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F1B5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F1B5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F1B5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271" y="263268"/>
            <a:ext cx="169545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F1B5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786912"/>
            <a:ext cx="9169400" cy="3091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Relationship Id="rId3" Type="http://schemas.openxmlformats.org/officeDocument/2006/relationships/image" Target="../media/image9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foundation@hccsfoundation.org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Relationship Id="rId3" Type="http://schemas.openxmlformats.org/officeDocument/2006/relationships/hyperlink" Target="mailto:karen.schmidt2@hccs.edu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ren.schmidt2@hccs.edu" TargetMode="External"/><Relationship Id="rId3" Type="http://schemas.openxmlformats.org/officeDocument/2006/relationships/image" Target="../media/image9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0.png"/><Relationship Id="rId9" Type="http://schemas.openxmlformats.org/officeDocument/2006/relationships/image" Target="../media/image7.png"/><Relationship Id="rId10" Type="http://schemas.openxmlformats.org/officeDocument/2006/relationships/image" Target="../media/image101.png"/><Relationship Id="rId11" Type="http://schemas.openxmlformats.org/officeDocument/2006/relationships/image" Target="../media/image9.png"/><Relationship Id="rId12" Type="http://schemas.openxmlformats.org/officeDocument/2006/relationships/image" Target="../media/image102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7.png"/><Relationship Id="rId19" Type="http://schemas.openxmlformats.org/officeDocument/2006/relationships/image" Target="../media/image1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3.png"/><Relationship Id="rId4" Type="http://schemas.openxmlformats.org/officeDocument/2006/relationships/image" Target="../media/image109.png"/><Relationship Id="rId5" Type="http://schemas.openxmlformats.org/officeDocument/2006/relationships/image" Target="../media/image5.png"/><Relationship Id="rId6" Type="http://schemas.openxmlformats.org/officeDocument/2006/relationships/image" Target="../media/image110.png"/><Relationship Id="rId7" Type="http://schemas.openxmlformats.org/officeDocument/2006/relationships/image" Target="../media/image7.png"/><Relationship Id="rId8" Type="http://schemas.openxmlformats.org/officeDocument/2006/relationships/image" Target="../media/image111.png"/><Relationship Id="rId9" Type="http://schemas.openxmlformats.org/officeDocument/2006/relationships/image" Target="../media/image9.png"/><Relationship Id="rId10" Type="http://schemas.openxmlformats.org/officeDocument/2006/relationships/image" Target="../media/image112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15.png"/><Relationship Id="rId19" Type="http://schemas.openxmlformats.org/officeDocument/2006/relationships/image" Target="../media/image116.png"/><Relationship Id="rId20" Type="http://schemas.openxmlformats.org/officeDocument/2006/relationships/image" Target="../media/image117.png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jp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jp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jpg"/><Relationship Id="rId26" Type="http://schemas.openxmlformats.org/officeDocument/2006/relationships/image" Target="../media/image51.png"/><Relationship Id="rId27" Type="http://schemas.openxmlformats.org/officeDocument/2006/relationships/image" Target="../media/image52.png"/><Relationship Id="rId28" Type="http://schemas.openxmlformats.org/officeDocument/2006/relationships/image" Target="../media/image53.png"/><Relationship Id="rId29" Type="http://schemas.openxmlformats.org/officeDocument/2006/relationships/image" Target="../media/image54.png"/><Relationship Id="rId30" Type="http://schemas.openxmlformats.org/officeDocument/2006/relationships/image" Target="../media/image55.png"/><Relationship Id="rId31" Type="http://schemas.openxmlformats.org/officeDocument/2006/relationships/image" Target="../media/image56.jpg"/><Relationship Id="rId32" Type="http://schemas.openxmlformats.org/officeDocument/2006/relationships/image" Target="../media/image57.png"/><Relationship Id="rId33" Type="http://schemas.openxmlformats.org/officeDocument/2006/relationships/image" Target="../media/image58.jpg"/><Relationship Id="rId34" Type="http://schemas.openxmlformats.org/officeDocument/2006/relationships/image" Target="../media/image59.png"/><Relationship Id="rId35" Type="http://schemas.openxmlformats.org/officeDocument/2006/relationships/image" Target="../media/image60.png"/><Relationship Id="rId36" Type="http://schemas.openxmlformats.org/officeDocument/2006/relationships/image" Target="../media/image61.png"/><Relationship Id="rId37" Type="http://schemas.openxmlformats.org/officeDocument/2006/relationships/image" Target="../media/image62.png"/><Relationship Id="rId38" Type="http://schemas.openxmlformats.org/officeDocument/2006/relationships/image" Target="../media/image63.png"/><Relationship Id="rId39" Type="http://schemas.openxmlformats.org/officeDocument/2006/relationships/image" Target="../media/image64.png"/><Relationship Id="rId40" Type="http://schemas.openxmlformats.org/officeDocument/2006/relationships/image" Target="../media/image65.png"/><Relationship Id="rId41" Type="http://schemas.openxmlformats.org/officeDocument/2006/relationships/image" Target="../media/image66.png"/><Relationship Id="rId42" Type="http://schemas.openxmlformats.org/officeDocument/2006/relationships/image" Target="../media/image67.jpg"/><Relationship Id="rId43" Type="http://schemas.openxmlformats.org/officeDocument/2006/relationships/image" Target="../media/image68.png"/><Relationship Id="rId44" Type="http://schemas.openxmlformats.org/officeDocument/2006/relationships/image" Target="../media/image6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058400" cy="2990215"/>
          </a:xfrm>
          <a:custGeom>
            <a:avLst/>
            <a:gdLst/>
            <a:ahLst/>
            <a:cxnLst/>
            <a:rect l="l" t="t" r="r" b="b"/>
            <a:pathLst>
              <a:path w="10058400" h="2990215">
                <a:moveTo>
                  <a:pt x="0" y="2990088"/>
                </a:moveTo>
                <a:lnTo>
                  <a:pt x="10058400" y="2990088"/>
                </a:lnTo>
                <a:lnTo>
                  <a:pt x="10058400" y="0"/>
                </a:lnTo>
                <a:lnTo>
                  <a:pt x="0" y="0"/>
                </a:lnTo>
                <a:lnTo>
                  <a:pt x="0" y="2990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720840"/>
            <a:ext cx="10058400" cy="1051560"/>
          </a:xfrm>
          <a:custGeom>
            <a:avLst/>
            <a:gdLst/>
            <a:ahLst/>
            <a:cxnLst/>
            <a:rect l="l" t="t" r="r" b="b"/>
            <a:pathLst>
              <a:path w="10058400" h="1051559">
                <a:moveTo>
                  <a:pt x="0" y="1051559"/>
                </a:moveTo>
                <a:lnTo>
                  <a:pt x="10058400" y="1051559"/>
                </a:lnTo>
                <a:lnTo>
                  <a:pt x="10058400" y="0"/>
                </a:lnTo>
                <a:lnTo>
                  <a:pt x="0" y="0"/>
                </a:lnTo>
                <a:lnTo>
                  <a:pt x="0" y="1051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2990088"/>
            <a:ext cx="10058400" cy="3731260"/>
            <a:chOff x="0" y="2990088"/>
            <a:chExt cx="10058400" cy="3731260"/>
          </a:xfrm>
        </p:grpSpPr>
        <p:sp>
          <p:nvSpPr>
            <p:cNvPr id="5" name="object 5" descr=""/>
            <p:cNvSpPr/>
            <p:nvPr/>
          </p:nvSpPr>
          <p:spPr>
            <a:xfrm>
              <a:off x="0" y="2990088"/>
              <a:ext cx="10058400" cy="3731260"/>
            </a:xfrm>
            <a:custGeom>
              <a:avLst/>
              <a:gdLst/>
              <a:ahLst/>
              <a:cxnLst/>
              <a:rect l="l" t="t" r="r" b="b"/>
              <a:pathLst>
                <a:path w="10058400" h="3731259">
                  <a:moveTo>
                    <a:pt x="10058400" y="0"/>
                  </a:moveTo>
                  <a:lnTo>
                    <a:pt x="0" y="0"/>
                  </a:lnTo>
                  <a:lnTo>
                    <a:pt x="0" y="3730752"/>
                  </a:lnTo>
                  <a:lnTo>
                    <a:pt x="10058400" y="37307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3170885"/>
              <a:ext cx="9710928" cy="334314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729527" y="6159517"/>
            <a:ext cx="6191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SHANZA</a:t>
            </a:r>
            <a:r>
              <a:rPr dirty="0" sz="800" spc="22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22891" y="6159517"/>
            <a:ext cx="5765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JOSEPH</a:t>
            </a:r>
            <a:r>
              <a:rPr dirty="0" sz="800" spc="5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B.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104825" y="6159517"/>
            <a:ext cx="699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EDUARDO</a:t>
            </a:r>
            <a:r>
              <a:rPr dirty="0" sz="800" spc="13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350115" y="6882381"/>
            <a:ext cx="344805" cy="494030"/>
            <a:chOff x="4350115" y="6882381"/>
            <a:chExt cx="344805" cy="494030"/>
          </a:xfrm>
        </p:grpSpPr>
        <p:sp>
          <p:nvSpPr>
            <p:cNvPr id="11" name="object 11" descr=""/>
            <p:cNvSpPr/>
            <p:nvPr/>
          </p:nvSpPr>
          <p:spPr>
            <a:xfrm>
              <a:off x="4355056" y="6887321"/>
              <a:ext cx="279400" cy="484505"/>
            </a:xfrm>
            <a:custGeom>
              <a:avLst/>
              <a:gdLst/>
              <a:ahLst/>
              <a:cxnLst/>
              <a:rect l="l" t="t" r="r" b="b"/>
              <a:pathLst>
                <a:path w="279400" h="484504">
                  <a:moveTo>
                    <a:pt x="0" y="483908"/>
                  </a:moveTo>
                  <a:lnTo>
                    <a:pt x="279387" y="0"/>
                  </a:lnTo>
                </a:path>
              </a:pathLst>
            </a:custGeom>
            <a:ln w="9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10141" y="6887321"/>
              <a:ext cx="279400" cy="484505"/>
            </a:xfrm>
            <a:custGeom>
              <a:avLst/>
              <a:gdLst/>
              <a:ahLst/>
              <a:cxnLst/>
              <a:rect l="l" t="t" r="r" b="b"/>
              <a:pathLst>
                <a:path w="279400" h="484504">
                  <a:moveTo>
                    <a:pt x="0" y="483908"/>
                  </a:moveTo>
                  <a:lnTo>
                    <a:pt x="279387" y="0"/>
                  </a:lnTo>
                </a:path>
              </a:pathLst>
            </a:custGeom>
            <a:ln w="9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3058652" y="6868153"/>
            <a:ext cx="1064260" cy="513715"/>
            <a:chOff x="3058652" y="6868153"/>
            <a:chExt cx="1064260" cy="513715"/>
          </a:xfrm>
        </p:grpSpPr>
        <p:sp>
          <p:nvSpPr>
            <p:cNvPr id="14" name="object 14" descr=""/>
            <p:cNvSpPr/>
            <p:nvPr/>
          </p:nvSpPr>
          <p:spPr>
            <a:xfrm>
              <a:off x="3466523" y="7157031"/>
              <a:ext cx="655955" cy="224790"/>
            </a:xfrm>
            <a:custGeom>
              <a:avLst/>
              <a:gdLst/>
              <a:ahLst/>
              <a:cxnLst/>
              <a:rect l="l" t="t" r="r" b="b"/>
              <a:pathLst>
                <a:path w="655954" h="224790">
                  <a:moveTo>
                    <a:pt x="66052" y="181864"/>
                  </a:moveTo>
                  <a:lnTo>
                    <a:pt x="47234" y="184787"/>
                  </a:lnTo>
                  <a:lnTo>
                    <a:pt x="29883" y="187105"/>
                  </a:lnTo>
                  <a:lnTo>
                    <a:pt x="14103" y="188800"/>
                  </a:lnTo>
                  <a:lnTo>
                    <a:pt x="0" y="189852"/>
                  </a:lnTo>
                  <a:lnTo>
                    <a:pt x="0" y="219456"/>
                  </a:lnTo>
                  <a:lnTo>
                    <a:pt x="66052" y="219456"/>
                  </a:lnTo>
                  <a:lnTo>
                    <a:pt x="66052" y="181864"/>
                  </a:lnTo>
                  <a:close/>
                </a:path>
                <a:path w="655954" h="224790">
                  <a:moveTo>
                    <a:pt x="193928" y="148272"/>
                  </a:moveTo>
                  <a:lnTo>
                    <a:pt x="176804" y="154234"/>
                  </a:lnTo>
                  <a:lnTo>
                    <a:pt x="160066" y="159618"/>
                  </a:lnTo>
                  <a:lnTo>
                    <a:pt x="143749" y="164447"/>
                  </a:lnTo>
                  <a:lnTo>
                    <a:pt x="127888" y="168744"/>
                  </a:lnTo>
                  <a:lnTo>
                    <a:pt x="127888" y="219456"/>
                  </a:lnTo>
                  <a:lnTo>
                    <a:pt x="193928" y="219456"/>
                  </a:lnTo>
                  <a:lnTo>
                    <a:pt x="193928" y="148272"/>
                  </a:lnTo>
                  <a:close/>
                </a:path>
                <a:path w="655954" h="224790">
                  <a:moveTo>
                    <a:pt x="66052" y="5105"/>
                  </a:moveTo>
                  <a:lnTo>
                    <a:pt x="0" y="5105"/>
                  </a:lnTo>
                  <a:lnTo>
                    <a:pt x="0" y="178752"/>
                  </a:lnTo>
                  <a:lnTo>
                    <a:pt x="14546" y="178973"/>
                  </a:lnTo>
                  <a:lnTo>
                    <a:pt x="30559" y="178609"/>
                  </a:lnTo>
                  <a:lnTo>
                    <a:pt x="47805" y="177488"/>
                  </a:lnTo>
                  <a:lnTo>
                    <a:pt x="66052" y="175437"/>
                  </a:lnTo>
                  <a:lnTo>
                    <a:pt x="66052" y="134505"/>
                  </a:lnTo>
                  <a:lnTo>
                    <a:pt x="182549" y="134505"/>
                  </a:lnTo>
                  <a:lnTo>
                    <a:pt x="193928" y="126987"/>
                  </a:lnTo>
                  <a:lnTo>
                    <a:pt x="193928" y="79552"/>
                  </a:lnTo>
                  <a:lnTo>
                    <a:pt x="66052" y="79552"/>
                  </a:lnTo>
                  <a:lnTo>
                    <a:pt x="66052" y="5105"/>
                  </a:lnTo>
                  <a:close/>
                </a:path>
                <a:path w="655954" h="224790">
                  <a:moveTo>
                    <a:pt x="182549" y="134505"/>
                  </a:moveTo>
                  <a:lnTo>
                    <a:pt x="127888" y="134505"/>
                  </a:lnTo>
                  <a:lnTo>
                    <a:pt x="127888" y="160870"/>
                  </a:lnTo>
                  <a:lnTo>
                    <a:pt x="144738" y="154417"/>
                  </a:lnTo>
                  <a:lnTo>
                    <a:pt x="161456" y="146686"/>
                  </a:lnTo>
                  <a:lnTo>
                    <a:pt x="177900" y="137576"/>
                  </a:lnTo>
                  <a:lnTo>
                    <a:pt x="182549" y="134505"/>
                  </a:lnTo>
                  <a:close/>
                </a:path>
                <a:path w="655954" h="224790">
                  <a:moveTo>
                    <a:pt x="193928" y="5105"/>
                  </a:moveTo>
                  <a:lnTo>
                    <a:pt x="127888" y="5105"/>
                  </a:lnTo>
                  <a:lnTo>
                    <a:pt x="127888" y="79552"/>
                  </a:lnTo>
                  <a:lnTo>
                    <a:pt x="193928" y="79552"/>
                  </a:lnTo>
                  <a:lnTo>
                    <a:pt x="193928" y="5105"/>
                  </a:lnTo>
                  <a:close/>
                </a:path>
                <a:path w="655954" h="224790">
                  <a:moveTo>
                    <a:pt x="288632" y="96735"/>
                  </a:moveTo>
                  <a:lnTo>
                    <a:pt x="273626" y="107956"/>
                  </a:lnTo>
                  <a:lnTo>
                    <a:pt x="257789" y="118435"/>
                  </a:lnTo>
                  <a:lnTo>
                    <a:pt x="241121" y="128030"/>
                  </a:lnTo>
                  <a:lnTo>
                    <a:pt x="223621" y="136601"/>
                  </a:lnTo>
                  <a:lnTo>
                    <a:pt x="235574" y="171910"/>
                  </a:lnTo>
                  <a:lnTo>
                    <a:pt x="257702" y="199750"/>
                  </a:lnTo>
                  <a:lnTo>
                    <a:pt x="289440" y="218006"/>
                  </a:lnTo>
                  <a:lnTo>
                    <a:pt x="330225" y="224561"/>
                  </a:lnTo>
                  <a:lnTo>
                    <a:pt x="371984" y="216708"/>
                  </a:lnTo>
                  <a:lnTo>
                    <a:pt x="402685" y="196189"/>
                  </a:lnTo>
                  <a:lnTo>
                    <a:pt x="419270" y="171119"/>
                  </a:lnTo>
                  <a:lnTo>
                    <a:pt x="328421" y="171119"/>
                  </a:lnTo>
                  <a:lnTo>
                    <a:pt x="309003" y="165978"/>
                  </a:lnTo>
                  <a:lnTo>
                    <a:pt x="296421" y="152504"/>
                  </a:lnTo>
                  <a:lnTo>
                    <a:pt x="289635" y="133625"/>
                  </a:lnTo>
                  <a:lnTo>
                    <a:pt x="287604" y="112268"/>
                  </a:lnTo>
                  <a:lnTo>
                    <a:pt x="287604" y="107073"/>
                  </a:lnTo>
                  <a:lnTo>
                    <a:pt x="287921" y="101828"/>
                  </a:lnTo>
                  <a:lnTo>
                    <a:pt x="288632" y="96735"/>
                  </a:lnTo>
                  <a:close/>
                </a:path>
                <a:path w="655954" h="224790">
                  <a:moveTo>
                    <a:pt x="428091" y="135394"/>
                  </a:moveTo>
                  <a:lnTo>
                    <a:pt x="363245" y="135394"/>
                  </a:lnTo>
                  <a:lnTo>
                    <a:pt x="359284" y="149463"/>
                  </a:lnTo>
                  <a:lnTo>
                    <a:pt x="352705" y="160801"/>
                  </a:lnTo>
                  <a:lnTo>
                    <a:pt x="342691" y="168366"/>
                  </a:lnTo>
                  <a:lnTo>
                    <a:pt x="328421" y="171119"/>
                  </a:lnTo>
                  <a:lnTo>
                    <a:pt x="419270" y="171119"/>
                  </a:lnTo>
                  <a:lnTo>
                    <a:pt x="421622" y="167564"/>
                  </a:lnTo>
                  <a:lnTo>
                    <a:pt x="428091" y="135394"/>
                  </a:lnTo>
                  <a:close/>
                </a:path>
                <a:path w="655954" h="224790">
                  <a:moveTo>
                    <a:pt x="307200" y="1955"/>
                  </a:moveTo>
                  <a:lnTo>
                    <a:pt x="273198" y="13835"/>
                  </a:lnTo>
                  <a:lnTo>
                    <a:pt x="246943" y="35477"/>
                  </a:lnTo>
                  <a:lnTo>
                    <a:pt x="229478" y="65692"/>
                  </a:lnTo>
                  <a:lnTo>
                    <a:pt x="221843" y="103289"/>
                  </a:lnTo>
                  <a:lnTo>
                    <a:pt x="254858" y="69564"/>
                  </a:lnTo>
                  <a:lnTo>
                    <a:pt x="278847" y="42868"/>
                  </a:lnTo>
                  <a:lnTo>
                    <a:pt x="295674" y="21050"/>
                  </a:lnTo>
                  <a:lnTo>
                    <a:pt x="307200" y="1955"/>
                  </a:lnTo>
                  <a:close/>
                </a:path>
                <a:path w="655954" h="224790">
                  <a:moveTo>
                    <a:pt x="372262" y="6870"/>
                  </a:moveTo>
                  <a:lnTo>
                    <a:pt x="363886" y="18367"/>
                  </a:lnTo>
                  <a:lnTo>
                    <a:pt x="354784" y="30113"/>
                  </a:lnTo>
                  <a:lnTo>
                    <a:pt x="344962" y="41994"/>
                  </a:lnTo>
                  <a:lnTo>
                    <a:pt x="334429" y="53898"/>
                  </a:lnTo>
                  <a:lnTo>
                    <a:pt x="348089" y="59095"/>
                  </a:lnTo>
                  <a:lnTo>
                    <a:pt x="356593" y="67935"/>
                  </a:lnTo>
                  <a:lnTo>
                    <a:pt x="361150" y="77523"/>
                  </a:lnTo>
                  <a:lnTo>
                    <a:pt x="362965" y="84963"/>
                  </a:lnTo>
                  <a:lnTo>
                    <a:pt x="427202" y="84963"/>
                  </a:lnTo>
                  <a:lnTo>
                    <a:pt x="421418" y="57918"/>
                  </a:lnTo>
                  <a:lnTo>
                    <a:pt x="410324" y="35701"/>
                  </a:lnTo>
                  <a:lnTo>
                    <a:pt x="393934" y="18592"/>
                  </a:lnTo>
                  <a:lnTo>
                    <a:pt x="372262" y="6870"/>
                  </a:lnTo>
                  <a:close/>
                </a:path>
                <a:path w="655954" h="224790">
                  <a:moveTo>
                    <a:pt x="558088" y="0"/>
                  </a:moveTo>
                  <a:lnTo>
                    <a:pt x="513245" y="8044"/>
                  </a:lnTo>
                  <a:lnTo>
                    <a:pt x="478980" y="30807"/>
                  </a:lnTo>
                  <a:lnTo>
                    <a:pt x="457097" y="66233"/>
                  </a:lnTo>
                  <a:lnTo>
                    <a:pt x="449402" y="112268"/>
                  </a:lnTo>
                  <a:lnTo>
                    <a:pt x="456631" y="156543"/>
                  </a:lnTo>
                  <a:lnTo>
                    <a:pt x="477737" y="192174"/>
                  </a:lnTo>
                  <a:lnTo>
                    <a:pt x="511847" y="215925"/>
                  </a:lnTo>
                  <a:lnTo>
                    <a:pt x="558088" y="224561"/>
                  </a:lnTo>
                  <a:lnTo>
                    <a:pt x="599847" y="216708"/>
                  </a:lnTo>
                  <a:lnTo>
                    <a:pt x="630548" y="196189"/>
                  </a:lnTo>
                  <a:lnTo>
                    <a:pt x="647134" y="171119"/>
                  </a:lnTo>
                  <a:lnTo>
                    <a:pt x="556285" y="171119"/>
                  </a:lnTo>
                  <a:lnTo>
                    <a:pt x="536854" y="165978"/>
                  </a:lnTo>
                  <a:lnTo>
                    <a:pt x="524268" y="152504"/>
                  </a:lnTo>
                  <a:lnTo>
                    <a:pt x="517484" y="133625"/>
                  </a:lnTo>
                  <a:lnTo>
                    <a:pt x="515454" y="112268"/>
                  </a:lnTo>
                  <a:lnTo>
                    <a:pt x="517484" y="90919"/>
                  </a:lnTo>
                  <a:lnTo>
                    <a:pt x="524268" y="72048"/>
                  </a:lnTo>
                  <a:lnTo>
                    <a:pt x="536854" y="58580"/>
                  </a:lnTo>
                  <a:lnTo>
                    <a:pt x="556285" y="53441"/>
                  </a:lnTo>
                  <a:lnTo>
                    <a:pt x="646904" y="53441"/>
                  </a:lnTo>
                  <a:lnTo>
                    <a:pt x="645771" y="49056"/>
                  </a:lnTo>
                  <a:lnTo>
                    <a:pt x="626497" y="22440"/>
                  </a:lnTo>
                  <a:lnTo>
                    <a:pt x="597260" y="5845"/>
                  </a:lnTo>
                  <a:lnTo>
                    <a:pt x="558088" y="0"/>
                  </a:lnTo>
                  <a:close/>
                </a:path>
                <a:path w="655954" h="224790">
                  <a:moveTo>
                    <a:pt x="655954" y="135394"/>
                  </a:moveTo>
                  <a:lnTo>
                    <a:pt x="591108" y="135394"/>
                  </a:lnTo>
                  <a:lnTo>
                    <a:pt x="587146" y="149463"/>
                  </a:lnTo>
                  <a:lnTo>
                    <a:pt x="580564" y="160801"/>
                  </a:lnTo>
                  <a:lnTo>
                    <a:pt x="570549" y="168366"/>
                  </a:lnTo>
                  <a:lnTo>
                    <a:pt x="556285" y="171119"/>
                  </a:lnTo>
                  <a:lnTo>
                    <a:pt x="647134" y="171119"/>
                  </a:lnTo>
                  <a:lnTo>
                    <a:pt x="649485" y="167564"/>
                  </a:lnTo>
                  <a:lnTo>
                    <a:pt x="655954" y="135394"/>
                  </a:lnTo>
                  <a:close/>
                </a:path>
                <a:path w="655954" h="224790">
                  <a:moveTo>
                    <a:pt x="646904" y="53441"/>
                  </a:moveTo>
                  <a:lnTo>
                    <a:pt x="556285" y="53441"/>
                  </a:lnTo>
                  <a:lnTo>
                    <a:pt x="573033" y="57270"/>
                  </a:lnTo>
                  <a:lnTo>
                    <a:pt x="583336" y="66278"/>
                  </a:lnTo>
                  <a:lnTo>
                    <a:pt x="588743" y="76748"/>
                  </a:lnTo>
                  <a:lnTo>
                    <a:pt x="590804" y="84963"/>
                  </a:lnTo>
                  <a:lnTo>
                    <a:pt x="655053" y="84963"/>
                  </a:lnTo>
                  <a:lnTo>
                    <a:pt x="646904" y="5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8652" y="7017172"/>
              <a:ext cx="779897" cy="3301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1466" y="6878717"/>
              <a:ext cx="233324" cy="23332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181013" y="6868153"/>
              <a:ext cx="285750" cy="335915"/>
            </a:xfrm>
            <a:custGeom>
              <a:avLst/>
              <a:gdLst/>
              <a:ahLst/>
              <a:cxnLst/>
              <a:rect l="l" t="t" r="r" b="b"/>
              <a:pathLst>
                <a:path w="285750" h="335915">
                  <a:moveTo>
                    <a:pt x="26174" y="193103"/>
                  </a:moveTo>
                  <a:lnTo>
                    <a:pt x="0" y="193103"/>
                  </a:lnTo>
                  <a:lnTo>
                    <a:pt x="2913" y="221817"/>
                  </a:lnTo>
                  <a:lnTo>
                    <a:pt x="24431" y="272783"/>
                  </a:lnTo>
                  <a:lnTo>
                    <a:pt x="62991" y="311332"/>
                  </a:lnTo>
                  <a:lnTo>
                    <a:pt x="113960" y="332836"/>
                  </a:lnTo>
                  <a:lnTo>
                    <a:pt x="142697" y="335749"/>
                  </a:lnTo>
                  <a:lnTo>
                    <a:pt x="171379" y="332834"/>
                  </a:lnTo>
                  <a:lnTo>
                    <a:pt x="198120" y="324497"/>
                  </a:lnTo>
                  <a:lnTo>
                    <a:pt x="222336" y="311321"/>
                  </a:lnTo>
                  <a:lnTo>
                    <a:pt x="224436" y="309587"/>
                  </a:lnTo>
                  <a:lnTo>
                    <a:pt x="142633" y="309587"/>
                  </a:lnTo>
                  <a:lnTo>
                    <a:pt x="119216" y="307210"/>
                  </a:lnTo>
                  <a:lnTo>
                    <a:pt x="77602" y="289630"/>
                  </a:lnTo>
                  <a:lnTo>
                    <a:pt x="46111" y="258144"/>
                  </a:lnTo>
                  <a:lnTo>
                    <a:pt x="28547" y="216538"/>
                  </a:lnTo>
                  <a:lnTo>
                    <a:pt x="26174" y="193103"/>
                  </a:lnTo>
                  <a:close/>
                </a:path>
                <a:path w="285750" h="335915">
                  <a:moveTo>
                    <a:pt x="243598" y="92468"/>
                  </a:moveTo>
                  <a:lnTo>
                    <a:pt x="235889" y="123024"/>
                  </a:lnTo>
                  <a:lnTo>
                    <a:pt x="235889" y="123444"/>
                  </a:lnTo>
                  <a:lnTo>
                    <a:pt x="245671" y="138858"/>
                  </a:lnTo>
                  <a:lnTo>
                    <a:pt x="252977" y="155767"/>
                  </a:lnTo>
                  <a:lnTo>
                    <a:pt x="257549" y="173916"/>
                  </a:lnTo>
                  <a:lnTo>
                    <a:pt x="259129" y="193141"/>
                  </a:lnTo>
                  <a:lnTo>
                    <a:pt x="256751" y="216549"/>
                  </a:lnTo>
                  <a:lnTo>
                    <a:pt x="239178" y="258147"/>
                  </a:lnTo>
                  <a:lnTo>
                    <a:pt x="207692" y="289640"/>
                  </a:lnTo>
                  <a:lnTo>
                    <a:pt x="166099" y="307212"/>
                  </a:lnTo>
                  <a:lnTo>
                    <a:pt x="142633" y="309587"/>
                  </a:lnTo>
                  <a:lnTo>
                    <a:pt x="224436" y="309587"/>
                  </a:lnTo>
                  <a:lnTo>
                    <a:pt x="260877" y="272772"/>
                  </a:lnTo>
                  <a:lnTo>
                    <a:pt x="282384" y="221814"/>
                  </a:lnTo>
                  <a:lnTo>
                    <a:pt x="285292" y="193052"/>
                  </a:lnTo>
                  <a:lnTo>
                    <a:pt x="282398" y="164438"/>
                  </a:lnTo>
                  <a:lnTo>
                    <a:pt x="274099" y="137750"/>
                  </a:lnTo>
                  <a:lnTo>
                    <a:pt x="260973" y="113567"/>
                  </a:lnTo>
                  <a:lnTo>
                    <a:pt x="243598" y="92468"/>
                  </a:lnTo>
                  <a:close/>
                </a:path>
                <a:path w="285750" h="335915">
                  <a:moveTo>
                    <a:pt x="229755" y="0"/>
                  </a:moveTo>
                  <a:lnTo>
                    <a:pt x="61937" y="0"/>
                  </a:lnTo>
                  <a:lnTo>
                    <a:pt x="12738" y="134251"/>
                  </a:lnTo>
                  <a:lnTo>
                    <a:pt x="12268" y="135369"/>
                  </a:lnTo>
                  <a:lnTo>
                    <a:pt x="11290" y="137642"/>
                  </a:lnTo>
                  <a:lnTo>
                    <a:pt x="35306" y="147853"/>
                  </a:lnTo>
                  <a:lnTo>
                    <a:pt x="37807" y="141947"/>
                  </a:lnTo>
                  <a:lnTo>
                    <a:pt x="40779" y="136321"/>
                  </a:lnTo>
                  <a:lnTo>
                    <a:pt x="73195" y="99646"/>
                  </a:lnTo>
                  <a:lnTo>
                    <a:pt x="117405" y="79376"/>
                  </a:lnTo>
                  <a:lnTo>
                    <a:pt x="142671" y="76619"/>
                  </a:lnTo>
                  <a:lnTo>
                    <a:pt x="201998" y="76619"/>
                  </a:lnTo>
                  <a:lnTo>
                    <a:pt x="202489" y="75539"/>
                  </a:lnTo>
                  <a:lnTo>
                    <a:pt x="62077" y="75539"/>
                  </a:lnTo>
                  <a:lnTo>
                    <a:pt x="80175" y="26149"/>
                  </a:lnTo>
                  <a:lnTo>
                    <a:pt x="229755" y="26149"/>
                  </a:lnTo>
                  <a:lnTo>
                    <a:pt x="229755" y="0"/>
                  </a:lnTo>
                  <a:close/>
                </a:path>
                <a:path w="285750" h="335915">
                  <a:moveTo>
                    <a:pt x="201998" y="76619"/>
                  </a:moveTo>
                  <a:lnTo>
                    <a:pt x="142671" y="76619"/>
                  </a:lnTo>
                  <a:lnTo>
                    <a:pt x="157121" y="77517"/>
                  </a:lnTo>
                  <a:lnTo>
                    <a:pt x="171045" y="80138"/>
                  </a:lnTo>
                  <a:lnTo>
                    <a:pt x="184343" y="84371"/>
                  </a:lnTo>
                  <a:lnTo>
                    <a:pt x="196913" y="90106"/>
                  </a:lnTo>
                  <a:lnTo>
                    <a:pt x="196977" y="89865"/>
                  </a:lnTo>
                  <a:lnTo>
                    <a:pt x="198958" y="84023"/>
                  </a:lnTo>
                  <a:lnTo>
                    <a:pt x="201231" y="78308"/>
                  </a:lnTo>
                  <a:lnTo>
                    <a:pt x="201998" y="76619"/>
                  </a:lnTo>
                  <a:close/>
                </a:path>
                <a:path w="285750" h="335915">
                  <a:moveTo>
                    <a:pt x="142659" y="50457"/>
                  </a:moveTo>
                  <a:lnTo>
                    <a:pt x="120706" y="52152"/>
                  </a:lnTo>
                  <a:lnTo>
                    <a:pt x="99787" y="57069"/>
                  </a:lnTo>
                  <a:lnTo>
                    <a:pt x="80158" y="64949"/>
                  </a:lnTo>
                  <a:lnTo>
                    <a:pt x="62077" y="75539"/>
                  </a:lnTo>
                  <a:lnTo>
                    <a:pt x="202489" y="75539"/>
                  </a:lnTo>
                  <a:lnTo>
                    <a:pt x="203758" y="72745"/>
                  </a:lnTo>
                  <a:lnTo>
                    <a:pt x="206540" y="67322"/>
                  </a:lnTo>
                  <a:lnTo>
                    <a:pt x="207302" y="66014"/>
                  </a:lnTo>
                  <a:lnTo>
                    <a:pt x="192279" y="59393"/>
                  </a:lnTo>
                  <a:lnTo>
                    <a:pt x="176420" y="54511"/>
                  </a:lnTo>
                  <a:lnTo>
                    <a:pt x="159844" y="51491"/>
                  </a:lnTo>
                  <a:lnTo>
                    <a:pt x="142659" y="5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6105" y="6958288"/>
              <a:ext cx="386744" cy="20466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861" y="7309871"/>
              <a:ext cx="188975" cy="66560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4999475" y="7008484"/>
            <a:ext cx="2035175" cy="321945"/>
            <a:chOff x="4999475" y="7008484"/>
            <a:chExt cx="2035175" cy="321945"/>
          </a:xfrm>
        </p:grpSpPr>
        <p:sp>
          <p:nvSpPr>
            <p:cNvPr id="21" name="object 21" descr=""/>
            <p:cNvSpPr/>
            <p:nvPr/>
          </p:nvSpPr>
          <p:spPr>
            <a:xfrm>
              <a:off x="5674171" y="7009730"/>
              <a:ext cx="60325" cy="70485"/>
            </a:xfrm>
            <a:custGeom>
              <a:avLst/>
              <a:gdLst/>
              <a:ahLst/>
              <a:cxnLst/>
              <a:rect l="l" t="t" r="r" b="b"/>
              <a:pathLst>
                <a:path w="60325" h="70484">
                  <a:moveTo>
                    <a:pt x="37972" y="0"/>
                  </a:moveTo>
                  <a:lnTo>
                    <a:pt x="30848" y="0"/>
                  </a:lnTo>
                  <a:lnTo>
                    <a:pt x="26034" y="825"/>
                  </a:lnTo>
                  <a:lnTo>
                    <a:pt x="0" y="29794"/>
                  </a:lnTo>
                  <a:lnTo>
                    <a:pt x="0" y="40500"/>
                  </a:lnTo>
                  <a:lnTo>
                    <a:pt x="26034" y="69456"/>
                  </a:lnTo>
                  <a:lnTo>
                    <a:pt x="30848" y="70281"/>
                  </a:lnTo>
                  <a:lnTo>
                    <a:pt x="40678" y="70281"/>
                  </a:lnTo>
                  <a:lnTo>
                    <a:pt x="45148" y="69341"/>
                  </a:lnTo>
                  <a:lnTo>
                    <a:pt x="53835" y="65557"/>
                  </a:lnTo>
                  <a:lnTo>
                    <a:pt x="57429" y="62623"/>
                  </a:lnTo>
                  <a:lnTo>
                    <a:pt x="60261" y="58661"/>
                  </a:lnTo>
                  <a:lnTo>
                    <a:pt x="47980" y="49504"/>
                  </a:lnTo>
                  <a:lnTo>
                    <a:pt x="46469" y="51765"/>
                  </a:lnTo>
                  <a:lnTo>
                    <a:pt x="44551" y="53530"/>
                  </a:lnTo>
                  <a:lnTo>
                    <a:pt x="39890" y="56045"/>
                  </a:lnTo>
                  <a:lnTo>
                    <a:pt x="37210" y="56680"/>
                  </a:lnTo>
                  <a:lnTo>
                    <a:pt x="31546" y="56680"/>
                  </a:lnTo>
                  <a:lnTo>
                    <a:pt x="15303" y="38290"/>
                  </a:lnTo>
                  <a:lnTo>
                    <a:pt x="15303" y="32054"/>
                  </a:lnTo>
                  <a:lnTo>
                    <a:pt x="31889" y="13614"/>
                  </a:lnTo>
                  <a:lnTo>
                    <a:pt x="37426" y="13614"/>
                  </a:lnTo>
                  <a:lnTo>
                    <a:pt x="39877" y="14084"/>
                  </a:lnTo>
                  <a:lnTo>
                    <a:pt x="44094" y="15963"/>
                  </a:lnTo>
                  <a:lnTo>
                    <a:pt x="45872" y="17322"/>
                  </a:lnTo>
                  <a:lnTo>
                    <a:pt x="47320" y="19088"/>
                  </a:lnTo>
                  <a:lnTo>
                    <a:pt x="58648" y="9829"/>
                  </a:lnTo>
                  <a:lnTo>
                    <a:pt x="39941" y="177"/>
                  </a:lnTo>
                  <a:lnTo>
                    <a:pt x="37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0624" y="7011436"/>
              <a:ext cx="75564" cy="6687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6194" y="7011436"/>
              <a:ext cx="75564" cy="6687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58459" y="7009760"/>
              <a:ext cx="72161" cy="7021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160452" y="7011441"/>
              <a:ext cx="108585" cy="67310"/>
            </a:xfrm>
            <a:custGeom>
              <a:avLst/>
              <a:gdLst/>
              <a:ahLst/>
              <a:cxnLst/>
              <a:rect l="l" t="t" r="r" b="b"/>
              <a:pathLst>
                <a:path w="108585" h="67309">
                  <a:moveTo>
                    <a:pt x="63373" y="0"/>
                  </a:moveTo>
                  <a:lnTo>
                    <a:pt x="48641" y="0"/>
                  </a:lnTo>
                  <a:lnTo>
                    <a:pt x="48641" y="46469"/>
                  </a:lnTo>
                  <a:lnTo>
                    <a:pt x="48450" y="46469"/>
                  </a:lnTo>
                  <a:lnTo>
                    <a:pt x="20027" y="0"/>
                  </a:lnTo>
                  <a:lnTo>
                    <a:pt x="0" y="0"/>
                  </a:lnTo>
                  <a:lnTo>
                    <a:pt x="0" y="66878"/>
                  </a:lnTo>
                  <a:lnTo>
                    <a:pt x="14732" y="66878"/>
                  </a:lnTo>
                  <a:lnTo>
                    <a:pt x="14732" y="19265"/>
                  </a:lnTo>
                  <a:lnTo>
                    <a:pt x="14922" y="19265"/>
                  </a:lnTo>
                  <a:lnTo>
                    <a:pt x="44107" y="66878"/>
                  </a:lnTo>
                  <a:lnTo>
                    <a:pt x="63373" y="66878"/>
                  </a:lnTo>
                  <a:lnTo>
                    <a:pt x="63373" y="0"/>
                  </a:lnTo>
                  <a:close/>
                </a:path>
                <a:path w="108585" h="67309">
                  <a:moveTo>
                    <a:pt x="108115" y="0"/>
                  </a:moveTo>
                  <a:lnTo>
                    <a:pt x="93383" y="0"/>
                  </a:lnTo>
                  <a:lnTo>
                    <a:pt x="93383" y="66878"/>
                  </a:lnTo>
                  <a:lnTo>
                    <a:pt x="108115" y="66878"/>
                  </a:lnTo>
                  <a:lnTo>
                    <a:pt x="108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3547" y="7011438"/>
              <a:ext cx="133162" cy="6686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071587" y="7011436"/>
              <a:ext cx="59055" cy="69215"/>
            </a:xfrm>
            <a:custGeom>
              <a:avLst/>
              <a:gdLst/>
              <a:ahLst/>
              <a:cxnLst/>
              <a:rect l="l" t="t" r="r" b="b"/>
              <a:pathLst>
                <a:path w="59054" h="69215">
                  <a:moveTo>
                    <a:pt x="58864" y="0"/>
                  </a:moveTo>
                  <a:lnTo>
                    <a:pt x="44005" y="0"/>
                  </a:lnTo>
                  <a:lnTo>
                    <a:pt x="44005" y="49403"/>
                  </a:lnTo>
                  <a:lnTo>
                    <a:pt x="38506" y="54902"/>
                  </a:lnTo>
                  <a:lnTo>
                    <a:pt x="20358" y="54902"/>
                  </a:lnTo>
                  <a:lnTo>
                    <a:pt x="14859" y="49212"/>
                  </a:lnTo>
                  <a:lnTo>
                    <a:pt x="14859" y="0"/>
                  </a:lnTo>
                  <a:lnTo>
                    <a:pt x="0" y="0"/>
                  </a:lnTo>
                  <a:lnTo>
                    <a:pt x="0" y="38595"/>
                  </a:lnTo>
                  <a:lnTo>
                    <a:pt x="2017" y="51669"/>
                  </a:lnTo>
                  <a:lnTo>
                    <a:pt x="7818" y="61053"/>
                  </a:lnTo>
                  <a:lnTo>
                    <a:pt x="17021" y="66711"/>
                  </a:lnTo>
                  <a:lnTo>
                    <a:pt x="29248" y="68605"/>
                  </a:lnTo>
                  <a:lnTo>
                    <a:pt x="41526" y="66718"/>
                  </a:lnTo>
                  <a:lnTo>
                    <a:pt x="50857" y="61031"/>
                  </a:lnTo>
                  <a:lnTo>
                    <a:pt x="56787" y="51508"/>
                  </a:lnTo>
                  <a:lnTo>
                    <a:pt x="58864" y="38112"/>
                  </a:lnTo>
                  <a:lnTo>
                    <a:pt x="58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9736" y="7009515"/>
              <a:ext cx="71119" cy="6921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999469" y="7008494"/>
              <a:ext cx="409575" cy="70485"/>
            </a:xfrm>
            <a:custGeom>
              <a:avLst/>
              <a:gdLst/>
              <a:ahLst/>
              <a:cxnLst/>
              <a:rect l="l" t="t" r="r" b="b"/>
              <a:pathLst>
                <a:path w="409575" h="70484">
                  <a:moveTo>
                    <a:pt x="60248" y="2895"/>
                  </a:moveTo>
                  <a:lnTo>
                    <a:pt x="45123" y="2895"/>
                  </a:lnTo>
                  <a:lnTo>
                    <a:pt x="45123" y="28219"/>
                  </a:lnTo>
                  <a:lnTo>
                    <a:pt x="15125" y="28219"/>
                  </a:lnTo>
                  <a:lnTo>
                    <a:pt x="15125" y="2895"/>
                  </a:lnTo>
                  <a:lnTo>
                    <a:pt x="0" y="2895"/>
                  </a:lnTo>
                  <a:lnTo>
                    <a:pt x="0" y="69811"/>
                  </a:lnTo>
                  <a:lnTo>
                    <a:pt x="15125" y="69811"/>
                  </a:lnTo>
                  <a:lnTo>
                    <a:pt x="15125" y="42951"/>
                  </a:lnTo>
                  <a:lnTo>
                    <a:pt x="45123" y="42951"/>
                  </a:lnTo>
                  <a:lnTo>
                    <a:pt x="45123" y="69811"/>
                  </a:lnTo>
                  <a:lnTo>
                    <a:pt x="60248" y="69811"/>
                  </a:lnTo>
                  <a:lnTo>
                    <a:pt x="60248" y="2895"/>
                  </a:lnTo>
                  <a:close/>
                </a:path>
                <a:path w="409575" h="70484">
                  <a:moveTo>
                    <a:pt x="329666" y="49225"/>
                  </a:moveTo>
                  <a:lnTo>
                    <a:pt x="296100" y="25438"/>
                  </a:lnTo>
                  <a:lnTo>
                    <a:pt x="293166" y="23977"/>
                  </a:lnTo>
                  <a:lnTo>
                    <a:pt x="293166" y="15951"/>
                  </a:lnTo>
                  <a:lnTo>
                    <a:pt x="296202" y="13309"/>
                  </a:lnTo>
                  <a:lnTo>
                    <a:pt x="307746" y="13309"/>
                  </a:lnTo>
                  <a:lnTo>
                    <a:pt x="313715" y="15849"/>
                  </a:lnTo>
                  <a:lnTo>
                    <a:pt x="319786" y="20066"/>
                  </a:lnTo>
                  <a:lnTo>
                    <a:pt x="327609" y="8712"/>
                  </a:lnTo>
                  <a:lnTo>
                    <a:pt x="322110" y="4991"/>
                  </a:lnTo>
                  <a:lnTo>
                    <a:pt x="316026" y="2260"/>
                  </a:lnTo>
                  <a:lnTo>
                    <a:pt x="309384" y="571"/>
                  </a:lnTo>
                  <a:lnTo>
                    <a:pt x="302171" y="0"/>
                  </a:lnTo>
                  <a:lnTo>
                    <a:pt x="292519" y="1473"/>
                  </a:lnTo>
                  <a:lnTo>
                    <a:pt x="284937" y="5664"/>
                  </a:lnTo>
                  <a:lnTo>
                    <a:pt x="279971" y="12179"/>
                  </a:lnTo>
                  <a:lnTo>
                    <a:pt x="278193" y="20650"/>
                  </a:lnTo>
                  <a:lnTo>
                    <a:pt x="279793" y="29349"/>
                  </a:lnTo>
                  <a:lnTo>
                    <a:pt x="284365" y="35090"/>
                  </a:lnTo>
                  <a:lnTo>
                    <a:pt x="291528" y="38938"/>
                  </a:lnTo>
                  <a:lnTo>
                    <a:pt x="300888" y="41783"/>
                  </a:lnTo>
                  <a:lnTo>
                    <a:pt x="312343" y="44716"/>
                  </a:lnTo>
                  <a:lnTo>
                    <a:pt x="314693" y="46672"/>
                  </a:lnTo>
                  <a:lnTo>
                    <a:pt x="314693" y="54698"/>
                  </a:lnTo>
                  <a:lnTo>
                    <a:pt x="310972" y="57150"/>
                  </a:lnTo>
                  <a:lnTo>
                    <a:pt x="296976" y="57150"/>
                  </a:lnTo>
                  <a:lnTo>
                    <a:pt x="290525" y="53924"/>
                  </a:lnTo>
                  <a:lnTo>
                    <a:pt x="284353" y="48831"/>
                  </a:lnTo>
                  <a:lnTo>
                    <a:pt x="275450" y="59499"/>
                  </a:lnTo>
                  <a:lnTo>
                    <a:pt x="282003" y="64300"/>
                  </a:lnTo>
                  <a:lnTo>
                    <a:pt x="289179" y="67729"/>
                  </a:lnTo>
                  <a:lnTo>
                    <a:pt x="296748" y="69773"/>
                  </a:lnTo>
                  <a:lnTo>
                    <a:pt x="304507" y="70459"/>
                  </a:lnTo>
                  <a:lnTo>
                    <a:pt x="314667" y="69049"/>
                  </a:lnTo>
                  <a:lnTo>
                    <a:pt x="322630" y="64935"/>
                  </a:lnTo>
                  <a:lnTo>
                    <a:pt x="327812" y="58280"/>
                  </a:lnTo>
                  <a:lnTo>
                    <a:pt x="329666" y="49225"/>
                  </a:lnTo>
                  <a:close/>
                </a:path>
                <a:path w="409575" h="70484">
                  <a:moveTo>
                    <a:pt x="409536" y="2895"/>
                  </a:moveTo>
                  <a:lnTo>
                    <a:pt x="354076" y="2895"/>
                  </a:lnTo>
                  <a:lnTo>
                    <a:pt x="354076" y="16471"/>
                  </a:lnTo>
                  <a:lnTo>
                    <a:pt x="374446" y="16471"/>
                  </a:lnTo>
                  <a:lnTo>
                    <a:pt x="374446" y="69811"/>
                  </a:lnTo>
                  <a:lnTo>
                    <a:pt x="389166" y="69811"/>
                  </a:lnTo>
                  <a:lnTo>
                    <a:pt x="389166" y="16471"/>
                  </a:lnTo>
                  <a:lnTo>
                    <a:pt x="409536" y="16471"/>
                  </a:lnTo>
                  <a:lnTo>
                    <a:pt x="409536" y="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0014" y="7009920"/>
              <a:ext cx="71119" cy="6921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999469" y="7011390"/>
              <a:ext cx="594360" cy="315595"/>
            </a:xfrm>
            <a:custGeom>
              <a:avLst/>
              <a:gdLst/>
              <a:ahLst/>
              <a:cxnLst/>
              <a:rect l="l" t="t" r="r" b="b"/>
              <a:pathLst>
                <a:path w="594360" h="315595">
                  <a:moveTo>
                    <a:pt x="168427" y="104178"/>
                  </a:moveTo>
                  <a:lnTo>
                    <a:pt x="0" y="104178"/>
                  </a:lnTo>
                  <a:lnTo>
                    <a:pt x="0" y="154978"/>
                  </a:lnTo>
                  <a:lnTo>
                    <a:pt x="0" y="190538"/>
                  </a:lnTo>
                  <a:lnTo>
                    <a:pt x="0" y="240068"/>
                  </a:lnTo>
                  <a:lnTo>
                    <a:pt x="0" y="314998"/>
                  </a:lnTo>
                  <a:lnTo>
                    <a:pt x="58343" y="314998"/>
                  </a:lnTo>
                  <a:lnTo>
                    <a:pt x="58343" y="240068"/>
                  </a:lnTo>
                  <a:lnTo>
                    <a:pt x="157899" y="240068"/>
                  </a:lnTo>
                  <a:lnTo>
                    <a:pt x="157899" y="190538"/>
                  </a:lnTo>
                  <a:lnTo>
                    <a:pt x="58343" y="190538"/>
                  </a:lnTo>
                  <a:lnTo>
                    <a:pt x="58343" y="154978"/>
                  </a:lnTo>
                  <a:lnTo>
                    <a:pt x="168427" y="154978"/>
                  </a:lnTo>
                  <a:lnTo>
                    <a:pt x="168427" y="104178"/>
                  </a:lnTo>
                  <a:close/>
                </a:path>
                <a:path w="594360" h="315595">
                  <a:moveTo>
                    <a:pt x="249237" y="50"/>
                  </a:moveTo>
                  <a:lnTo>
                    <a:pt x="234378" y="50"/>
                  </a:lnTo>
                  <a:lnTo>
                    <a:pt x="234378" y="49453"/>
                  </a:lnTo>
                  <a:lnTo>
                    <a:pt x="228879" y="54952"/>
                  </a:lnTo>
                  <a:lnTo>
                    <a:pt x="210743" y="54952"/>
                  </a:lnTo>
                  <a:lnTo>
                    <a:pt x="205244" y="49263"/>
                  </a:lnTo>
                  <a:lnTo>
                    <a:pt x="205244" y="50"/>
                  </a:lnTo>
                  <a:lnTo>
                    <a:pt x="190385" y="50"/>
                  </a:lnTo>
                  <a:lnTo>
                    <a:pt x="190385" y="38646"/>
                  </a:lnTo>
                  <a:lnTo>
                    <a:pt x="192405" y="51727"/>
                  </a:lnTo>
                  <a:lnTo>
                    <a:pt x="198208" y="61099"/>
                  </a:lnTo>
                  <a:lnTo>
                    <a:pt x="207403" y="66763"/>
                  </a:lnTo>
                  <a:lnTo>
                    <a:pt x="219621" y="68656"/>
                  </a:lnTo>
                  <a:lnTo>
                    <a:pt x="231902" y="66763"/>
                  </a:lnTo>
                  <a:lnTo>
                    <a:pt x="241236" y="61087"/>
                  </a:lnTo>
                  <a:lnTo>
                    <a:pt x="247167" y="51562"/>
                  </a:lnTo>
                  <a:lnTo>
                    <a:pt x="249237" y="38163"/>
                  </a:lnTo>
                  <a:lnTo>
                    <a:pt x="249237" y="50"/>
                  </a:lnTo>
                  <a:close/>
                </a:path>
                <a:path w="594360" h="315595">
                  <a:moveTo>
                    <a:pt x="594220" y="0"/>
                  </a:moveTo>
                  <a:lnTo>
                    <a:pt x="579678" y="0"/>
                  </a:lnTo>
                  <a:lnTo>
                    <a:pt x="579678" y="46786"/>
                  </a:lnTo>
                  <a:lnTo>
                    <a:pt x="579501" y="46786"/>
                  </a:lnTo>
                  <a:lnTo>
                    <a:pt x="551434" y="0"/>
                  </a:lnTo>
                  <a:lnTo>
                    <a:pt x="531672" y="0"/>
                  </a:lnTo>
                  <a:lnTo>
                    <a:pt x="531672" y="66916"/>
                  </a:lnTo>
                  <a:lnTo>
                    <a:pt x="546214" y="66916"/>
                  </a:lnTo>
                  <a:lnTo>
                    <a:pt x="546214" y="19939"/>
                  </a:lnTo>
                  <a:lnTo>
                    <a:pt x="546404" y="19939"/>
                  </a:lnTo>
                  <a:lnTo>
                    <a:pt x="575208" y="66916"/>
                  </a:lnTo>
                  <a:lnTo>
                    <a:pt x="594220" y="66916"/>
                  </a:lnTo>
                  <a:lnTo>
                    <a:pt x="594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7110" y="7111359"/>
              <a:ext cx="226771" cy="21893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41496" y="7115564"/>
              <a:ext cx="196100" cy="21443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65095" y="7115563"/>
              <a:ext cx="198805" cy="210527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5891390" y="7009739"/>
              <a:ext cx="975994" cy="317500"/>
            </a:xfrm>
            <a:custGeom>
              <a:avLst/>
              <a:gdLst/>
              <a:ahLst/>
              <a:cxnLst/>
              <a:rect l="l" t="t" r="r" b="b"/>
              <a:pathLst>
                <a:path w="975995" h="317500">
                  <a:moveTo>
                    <a:pt x="199999" y="209892"/>
                  </a:moveTo>
                  <a:lnTo>
                    <a:pt x="192011" y="168008"/>
                  </a:lnTo>
                  <a:lnTo>
                    <a:pt x="184645" y="157556"/>
                  </a:lnTo>
                  <a:lnTo>
                    <a:pt x="168795" y="135077"/>
                  </a:lnTo>
                  <a:lnTo>
                    <a:pt x="140157" y="118567"/>
                  </a:lnTo>
                  <a:lnTo>
                    <a:pt x="140157" y="211391"/>
                  </a:lnTo>
                  <a:lnTo>
                    <a:pt x="135991" y="234048"/>
                  </a:lnTo>
                  <a:lnTo>
                    <a:pt x="124218" y="250761"/>
                  </a:lnTo>
                  <a:lnTo>
                    <a:pt x="105892" y="261099"/>
                  </a:lnTo>
                  <a:lnTo>
                    <a:pt x="82105" y="264629"/>
                  </a:lnTo>
                  <a:lnTo>
                    <a:pt x="58343" y="264629"/>
                  </a:lnTo>
                  <a:lnTo>
                    <a:pt x="58343" y="157556"/>
                  </a:lnTo>
                  <a:lnTo>
                    <a:pt x="82105" y="157556"/>
                  </a:lnTo>
                  <a:lnTo>
                    <a:pt x="124218" y="171538"/>
                  </a:lnTo>
                  <a:lnTo>
                    <a:pt x="140106" y="210489"/>
                  </a:lnTo>
                  <a:lnTo>
                    <a:pt x="140157" y="211391"/>
                  </a:lnTo>
                  <a:lnTo>
                    <a:pt x="140157" y="118567"/>
                  </a:lnTo>
                  <a:lnTo>
                    <a:pt x="131483" y="113550"/>
                  </a:lnTo>
                  <a:lnTo>
                    <a:pt x="81203" y="105829"/>
                  </a:lnTo>
                  <a:lnTo>
                    <a:pt x="0" y="105829"/>
                  </a:lnTo>
                  <a:lnTo>
                    <a:pt x="0" y="316357"/>
                  </a:lnTo>
                  <a:lnTo>
                    <a:pt x="79997" y="316357"/>
                  </a:lnTo>
                  <a:lnTo>
                    <a:pt x="130721" y="308368"/>
                  </a:lnTo>
                  <a:lnTo>
                    <a:pt x="168427" y="286207"/>
                  </a:lnTo>
                  <a:lnTo>
                    <a:pt x="183527" y="264629"/>
                  </a:lnTo>
                  <a:lnTo>
                    <a:pt x="191909" y="252666"/>
                  </a:lnTo>
                  <a:lnTo>
                    <a:pt x="199936" y="210794"/>
                  </a:lnTo>
                  <a:lnTo>
                    <a:pt x="199999" y="209892"/>
                  </a:lnTo>
                  <a:close/>
                </a:path>
                <a:path w="975995" h="317500">
                  <a:moveTo>
                    <a:pt x="426466" y="316357"/>
                  </a:moveTo>
                  <a:lnTo>
                    <a:pt x="410578" y="278765"/>
                  </a:lnTo>
                  <a:lnTo>
                    <a:pt x="391375" y="233349"/>
                  </a:lnTo>
                  <a:lnTo>
                    <a:pt x="366077" y="173507"/>
                  </a:lnTo>
                  <a:lnTo>
                    <a:pt x="336842" y="104317"/>
                  </a:lnTo>
                  <a:lnTo>
                    <a:pt x="331724" y="104317"/>
                  </a:lnTo>
                  <a:lnTo>
                    <a:pt x="331724" y="233349"/>
                  </a:lnTo>
                  <a:lnTo>
                    <a:pt x="284492" y="233349"/>
                  </a:lnTo>
                  <a:lnTo>
                    <a:pt x="308267" y="173507"/>
                  </a:lnTo>
                  <a:lnTo>
                    <a:pt x="331724" y="233349"/>
                  </a:lnTo>
                  <a:lnTo>
                    <a:pt x="331724" y="104317"/>
                  </a:lnTo>
                  <a:lnTo>
                    <a:pt x="280593" y="104317"/>
                  </a:lnTo>
                  <a:lnTo>
                    <a:pt x="190957" y="316357"/>
                  </a:lnTo>
                  <a:lnTo>
                    <a:pt x="252323" y="316357"/>
                  </a:lnTo>
                  <a:lnTo>
                    <a:pt x="267360" y="278765"/>
                  </a:lnTo>
                  <a:lnTo>
                    <a:pt x="348564" y="278765"/>
                  </a:lnTo>
                  <a:lnTo>
                    <a:pt x="363905" y="316357"/>
                  </a:lnTo>
                  <a:lnTo>
                    <a:pt x="426466" y="316357"/>
                  </a:lnTo>
                  <a:close/>
                </a:path>
                <a:path w="975995" h="317500">
                  <a:moveTo>
                    <a:pt x="513600" y="156959"/>
                  </a:moveTo>
                  <a:lnTo>
                    <a:pt x="455256" y="156959"/>
                  </a:lnTo>
                  <a:lnTo>
                    <a:pt x="455256" y="316979"/>
                  </a:lnTo>
                  <a:lnTo>
                    <a:pt x="513600" y="316979"/>
                  </a:lnTo>
                  <a:lnTo>
                    <a:pt x="513600" y="156959"/>
                  </a:lnTo>
                  <a:close/>
                </a:path>
                <a:path w="975995" h="317500">
                  <a:moveTo>
                    <a:pt x="662457" y="58661"/>
                  </a:moveTo>
                  <a:lnTo>
                    <a:pt x="650176" y="49504"/>
                  </a:lnTo>
                  <a:lnTo>
                    <a:pt x="648665" y="51765"/>
                  </a:lnTo>
                  <a:lnTo>
                    <a:pt x="646734" y="53530"/>
                  </a:lnTo>
                  <a:lnTo>
                    <a:pt x="642086" y="56045"/>
                  </a:lnTo>
                  <a:lnTo>
                    <a:pt x="639406" y="56680"/>
                  </a:lnTo>
                  <a:lnTo>
                    <a:pt x="633742" y="56680"/>
                  </a:lnTo>
                  <a:lnTo>
                    <a:pt x="617499" y="38290"/>
                  </a:lnTo>
                  <a:lnTo>
                    <a:pt x="617499" y="32054"/>
                  </a:lnTo>
                  <a:lnTo>
                    <a:pt x="634085" y="13614"/>
                  </a:lnTo>
                  <a:lnTo>
                    <a:pt x="639622" y="13614"/>
                  </a:lnTo>
                  <a:lnTo>
                    <a:pt x="642073" y="14084"/>
                  </a:lnTo>
                  <a:lnTo>
                    <a:pt x="646290" y="15963"/>
                  </a:lnTo>
                  <a:lnTo>
                    <a:pt x="648068" y="17322"/>
                  </a:lnTo>
                  <a:lnTo>
                    <a:pt x="649516" y="19088"/>
                  </a:lnTo>
                  <a:lnTo>
                    <a:pt x="660844" y="9829"/>
                  </a:lnTo>
                  <a:lnTo>
                    <a:pt x="640168" y="0"/>
                  </a:lnTo>
                  <a:lnTo>
                    <a:pt x="633044" y="0"/>
                  </a:lnTo>
                  <a:lnTo>
                    <a:pt x="603097" y="24942"/>
                  </a:lnTo>
                  <a:lnTo>
                    <a:pt x="602195" y="29794"/>
                  </a:lnTo>
                  <a:lnTo>
                    <a:pt x="602195" y="40500"/>
                  </a:lnTo>
                  <a:lnTo>
                    <a:pt x="628230" y="69456"/>
                  </a:lnTo>
                  <a:lnTo>
                    <a:pt x="633044" y="70281"/>
                  </a:lnTo>
                  <a:lnTo>
                    <a:pt x="642874" y="70281"/>
                  </a:lnTo>
                  <a:lnTo>
                    <a:pt x="647344" y="69342"/>
                  </a:lnTo>
                  <a:lnTo>
                    <a:pt x="656031" y="65557"/>
                  </a:lnTo>
                  <a:lnTo>
                    <a:pt x="659625" y="62623"/>
                  </a:lnTo>
                  <a:lnTo>
                    <a:pt x="662457" y="58661"/>
                  </a:lnTo>
                  <a:close/>
                </a:path>
                <a:path w="975995" h="317500">
                  <a:moveTo>
                    <a:pt x="826592" y="54965"/>
                  </a:moveTo>
                  <a:lnTo>
                    <a:pt x="799287" y="54965"/>
                  </a:lnTo>
                  <a:lnTo>
                    <a:pt x="799287" y="1701"/>
                  </a:lnTo>
                  <a:lnTo>
                    <a:pt x="784555" y="1701"/>
                  </a:lnTo>
                  <a:lnTo>
                    <a:pt x="784555" y="68580"/>
                  </a:lnTo>
                  <a:lnTo>
                    <a:pt x="826592" y="68580"/>
                  </a:lnTo>
                  <a:lnTo>
                    <a:pt x="826592" y="54965"/>
                  </a:lnTo>
                  <a:close/>
                </a:path>
                <a:path w="975995" h="317500">
                  <a:moveTo>
                    <a:pt x="898639" y="54965"/>
                  </a:moveTo>
                  <a:lnTo>
                    <a:pt x="871334" y="54965"/>
                  </a:lnTo>
                  <a:lnTo>
                    <a:pt x="871334" y="1701"/>
                  </a:lnTo>
                  <a:lnTo>
                    <a:pt x="856602" y="1701"/>
                  </a:lnTo>
                  <a:lnTo>
                    <a:pt x="856602" y="68580"/>
                  </a:lnTo>
                  <a:lnTo>
                    <a:pt x="898639" y="68580"/>
                  </a:lnTo>
                  <a:lnTo>
                    <a:pt x="898639" y="54965"/>
                  </a:lnTo>
                  <a:close/>
                </a:path>
                <a:path w="975995" h="317500">
                  <a:moveTo>
                    <a:pt x="975779" y="54965"/>
                  </a:moveTo>
                  <a:lnTo>
                    <a:pt x="943381" y="54965"/>
                  </a:lnTo>
                  <a:lnTo>
                    <a:pt x="943381" y="41376"/>
                  </a:lnTo>
                  <a:lnTo>
                    <a:pt x="972375" y="41376"/>
                  </a:lnTo>
                  <a:lnTo>
                    <a:pt x="972375" y="27774"/>
                  </a:lnTo>
                  <a:lnTo>
                    <a:pt x="943381" y="27774"/>
                  </a:lnTo>
                  <a:lnTo>
                    <a:pt x="943381" y="15303"/>
                  </a:lnTo>
                  <a:lnTo>
                    <a:pt x="974077" y="15303"/>
                  </a:lnTo>
                  <a:lnTo>
                    <a:pt x="974077" y="1701"/>
                  </a:lnTo>
                  <a:lnTo>
                    <a:pt x="928649" y="1701"/>
                  </a:lnTo>
                  <a:lnTo>
                    <a:pt x="928649" y="68580"/>
                  </a:lnTo>
                  <a:lnTo>
                    <a:pt x="975779" y="68580"/>
                  </a:lnTo>
                  <a:lnTo>
                    <a:pt x="975779" y="5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3775" y="7009760"/>
              <a:ext cx="72174" cy="7021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986968" y="7011436"/>
              <a:ext cx="47625" cy="67310"/>
            </a:xfrm>
            <a:custGeom>
              <a:avLst/>
              <a:gdLst/>
              <a:ahLst/>
              <a:cxnLst/>
              <a:rect l="l" t="t" r="r" b="b"/>
              <a:pathLst>
                <a:path w="47625" h="67309">
                  <a:moveTo>
                    <a:pt x="45427" y="0"/>
                  </a:moveTo>
                  <a:lnTo>
                    <a:pt x="0" y="0"/>
                  </a:lnTo>
                  <a:lnTo>
                    <a:pt x="0" y="66878"/>
                  </a:lnTo>
                  <a:lnTo>
                    <a:pt x="47129" y="66878"/>
                  </a:lnTo>
                  <a:lnTo>
                    <a:pt x="47129" y="53263"/>
                  </a:lnTo>
                  <a:lnTo>
                    <a:pt x="14731" y="53263"/>
                  </a:lnTo>
                  <a:lnTo>
                    <a:pt x="14731" y="39674"/>
                  </a:lnTo>
                  <a:lnTo>
                    <a:pt x="43726" y="39674"/>
                  </a:lnTo>
                  <a:lnTo>
                    <a:pt x="43726" y="26073"/>
                  </a:lnTo>
                  <a:lnTo>
                    <a:pt x="14731" y="26073"/>
                  </a:lnTo>
                  <a:lnTo>
                    <a:pt x="14731" y="13601"/>
                  </a:lnTo>
                  <a:lnTo>
                    <a:pt x="45427" y="13601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92138" y="7008793"/>
              <a:ext cx="68859" cy="7122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283477" y="7115568"/>
              <a:ext cx="270510" cy="210820"/>
            </a:xfrm>
            <a:custGeom>
              <a:avLst/>
              <a:gdLst/>
              <a:ahLst/>
              <a:cxnLst/>
              <a:rect l="l" t="t" r="r" b="b"/>
              <a:pathLst>
                <a:path w="270509" h="210820">
                  <a:moveTo>
                    <a:pt x="184670" y="330"/>
                  </a:moveTo>
                  <a:lnTo>
                    <a:pt x="0" y="330"/>
                  </a:lnTo>
                  <a:lnTo>
                    <a:pt x="0" y="51130"/>
                  </a:lnTo>
                  <a:lnTo>
                    <a:pt x="184670" y="51130"/>
                  </a:lnTo>
                  <a:lnTo>
                    <a:pt x="184670" y="330"/>
                  </a:lnTo>
                  <a:close/>
                </a:path>
                <a:path w="270509" h="210820">
                  <a:moveTo>
                    <a:pt x="270052" y="0"/>
                  </a:moveTo>
                  <a:lnTo>
                    <a:pt x="211404" y="0"/>
                  </a:lnTo>
                  <a:lnTo>
                    <a:pt x="211404" y="210527"/>
                  </a:lnTo>
                  <a:lnTo>
                    <a:pt x="270052" y="210527"/>
                  </a:lnTo>
                  <a:lnTo>
                    <a:pt x="27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1033" y="7111359"/>
              <a:ext cx="226771" cy="21893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5298" y="7115563"/>
              <a:ext cx="198805" cy="210527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247728" y="679815"/>
            <a:ext cx="7563484" cy="18573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00"/>
              </a:lnSpc>
              <a:spcBef>
                <a:spcPts val="100"/>
              </a:spcBef>
            </a:pPr>
            <a:r>
              <a:rPr dirty="0" sz="2900" spc="280" b="1">
                <a:latin typeface="Century Gothic"/>
                <a:cs typeface="Century Gothic"/>
              </a:rPr>
              <a:t>Thank</a:t>
            </a:r>
            <a:r>
              <a:rPr dirty="0" sz="2900" spc="55" b="1">
                <a:latin typeface="Century Gothic"/>
                <a:cs typeface="Century Gothic"/>
              </a:rPr>
              <a:t> </a:t>
            </a:r>
            <a:r>
              <a:rPr dirty="0" sz="2900" spc="200" b="1">
                <a:latin typeface="Century Gothic"/>
                <a:cs typeface="Century Gothic"/>
              </a:rPr>
              <a:t>You</a:t>
            </a:r>
            <a:r>
              <a:rPr dirty="0" sz="2900" spc="55" b="1">
                <a:latin typeface="Century Gothic"/>
                <a:cs typeface="Century Gothic"/>
              </a:rPr>
              <a:t> </a:t>
            </a:r>
            <a:r>
              <a:rPr dirty="0" sz="2900" spc="780" b="1">
                <a:latin typeface="Century Gothic"/>
                <a:cs typeface="Century Gothic"/>
              </a:rPr>
              <a:t>for</a:t>
            </a:r>
            <a:r>
              <a:rPr dirty="0" sz="2900" spc="55" b="1">
                <a:latin typeface="Century Gothic"/>
                <a:cs typeface="Century Gothic"/>
              </a:rPr>
              <a:t> </a:t>
            </a:r>
            <a:r>
              <a:rPr dirty="0" sz="2900" spc="229" b="1">
                <a:latin typeface="Century Gothic"/>
                <a:cs typeface="Century Gothic"/>
              </a:rPr>
              <a:t>Helping</a:t>
            </a:r>
            <a:r>
              <a:rPr dirty="0" sz="2900" spc="55" b="1">
                <a:latin typeface="Century Gothic"/>
                <a:cs typeface="Century Gothic"/>
              </a:rPr>
              <a:t> </a:t>
            </a:r>
            <a:r>
              <a:rPr dirty="0" sz="2900" spc="-35" b="1">
                <a:latin typeface="Century Gothic"/>
                <a:cs typeface="Century Gothic"/>
              </a:rPr>
              <a:t>HCC</a:t>
            </a:r>
            <a:r>
              <a:rPr dirty="0" sz="2900" spc="55" b="1">
                <a:latin typeface="Century Gothic"/>
                <a:cs typeface="Century Gothic"/>
              </a:rPr>
              <a:t> </a:t>
            </a:r>
            <a:r>
              <a:rPr dirty="0" sz="2900" spc="310" b="1">
                <a:latin typeface="Century Gothic"/>
                <a:cs typeface="Century Gothic"/>
              </a:rPr>
              <a:t>Students </a:t>
            </a:r>
            <a:r>
              <a:rPr dirty="0" sz="2900" spc="180" b="1">
                <a:latin typeface="Century Gothic"/>
                <a:cs typeface="Century Gothic"/>
              </a:rPr>
              <a:t>Frame</a:t>
            </a:r>
            <a:r>
              <a:rPr dirty="0" sz="2900" spc="120" b="1">
                <a:latin typeface="Century Gothic"/>
                <a:cs typeface="Century Gothic"/>
              </a:rPr>
              <a:t> </a:t>
            </a:r>
            <a:r>
              <a:rPr dirty="0" sz="2900" spc="330" b="1">
                <a:latin typeface="Century Gothic"/>
                <a:cs typeface="Century Gothic"/>
              </a:rPr>
              <a:t>Their</a:t>
            </a:r>
            <a:r>
              <a:rPr dirty="0" sz="2900" spc="120" b="1">
                <a:latin typeface="Century Gothic"/>
                <a:cs typeface="Century Gothic"/>
              </a:rPr>
              <a:t> </a:t>
            </a:r>
            <a:r>
              <a:rPr dirty="0" sz="2900" spc="360" b="1">
                <a:latin typeface="Century Gothic"/>
                <a:cs typeface="Century Gothic"/>
              </a:rPr>
              <a:t>Futures</a:t>
            </a:r>
            <a:endParaRPr sz="2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dirty="0" sz="4700" spc="-1065">
                <a:solidFill>
                  <a:srgbClr val="FFFFFF"/>
                </a:solidFill>
              </a:rPr>
              <a:t>2021</a:t>
            </a:r>
            <a:r>
              <a:rPr dirty="0" sz="4700" spc="40">
                <a:solidFill>
                  <a:srgbClr val="FFFFFF"/>
                </a:solidFill>
              </a:rPr>
              <a:t> </a:t>
            </a:r>
            <a:r>
              <a:rPr dirty="0" sz="3350" spc="150">
                <a:solidFill>
                  <a:srgbClr val="FFFFFF"/>
                </a:solidFill>
              </a:rPr>
              <a:t>Gratitude</a:t>
            </a:r>
            <a:r>
              <a:rPr dirty="0" sz="3350" spc="395">
                <a:solidFill>
                  <a:srgbClr val="FFFFFF"/>
                </a:solidFill>
              </a:rPr>
              <a:t> </a:t>
            </a:r>
            <a:r>
              <a:rPr dirty="0" sz="3350" spc="-10">
                <a:solidFill>
                  <a:srgbClr val="FFFFFF"/>
                </a:solidFill>
              </a:rPr>
              <a:t>Report</a:t>
            </a:r>
            <a:endParaRPr sz="33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4025" y="745616"/>
            <a:ext cx="9607550" cy="6572884"/>
            <a:chOff x="454025" y="745616"/>
            <a:chExt cx="9607550" cy="65728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1608" y="745616"/>
              <a:ext cx="6336792" cy="656958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2414016" y="0"/>
                  </a:moveTo>
                  <a:lnTo>
                    <a:pt x="9601199" y="0"/>
                  </a:lnTo>
                </a:path>
                <a:path w="9601200" h="6566534">
                  <a:moveTo>
                    <a:pt x="9601199" y="6566408"/>
                  </a:moveTo>
                  <a:lnTo>
                    <a:pt x="0" y="6566408"/>
                  </a:lnTo>
                  <a:lnTo>
                    <a:pt x="0" y="16515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Donor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51784" y="1101468"/>
            <a:ext cx="297307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310">
                <a:solidFill>
                  <a:srgbClr val="F1B533"/>
                </a:solidFill>
                <a:latin typeface="Times New Roman"/>
                <a:cs typeface="Times New Roman"/>
              </a:rPr>
              <a:t>Spotlight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895" y="3399737"/>
            <a:ext cx="2677160" cy="19608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978535">
              <a:lnSpc>
                <a:spcPts val="3060"/>
              </a:lnSpc>
              <a:spcBef>
                <a:spcPts val="250"/>
              </a:spcBef>
            </a:pPr>
            <a:r>
              <a:rPr dirty="0" sz="2600" spc="-285" b="1">
                <a:latin typeface="Gill Sans MT"/>
                <a:cs typeface="Gill Sans MT"/>
              </a:rPr>
              <a:t>HCC </a:t>
            </a:r>
            <a:r>
              <a:rPr dirty="0" sz="2600" spc="-200" b="1">
                <a:latin typeface="Gill Sans MT"/>
                <a:cs typeface="Gill Sans MT"/>
              </a:rPr>
              <a:t>PUBLIC</a:t>
            </a:r>
            <a:r>
              <a:rPr dirty="0" sz="2600" spc="30" b="1">
                <a:latin typeface="Gill Sans MT"/>
                <a:cs typeface="Gill Sans MT"/>
              </a:rPr>
              <a:t> </a:t>
            </a:r>
            <a:r>
              <a:rPr dirty="0" sz="2600" spc="-10" b="1">
                <a:latin typeface="Gill Sans MT"/>
                <a:cs typeface="Gill Sans MT"/>
              </a:rPr>
              <a:t>SAFETY </a:t>
            </a:r>
            <a:r>
              <a:rPr dirty="0" sz="2600" spc="-160" b="1">
                <a:latin typeface="Gill Sans MT"/>
                <a:cs typeface="Gill Sans MT"/>
              </a:rPr>
              <a:t>ALAN</a:t>
            </a:r>
            <a:r>
              <a:rPr dirty="0" sz="2600" spc="-5" b="1">
                <a:latin typeface="Gill Sans MT"/>
                <a:cs typeface="Gill Sans MT"/>
              </a:rPr>
              <a:t> </a:t>
            </a:r>
            <a:r>
              <a:rPr dirty="0" sz="2600" spc="-95" b="1">
                <a:latin typeface="Gill Sans MT"/>
                <a:cs typeface="Gill Sans MT"/>
              </a:rPr>
              <a:t>HELFMAN</a:t>
            </a:r>
            <a:endParaRPr sz="2600">
              <a:latin typeface="Gill Sans MT"/>
              <a:cs typeface="Gill Sans MT"/>
            </a:endParaRPr>
          </a:p>
          <a:p>
            <a:pPr algn="ctr">
              <a:lnSpc>
                <a:spcPts val="2845"/>
              </a:lnSpc>
            </a:pPr>
            <a:r>
              <a:rPr dirty="0" sz="2600" spc="-10" b="1">
                <a:latin typeface="Gill Sans MT"/>
                <a:cs typeface="Gill Sans MT"/>
              </a:rPr>
              <a:t>NAMING</a:t>
            </a:r>
            <a:endParaRPr sz="2600">
              <a:latin typeface="Gill Sans MT"/>
              <a:cs typeface="Gill Sans MT"/>
            </a:endParaRPr>
          </a:p>
          <a:p>
            <a:pPr algn="ctr">
              <a:lnSpc>
                <a:spcPts val="3060"/>
              </a:lnSpc>
            </a:pPr>
            <a:r>
              <a:rPr dirty="0" sz="2600" spc="-10" b="1">
                <a:latin typeface="Gill Sans MT"/>
                <a:cs typeface="Gill Sans MT"/>
              </a:rPr>
              <a:t>CEREMONY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1329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175" y="0"/>
            <a:ext cx="10061575" cy="7772400"/>
            <a:chOff x="-3175" y="0"/>
            <a:chExt cx="10061575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5943600" y="0"/>
              <a:ext cx="4114800" cy="7772400"/>
            </a:xfrm>
            <a:custGeom>
              <a:avLst/>
              <a:gdLst/>
              <a:ahLst/>
              <a:cxnLst/>
              <a:rect l="l" t="t" r="r" b="b"/>
              <a:pathLst>
                <a:path w="4114800" h="7772400">
                  <a:moveTo>
                    <a:pt x="41148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4114800" y="7772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0" y="0"/>
                  </a:moveTo>
                  <a:lnTo>
                    <a:pt x="9601200" y="0"/>
                  </a:lnTo>
                  <a:lnTo>
                    <a:pt x="9601200" y="6566408"/>
                  </a:lnTo>
                  <a:lnTo>
                    <a:pt x="0" y="65664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762235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20332" y="1027422"/>
            <a:ext cx="2625725" cy="5586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3370">
              <a:lnSpc>
                <a:spcPct val="127600"/>
              </a:lnSpc>
              <a:spcBef>
                <a:spcPts val="100"/>
              </a:spcBef>
            </a:pPr>
            <a:r>
              <a:rPr dirty="0" sz="1600" spc="85">
                <a:solidFill>
                  <a:srgbClr val="FFFFFF"/>
                </a:solidFill>
                <a:latin typeface="Trebuchet MS"/>
                <a:cs typeface="Trebuchet MS"/>
              </a:rPr>
              <a:t>“Alan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Helfman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29">
                <a:solidFill>
                  <a:srgbClr val="FFFFFF"/>
                </a:solidFill>
                <a:latin typeface="Trebuchet MS"/>
                <a:cs typeface="Trebuchet MS"/>
              </a:rPr>
              <a:t>well </a:t>
            </a:r>
            <a:r>
              <a:rPr dirty="0" sz="1600" spc="280">
                <a:solidFill>
                  <a:srgbClr val="FFFFFF"/>
                </a:solidFill>
                <a:latin typeface="Trebuchet MS"/>
                <a:cs typeface="Trebuchet MS"/>
              </a:rPr>
              <a:t>known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many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3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leadership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community </a:t>
            </a:r>
            <a:r>
              <a:rPr dirty="0" sz="1600" spc="204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philanthropy.</a:t>
            </a:r>
            <a:endParaRPr sz="1600">
              <a:latin typeface="Trebuchet MS"/>
              <a:cs typeface="Trebuchet MS"/>
            </a:endParaRPr>
          </a:p>
          <a:p>
            <a:pPr marL="12700" marR="43180">
              <a:lnSpc>
                <a:spcPct val="127600"/>
              </a:lnSpc>
            </a:pP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His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45">
                <a:solidFill>
                  <a:srgbClr val="FFFFFF"/>
                </a:solidFill>
                <a:latin typeface="Trebuchet MS"/>
                <a:cs typeface="Trebuchet MS"/>
              </a:rPr>
              <a:t>longstanding </a:t>
            </a:r>
            <a:r>
              <a:rPr dirty="0" sz="1600" spc="235">
                <a:solidFill>
                  <a:srgbClr val="FFFFFF"/>
                </a:solidFill>
                <a:latin typeface="Trebuchet MS"/>
                <a:cs typeface="Trebuchet MS"/>
              </a:rPr>
              <a:t>efforts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9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95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encompass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many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95">
                <a:solidFill>
                  <a:srgbClr val="FFFFFF"/>
                </a:solidFill>
                <a:latin typeface="Trebuchet MS"/>
                <a:cs typeface="Trebuchet MS"/>
              </a:rPr>
              <a:t>contributions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27600"/>
              </a:lnSpc>
            </a:pP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9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4">
                <a:solidFill>
                  <a:srgbClr val="FFFFFF"/>
                </a:solidFill>
                <a:latin typeface="Trebuchet MS"/>
                <a:cs typeface="Trebuchet MS"/>
              </a:rPr>
              <a:t>most </a:t>
            </a:r>
            <a:r>
              <a:rPr dirty="0" sz="1600" spc="160">
                <a:solidFill>
                  <a:srgbClr val="FFFFFF"/>
                </a:solidFill>
                <a:latin typeface="Trebuchet MS"/>
                <a:cs typeface="Trebuchet MS"/>
              </a:rPr>
              <a:t>important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40">
                <a:solidFill>
                  <a:srgbClr val="FFFFFF"/>
                </a:solidFill>
                <a:latin typeface="Trebuchet MS"/>
                <a:cs typeface="Trebuchet MS"/>
              </a:rPr>
              <a:t>institutions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0">
                <a:solidFill>
                  <a:srgbClr val="FFFFFF"/>
                </a:solidFill>
                <a:latin typeface="Trebuchet MS"/>
                <a:cs typeface="Trebuchet MS"/>
              </a:rPr>
              <a:t>region.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7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reason,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many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refer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9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him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0">
                <a:solidFill>
                  <a:srgbClr val="FFFFFF"/>
                </a:solidFill>
                <a:latin typeface="Trebuchet MS"/>
                <a:cs typeface="Trebuchet MS"/>
              </a:rPr>
              <a:t>Mr.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Philanthropy.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1600" spc="165">
                <a:solidFill>
                  <a:srgbClr val="FFFFFF"/>
                </a:solidFill>
                <a:latin typeface="Trebuchet MS"/>
                <a:cs typeface="Trebuchet MS"/>
              </a:rPr>
              <a:t>well-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deserved.”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650"/>
              </a:spcBef>
            </a:pPr>
            <a:r>
              <a:rPr dirty="0" sz="1400" spc="14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 Cesar </a:t>
            </a:r>
            <a:r>
              <a:rPr dirty="0" sz="1400" spc="105">
                <a:solidFill>
                  <a:srgbClr val="FFFFFF"/>
                </a:solidFill>
                <a:latin typeface="Century Gothic"/>
                <a:cs typeface="Century Gothic"/>
              </a:rPr>
              <a:t>Maldonado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290"/>
              </a:lnSpc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Chancellor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0512" y="1100612"/>
            <a:ext cx="4959350" cy="55048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925830">
              <a:lnSpc>
                <a:spcPct val="104200"/>
              </a:lnSpc>
              <a:spcBef>
                <a:spcPts val="20"/>
              </a:spcBef>
            </a:pPr>
            <a:r>
              <a:rPr dirty="0" sz="1600" spc="175" b="1">
                <a:solidFill>
                  <a:srgbClr val="F1B533"/>
                </a:solidFill>
                <a:latin typeface="Century Gothic"/>
                <a:cs typeface="Century Gothic"/>
              </a:rPr>
              <a:t>Alan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5" b="1">
                <a:solidFill>
                  <a:srgbClr val="F1B533"/>
                </a:solidFill>
                <a:latin typeface="Century Gothic"/>
                <a:cs typeface="Century Gothic"/>
              </a:rPr>
              <a:t>Helfman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0" b="1">
                <a:solidFill>
                  <a:srgbClr val="F1B533"/>
                </a:solidFill>
                <a:latin typeface="Century Gothic"/>
                <a:cs typeface="Century Gothic"/>
              </a:rPr>
              <a:t>Criminal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85" b="1">
                <a:solidFill>
                  <a:srgbClr val="F1B533"/>
                </a:solidFill>
                <a:latin typeface="Century Gothic"/>
                <a:cs typeface="Century Gothic"/>
              </a:rPr>
              <a:t>Justice/Law </a:t>
            </a:r>
            <a:r>
              <a:rPr dirty="0" sz="1600" spc="185" b="1">
                <a:solidFill>
                  <a:srgbClr val="F1B533"/>
                </a:solidFill>
                <a:latin typeface="Century Gothic"/>
                <a:cs typeface="Century Gothic"/>
              </a:rPr>
              <a:t>Enforcement</a:t>
            </a:r>
            <a:r>
              <a:rPr dirty="0" sz="1600" spc="7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35" b="1">
                <a:solidFill>
                  <a:srgbClr val="F1B533"/>
                </a:solidFill>
                <a:latin typeface="Century Gothic"/>
                <a:cs typeface="Century Gothic"/>
              </a:rPr>
              <a:t>Program</a:t>
            </a:r>
            <a:r>
              <a:rPr dirty="0" sz="1600" spc="8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20" b="1">
                <a:solidFill>
                  <a:srgbClr val="F1B533"/>
                </a:solidFill>
                <a:latin typeface="Century Gothic"/>
                <a:cs typeface="Century Gothic"/>
              </a:rPr>
              <a:t>Announced</a:t>
            </a:r>
            <a:endParaRPr sz="1600">
              <a:latin typeface="Century Gothic"/>
              <a:cs typeface="Century Gothic"/>
            </a:endParaRPr>
          </a:p>
          <a:p>
            <a:pPr marL="12700" marR="19685">
              <a:lnSpc>
                <a:spcPct val="107700"/>
              </a:lnSpc>
              <a:spcBef>
                <a:spcPts val="520"/>
              </a:spcBef>
            </a:pP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Ambassador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Alan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Helfman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his </a:t>
            </a:r>
            <a:r>
              <a:rPr dirty="0" sz="1300" spc="-20">
                <a:latin typeface="Arial"/>
                <a:cs typeface="Arial"/>
              </a:rPr>
              <a:t>wife,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Renee, </a:t>
            </a:r>
            <a:r>
              <a:rPr dirty="0" sz="1300" spc="-55">
                <a:latin typeface="Arial"/>
                <a:cs typeface="Arial"/>
              </a:rPr>
              <a:t>have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been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actively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involved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community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more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than </a:t>
            </a:r>
            <a:r>
              <a:rPr dirty="0" sz="1300">
                <a:latin typeface="Arial"/>
                <a:cs typeface="Arial"/>
              </a:rPr>
              <a:t>30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years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have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operated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five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very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successful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auto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dealerships.</a:t>
            </a:r>
            <a:endParaRPr sz="1300">
              <a:latin typeface="Arial"/>
              <a:cs typeface="Arial"/>
            </a:endParaRPr>
          </a:p>
          <a:p>
            <a:pPr algn="just" marL="12700" marR="201930">
              <a:lnSpc>
                <a:spcPct val="107700"/>
              </a:lnSpc>
            </a:pPr>
            <a:r>
              <a:rPr dirty="0" sz="1300" spc="-10">
                <a:latin typeface="Arial"/>
                <a:cs typeface="Arial"/>
              </a:rPr>
              <a:t>Alan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tells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friends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learned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early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age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importance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 </a:t>
            </a:r>
            <a:r>
              <a:rPr dirty="0" sz="1300">
                <a:latin typeface="Arial"/>
                <a:cs typeface="Arial"/>
              </a:rPr>
              <a:t>giving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back,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has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made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commitment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has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never </a:t>
            </a:r>
            <a:r>
              <a:rPr dirty="0" sz="1300">
                <a:latin typeface="Arial"/>
                <a:cs typeface="Arial"/>
              </a:rPr>
              <a:t>turned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down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an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opportunity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initiatives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dozens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upon </a:t>
            </a:r>
            <a:r>
              <a:rPr dirty="0" sz="1300" spc="-40">
                <a:latin typeface="Arial"/>
                <a:cs typeface="Arial"/>
              </a:rPr>
              <a:t>dozens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worthy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organizations.</a:t>
            </a:r>
            <a:endParaRPr sz="1300">
              <a:latin typeface="Arial"/>
              <a:cs typeface="Arial"/>
            </a:endParaRPr>
          </a:p>
          <a:p>
            <a:pPr marL="12700" marR="181610">
              <a:lnSpc>
                <a:spcPct val="107700"/>
              </a:lnSpc>
              <a:spcBef>
                <a:spcPts val="580"/>
              </a:spcBef>
            </a:pP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August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2021,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celebrated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Alan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Helfman’s new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gifts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totaling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more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than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$100,000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aid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College’s </a:t>
            </a:r>
            <a:r>
              <a:rPr dirty="0" sz="1300" spc="-20">
                <a:latin typeface="Arial"/>
                <a:cs typeface="Arial"/>
              </a:rPr>
              <a:t>law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enforcement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public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safety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Helfman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passionate</a:t>
            </a:r>
            <a:endParaRPr sz="1300">
              <a:latin typeface="Arial"/>
              <a:cs typeface="Arial"/>
            </a:endParaRPr>
          </a:p>
          <a:p>
            <a:pPr marL="12700" marR="18415">
              <a:lnSpc>
                <a:spcPct val="107700"/>
              </a:lnSpc>
            </a:pPr>
            <a:r>
              <a:rPr dirty="0" sz="1300">
                <a:latin typeface="Arial"/>
                <a:cs typeface="Arial"/>
              </a:rPr>
              <a:t>about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first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responders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has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conducted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more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than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100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fundraising </a:t>
            </a:r>
            <a:r>
              <a:rPr dirty="0" sz="1300">
                <a:latin typeface="Arial"/>
                <a:cs typeface="Arial"/>
              </a:rPr>
              <a:t>efforts,</a:t>
            </a:r>
            <a:r>
              <a:rPr dirty="0" sz="1300" spc="-25">
                <a:latin typeface="Arial"/>
                <a:cs typeface="Arial"/>
              </a:rPr>
              <a:t> raising </a:t>
            </a:r>
            <a:r>
              <a:rPr dirty="0" sz="1300" spc="-20">
                <a:latin typeface="Arial"/>
                <a:cs typeface="Arial"/>
              </a:rPr>
              <a:t>millions </a:t>
            </a:r>
            <a:r>
              <a:rPr dirty="0" sz="1300">
                <a:latin typeface="Arial"/>
                <a:cs typeface="Arial"/>
              </a:rPr>
              <a:t>upon</a:t>
            </a:r>
            <a:r>
              <a:rPr dirty="0" sz="1300" spc="-25">
                <a:latin typeface="Arial"/>
                <a:cs typeface="Arial"/>
              </a:rPr>
              <a:t> millions,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various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law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enforcement </a:t>
            </a:r>
            <a:r>
              <a:rPr dirty="0" sz="1300" spc="-35">
                <a:latin typeface="Arial"/>
                <a:cs typeface="Arial"/>
              </a:rPr>
              <a:t>agencies, </a:t>
            </a:r>
            <a:r>
              <a:rPr dirty="0" sz="1300" spc="-30">
                <a:latin typeface="Arial"/>
                <a:cs typeface="Arial"/>
              </a:rPr>
              <a:t>especially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Police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Officers’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Union.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7700"/>
              </a:lnSpc>
              <a:spcBef>
                <a:spcPts val="580"/>
              </a:spcBef>
            </a:pPr>
            <a:r>
              <a:rPr dirty="0" sz="1300" spc="-55">
                <a:latin typeface="Arial"/>
                <a:cs typeface="Arial"/>
              </a:rPr>
              <a:t>This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commitment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law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enforcement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has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meant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Helfman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has </a:t>
            </a:r>
            <a:r>
              <a:rPr dirty="0" sz="1300">
                <a:latin typeface="Arial"/>
                <a:cs typeface="Arial"/>
              </a:rPr>
              <a:t>been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supportive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advocate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its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Public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Safety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Institute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at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Northeast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College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since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2003.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His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giving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has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helped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shape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learning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environment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Institute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enriched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students’ </a:t>
            </a:r>
            <a:r>
              <a:rPr dirty="0" sz="1300" spc="-35">
                <a:latin typeface="Arial"/>
                <a:cs typeface="Arial"/>
              </a:rPr>
              <a:t>lives.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Helfman’s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latest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contribution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same,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helping </a:t>
            </a:r>
            <a:r>
              <a:rPr dirty="0" sz="1300" spc="-20">
                <a:latin typeface="Arial"/>
                <a:cs typeface="Arial"/>
              </a:rPr>
              <a:t>individuals pursue </a:t>
            </a:r>
            <a:r>
              <a:rPr dirty="0" sz="1300">
                <a:latin typeface="Arial"/>
                <a:cs typeface="Arial"/>
              </a:rPr>
              <a:t>public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safety</a:t>
            </a:r>
            <a:r>
              <a:rPr dirty="0" sz="1300" spc="-20">
                <a:latin typeface="Arial"/>
                <a:cs typeface="Arial"/>
              </a:rPr>
              <a:t> degrees, certificates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careers.</a:t>
            </a:r>
            <a:endParaRPr sz="1300">
              <a:latin typeface="Arial"/>
              <a:cs typeface="Arial"/>
            </a:endParaRPr>
          </a:p>
          <a:p>
            <a:pPr marL="12700" marR="128905">
              <a:lnSpc>
                <a:spcPct val="107700"/>
              </a:lnSpc>
              <a:spcBef>
                <a:spcPts val="580"/>
              </a:spcBef>
            </a:pP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honor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having</a:t>
            </a:r>
            <a:r>
              <a:rPr dirty="0" sz="1300" spc="-35">
                <a:latin typeface="Arial"/>
                <a:cs typeface="Arial"/>
              </a:rPr>
              <a:t> Helfman’s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name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affixed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award-</a:t>
            </a:r>
            <a:r>
              <a:rPr dirty="0" sz="1300" spc="-10">
                <a:latin typeface="Arial"/>
                <a:cs typeface="Arial"/>
              </a:rPr>
              <a:t>winning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representation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gratitude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his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generosity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support.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4025" y="745616"/>
            <a:ext cx="9607550" cy="6572884"/>
            <a:chOff x="454025" y="745616"/>
            <a:chExt cx="9607550" cy="65728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0971" y="745616"/>
              <a:ext cx="5837428" cy="656958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2414016" y="0"/>
                  </a:moveTo>
                  <a:lnTo>
                    <a:pt x="9601199" y="0"/>
                  </a:lnTo>
                </a:path>
                <a:path w="9601200" h="6566534">
                  <a:moveTo>
                    <a:pt x="9601199" y="6566408"/>
                  </a:moveTo>
                  <a:lnTo>
                    <a:pt x="0" y="6566408"/>
                  </a:lnTo>
                  <a:lnTo>
                    <a:pt x="0" y="16515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077" y="3746868"/>
              <a:ext cx="1138617" cy="11396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5209" y="4380204"/>
              <a:ext cx="2014343" cy="14152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896" y="3361791"/>
              <a:ext cx="1899986" cy="9499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425" y="5341378"/>
              <a:ext cx="420497" cy="4537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8477" y="5329162"/>
              <a:ext cx="568248" cy="34841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Donor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351784" y="1101468"/>
            <a:ext cx="297307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310">
                <a:solidFill>
                  <a:srgbClr val="F1B533"/>
                </a:solidFill>
                <a:latin typeface="Times New Roman"/>
                <a:cs typeface="Times New Roman"/>
              </a:rPr>
              <a:t>Spotlight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5152" y="7439659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175" y="0"/>
            <a:ext cx="10061575" cy="7772400"/>
            <a:chOff x="-3175" y="0"/>
            <a:chExt cx="10061575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5943600" y="0"/>
              <a:ext cx="4114800" cy="7772400"/>
            </a:xfrm>
            <a:custGeom>
              <a:avLst/>
              <a:gdLst/>
              <a:ahLst/>
              <a:cxnLst/>
              <a:rect l="l" t="t" r="r" b="b"/>
              <a:pathLst>
                <a:path w="4114800" h="7772400">
                  <a:moveTo>
                    <a:pt x="41148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4114800" y="7772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0" y="0"/>
                  </a:moveTo>
                  <a:lnTo>
                    <a:pt x="9601200" y="0"/>
                  </a:lnTo>
                  <a:lnTo>
                    <a:pt x="9601200" y="6566408"/>
                  </a:lnTo>
                  <a:lnTo>
                    <a:pt x="0" y="65664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762235" y="7439659"/>
            <a:ext cx="1225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 i="1">
                <a:solidFill>
                  <a:srgbClr val="F1B533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20332" y="1653334"/>
            <a:ext cx="2699385" cy="434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9700">
              <a:lnSpc>
                <a:spcPct val="127600"/>
              </a:lnSpc>
              <a:spcBef>
                <a:spcPts val="100"/>
              </a:spcBef>
            </a:pP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“We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90">
                <a:solidFill>
                  <a:srgbClr val="FFFFFF"/>
                </a:solidFill>
                <a:latin typeface="Trebuchet MS"/>
                <a:cs typeface="Trebuchet MS"/>
              </a:rPr>
              <a:t>believe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women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entrepreneurs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dirty="0" sz="1600" spc="130">
                <a:solidFill>
                  <a:srgbClr val="FFFFFF"/>
                </a:solidFill>
                <a:latin typeface="Trebuchet MS"/>
                <a:cs typeface="Trebuchet MS"/>
              </a:rPr>
              <a:t>passionate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0">
                <a:solidFill>
                  <a:srgbClr val="FFFFFF"/>
                </a:solidFill>
                <a:latin typeface="Trebuchet MS"/>
                <a:cs typeface="Trebuchet MS"/>
              </a:rPr>
              <a:t>visionaries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Trebuchet MS"/>
                <a:cs typeface="Trebuchet MS"/>
              </a:rPr>
              <a:t>ability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9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27600"/>
              </a:lnSpc>
            </a:pP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Trebuchet MS"/>
                <a:cs typeface="Trebuchet MS"/>
              </a:rPr>
              <a:t>risks;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0">
                <a:solidFill>
                  <a:srgbClr val="FFFFFF"/>
                </a:solidFill>
                <a:latin typeface="Trebuchet MS"/>
                <a:cs typeface="Trebuchet MS"/>
              </a:rPr>
              <a:t>innovators </a:t>
            </a:r>
            <a:r>
              <a:rPr dirty="0" sz="1600" spc="31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5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FFFFFF"/>
                </a:solidFill>
                <a:latin typeface="Trebuchet MS"/>
                <a:cs typeface="Trebuchet MS"/>
              </a:rPr>
              <a:t>identify </a:t>
            </a:r>
            <a:r>
              <a:rPr dirty="0" sz="1600" spc="165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29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rebuchet MS"/>
                <a:cs typeface="Trebuchet MS"/>
              </a:rPr>
              <a:t>creativity,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leadership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persistence,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able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9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600" spc="240">
                <a:solidFill>
                  <a:srgbClr val="FFFFFF"/>
                </a:solidFill>
                <a:latin typeface="Trebuchet MS"/>
                <a:cs typeface="Trebuchet MS"/>
              </a:rPr>
              <a:t>turn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ideas,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product,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13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profit.”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650"/>
              </a:spcBef>
            </a:pPr>
            <a:r>
              <a:rPr dirty="0" sz="1400" spc="14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r>
              <a:rPr dirty="0" sz="14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90">
                <a:solidFill>
                  <a:srgbClr val="FFFFFF"/>
                </a:solidFill>
                <a:latin typeface="Century Gothic"/>
                <a:cs typeface="Century Gothic"/>
              </a:rPr>
              <a:t>Maya</a:t>
            </a:r>
            <a:r>
              <a:rPr dirty="0" sz="14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160">
                <a:solidFill>
                  <a:srgbClr val="FFFFFF"/>
                </a:solidFill>
                <a:latin typeface="Century Gothic"/>
                <a:cs typeface="Century Gothic"/>
              </a:rPr>
              <a:t>Durnovo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290"/>
              </a:lnSpc>
            </a:pP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Chief</a:t>
            </a:r>
            <a:r>
              <a:rPr dirty="0" sz="11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Entrepreneurial </a:t>
            </a:r>
            <a:r>
              <a:rPr dirty="0" sz="1100" spc="-35">
                <a:solidFill>
                  <a:srgbClr val="FFFFFF"/>
                </a:solidFill>
                <a:latin typeface="Trebuchet MS"/>
                <a:cs typeface="Trebuchet MS"/>
              </a:rPr>
              <a:t>Initiatives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Officer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0512" y="1100612"/>
            <a:ext cx="4957445" cy="500443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1070610">
              <a:lnSpc>
                <a:spcPct val="104200"/>
              </a:lnSpc>
              <a:spcBef>
                <a:spcPts val="20"/>
              </a:spcBef>
            </a:pPr>
            <a:r>
              <a:rPr dirty="0" sz="1600" spc="-5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Open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415" b="1">
                <a:solidFill>
                  <a:srgbClr val="F1B533"/>
                </a:solidFill>
                <a:latin typeface="Century Gothic"/>
                <a:cs typeface="Century Gothic"/>
              </a:rPr>
              <a:t>for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95" b="1">
                <a:solidFill>
                  <a:srgbClr val="F1B533"/>
                </a:solidFill>
                <a:latin typeface="Century Gothic"/>
                <a:cs typeface="Century Gothic"/>
              </a:rPr>
              <a:t>Business</a:t>
            </a:r>
            <a:r>
              <a:rPr dirty="0" sz="16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35" b="1">
                <a:solidFill>
                  <a:srgbClr val="F1B533"/>
                </a:solidFill>
                <a:latin typeface="Century Gothic"/>
                <a:cs typeface="Century Gothic"/>
              </a:rPr>
              <a:t>Powered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25" b="1">
                <a:solidFill>
                  <a:srgbClr val="F1B533"/>
                </a:solidFill>
                <a:latin typeface="Century Gothic"/>
                <a:cs typeface="Century Gothic"/>
              </a:rPr>
              <a:t>by </a:t>
            </a:r>
            <a:r>
              <a:rPr dirty="0" sz="1600" spc="210" b="1">
                <a:solidFill>
                  <a:srgbClr val="F1B533"/>
                </a:solidFill>
                <a:latin typeface="Century Gothic"/>
                <a:cs typeface="Century Gothic"/>
              </a:rPr>
              <a:t>Wells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0" b="1">
                <a:solidFill>
                  <a:srgbClr val="F1B533"/>
                </a:solidFill>
                <a:latin typeface="Century Gothic"/>
                <a:cs typeface="Century Gothic"/>
              </a:rPr>
              <a:t>Fargo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7700"/>
              </a:lnSpc>
              <a:spcBef>
                <a:spcPts val="520"/>
              </a:spcBef>
            </a:pPr>
            <a:r>
              <a:rPr dirty="0" sz="1300">
                <a:latin typeface="Arial"/>
                <a:cs typeface="Arial"/>
              </a:rPr>
              <a:t>Open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>
                <a:latin typeface="Arial"/>
                <a:cs typeface="Arial"/>
              </a:rPr>
              <a:t> led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 </a:t>
            </a:r>
            <a:r>
              <a:rPr dirty="0" sz="1300" spc="-65">
                <a:latin typeface="Arial"/>
                <a:cs typeface="Arial"/>
              </a:rPr>
              <a:t>HCC’s</a:t>
            </a:r>
            <a:r>
              <a:rPr dirty="0" sz="1300">
                <a:latin typeface="Arial"/>
                <a:cs typeface="Arial"/>
              </a:rPr>
              <a:t> Office of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Entrepreneurial</a:t>
            </a:r>
            <a:r>
              <a:rPr dirty="0" sz="1300" spc="50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Initiatives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$750,000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grant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from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Wells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Fargo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2021.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</a:t>
            </a:r>
            <a:r>
              <a:rPr dirty="0" sz="1300">
                <a:latin typeface="Arial"/>
                <a:cs typeface="Arial"/>
              </a:rPr>
              <a:t>program</a:t>
            </a:r>
            <a:r>
              <a:rPr dirty="0" sz="1300" spc="3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empowers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accelerates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growth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women-owned </a:t>
            </a:r>
            <a:r>
              <a:rPr dirty="0" sz="1300" spc="-50">
                <a:latin typeface="Arial"/>
                <a:cs typeface="Arial"/>
              </a:rPr>
              <a:t>businesses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focus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Black,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Hispanic,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Inda-American,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Native </a:t>
            </a:r>
            <a:r>
              <a:rPr dirty="0" sz="1300" spc="-25">
                <a:latin typeface="Arial"/>
                <a:cs typeface="Arial"/>
              </a:rPr>
              <a:t>American,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Asian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women.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empowering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women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as leaders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through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education,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networking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mentoring.</a:t>
            </a:r>
            <a:endParaRPr sz="1300">
              <a:latin typeface="Arial"/>
              <a:cs typeface="Arial"/>
            </a:endParaRPr>
          </a:p>
          <a:p>
            <a:pPr marL="12700" marR="140970">
              <a:lnSpc>
                <a:spcPct val="107700"/>
              </a:lnSpc>
              <a:spcBef>
                <a:spcPts val="580"/>
              </a:spcBef>
            </a:pPr>
            <a:r>
              <a:rPr dirty="0" sz="1300">
                <a:latin typeface="Arial"/>
                <a:cs typeface="Arial"/>
              </a:rPr>
              <a:t>Developed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Glenda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David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Regenbaum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Center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for Entrepreneurship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-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Northwest,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Small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Success </a:t>
            </a:r>
            <a:r>
              <a:rPr dirty="0" sz="1300" spc="-65">
                <a:latin typeface="Arial"/>
                <a:cs typeface="Arial"/>
              </a:rPr>
              <a:t>Series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five-</a:t>
            </a:r>
            <a:r>
              <a:rPr dirty="0" sz="1300">
                <a:latin typeface="Arial"/>
                <a:cs typeface="Arial"/>
              </a:rPr>
              <a:t>module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offers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opportunity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35">
                <a:latin typeface="Arial"/>
                <a:cs typeface="Arial"/>
              </a:rPr>
              <a:t> hands-</a:t>
            </a:r>
            <a:r>
              <a:rPr dirty="0" sz="1300">
                <a:latin typeface="Arial"/>
                <a:cs typeface="Arial"/>
              </a:rPr>
              <a:t>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learning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interaction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faculty,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guest </a:t>
            </a:r>
            <a:r>
              <a:rPr dirty="0" sz="1300" spc="-20">
                <a:latin typeface="Arial"/>
                <a:cs typeface="Arial"/>
              </a:rPr>
              <a:t>entrepreneurs,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business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experts,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peer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delegates.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series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is specifically </a:t>
            </a:r>
            <a:r>
              <a:rPr dirty="0" sz="1300">
                <a:latin typeface="Arial"/>
                <a:cs typeface="Arial"/>
              </a:rPr>
              <a:t>developed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entrepreneurs </a:t>
            </a:r>
            <a:r>
              <a:rPr dirty="0" sz="1300">
                <a:latin typeface="Arial"/>
                <a:cs typeface="Arial"/>
              </a:rPr>
              <a:t>who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either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planning</a:t>
            </a:r>
            <a:r>
              <a:rPr dirty="0" sz="1300" spc="-25">
                <a:latin typeface="Arial"/>
                <a:cs typeface="Arial"/>
              </a:rPr>
              <a:t> to </a:t>
            </a:r>
            <a:r>
              <a:rPr dirty="0" sz="1300">
                <a:latin typeface="Arial"/>
                <a:cs typeface="Arial"/>
              </a:rPr>
              <a:t>start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business,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early </a:t>
            </a:r>
            <a:r>
              <a:rPr dirty="0" sz="1300" spc="-30">
                <a:latin typeface="Arial"/>
                <a:cs typeface="Arial"/>
              </a:rPr>
              <a:t>stages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launch,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planning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grow </a:t>
            </a:r>
            <a:r>
              <a:rPr dirty="0" sz="1300">
                <a:latin typeface="Arial"/>
                <a:cs typeface="Arial"/>
              </a:rPr>
              <a:t>their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business.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Certificate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Completion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awarded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 </a:t>
            </a:r>
            <a:r>
              <a:rPr dirty="0" sz="1300">
                <a:latin typeface="Arial"/>
                <a:cs typeface="Arial"/>
              </a:rPr>
              <a:t>who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graduate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from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series.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inaugural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series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had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more</a:t>
            </a:r>
            <a:endParaRPr sz="1300">
              <a:latin typeface="Arial"/>
              <a:cs typeface="Arial"/>
            </a:endParaRPr>
          </a:p>
          <a:p>
            <a:pPr marL="12700" marR="55244">
              <a:lnSpc>
                <a:spcPct val="107700"/>
              </a:lnSpc>
            </a:pPr>
            <a:r>
              <a:rPr dirty="0" sz="1300" spc="-10">
                <a:latin typeface="Arial"/>
                <a:cs typeface="Arial"/>
              </a:rPr>
              <a:t>than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300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registrants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64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percent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participants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surveyed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after </a:t>
            </a:r>
            <a:r>
              <a:rPr dirty="0" sz="1300">
                <a:latin typeface="Arial"/>
                <a:cs typeface="Arial"/>
              </a:rPr>
              <a:t>completion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session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reported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overall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increase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knowledge </a:t>
            </a:r>
            <a:r>
              <a:rPr dirty="0" sz="1300">
                <a:latin typeface="Arial"/>
                <a:cs typeface="Arial"/>
              </a:rPr>
              <a:t>on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entrepreneurship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running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their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business.</a:t>
            </a:r>
            <a:endParaRPr sz="1300">
              <a:latin typeface="Arial"/>
              <a:cs typeface="Arial"/>
            </a:endParaRPr>
          </a:p>
          <a:p>
            <a:pPr marL="12700" marR="52069">
              <a:lnSpc>
                <a:spcPct val="107700"/>
              </a:lnSpc>
              <a:spcBef>
                <a:spcPts val="580"/>
              </a:spcBef>
            </a:pPr>
            <a:r>
              <a:rPr dirty="0" sz="1300" spc="-35">
                <a:latin typeface="Arial"/>
                <a:cs typeface="Arial"/>
              </a:rPr>
              <a:t>Presented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Open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Women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Entrepreneurs,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series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is </a:t>
            </a:r>
            <a:r>
              <a:rPr dirty="0" sz="1300">
                <a:latin typeface="Arial"/>
                <a:cs typeface="Arial"/>
              </a:rPr>
              <a:t>offered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cost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thanks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generosity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sponsor,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Wells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Fargo.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4025" y="745616"/>
            <a:ext cx="9607550" cy="6572884"/>
            <a:chOff x="454025" y="745616"/>
            <a:chExt cx="9607550" cy="65728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1608" y="745616"/>
              <a:ext cx="6336791" cy="656958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2414016" y="0"/>
                  </a:moveTo>
                  <a:lnTo>
                    <a:pt x="9601199" y="0"/>
                  </a:lnTo>
                </a:path>
                <a:path w="9601200" h="6566534">
                  <a:moveTo>
                    <a:pt x="9601199" y="6566408"/>
                  </a:moveTo>
                  <a:lnTo>
                    <a:pt x="0" y="6566408"/>
                  </a:lnTo>
                  <a:lnTo>
                    <a:pt x="0" y="16515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" y="3895343"/>
              <a:ext cx="2811780" cy="8402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Donor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1784" y="1101468"/>
            <a:ext cx="297307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310">
                <a:solidFill>
                  <a:srgbClr val="F1B533"/>
                </a:solidFill>
                <a:latin typeface="Times New Roman"/>
                <a:cs typeface="Times New Roman"/>
              </a:rPr>
              <a:t>Spotlight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8546" y="6692937"/>
            <a:ext cx="3291840" cy="909319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481330">
              <a:lnSpc>
                <a:spcPct val="100000"/>
              </a:lnSpc>
              <a:spcBef>
                <a:spcPts val="219"/>
              </a:spcBef>
            </a:pPr>
            <a:r>
              <a:rPr dirty="0" sz="900" spc="-40" i="1">
                <a:latin typeface="Arial"/>
                <a:cs typeface="Arial"/>
              </a:rPr>
              <a:t>HCCF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Board</a:t>
            </a:r>
            <a:r>
              <a:rPr dirty="0" sz="900" spc="-25" i="1">
                <a:latin typeface="Arial"/>
                <a:cs typeface="Arial"/>
              </a:rPr>
              <a:t> Chair </a:t>
            </a:r>
            <a:r>
              <a:rPr dirty="0" sz="900" i="1">
                <a:latin typeface="Arial"/>
                <a:cs typeface="Arial"/>
              </a:rPr>
              <a:t>and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Northwest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College</a:t>
            </a:r>
            <a:endParaRPr sz="900">
              <a:latin typeface="Arial"/>
              <a:cs typeface="Arial"/>
            </a:endParaRPr>
          </a:p>
          <a:p>
            <a:pPr marL="481330" marR="5080">
              <a:lnSpc>
                <a:spcPct val="111100"/>
              </a:lnSpc>
            </a:pPr>
            <a:r>
              <a:rPr dirty="0" sz="900" spc="-20" i="1">
                <a:latin typeface="Arial"/>
                <a:cs typeface="Arial"/>
              </a:rPr>
              <a:t>Entrepreneur-</a:t>
            </a:r>
            <a:r>
              <a:rPr dirty="0" sz="900" i="1">
                <a:latin typeface="Arial"/>
                <a:cs typeface="Arial"/>
              </a:rPr>
              <a:t>in-</a:t>
            </a:r>
            <a:r>
              <a:rPr dirty="0" sz="900" spc="-30" i="1">
                <a:latin typeface="Arial"/>
                <a:cs typeface="Arial"/>
              </a:rPr>
              <a:t>Residence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David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Regenbaum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-45" i="1">
                <a:latin typeface="Arial"/>
                <a:cs typeface="Arial"/>
              </a:rPr>
              <a:t>shares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his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industry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knowledge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with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Goldman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60" i="1">
                <a:latin typeface="Arial"/>
                <a:cs typeface="Arial"/>
              </a:rPr>
              <a:t>Sachs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students.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175" y="0"/>
            <a:ext cx="10061575" cy="7772400"/>
            <a:chOff x="-3175" y="0"/>
            <a:chExt cx="10061575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5943600" y="0"/>
              <a:ext cx="4114800" cy="7772400"/>
            </a:xfrm>
            <a:custGeom>
              <a:avLst/>
              <a:gdLst/>
              <a:ahLst/>
              <a:cxnLst/>
              <a:rect l="l" t="t" r="r" b="b"/>
              <a:pathLst>
                <a:path w="4114800" h="7772400">
                  <a:moveTo>
                    <a:pt x="41148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4114800" y="7772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0" y="0"/>
                  </a:moveTo>
                  <a:lnTo>
                    <a:pt x="9601200" y="0"/>
                  </a:lnTo>
                  <a:lnTo>
                    <a:pt x="9601200" y="6566408"/>
                  </a:lnTo>
                  <a:lnTo>
                    <a:pt x="0" y="65664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762235" y="7439659"/>
            <a:ext cx="130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 i="1">
                <a:solidFill>
                  <a:srgbClr val="F1B533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20332" y="1893364"/>
            <a:ext cx="2751455" cy="3887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35609">
              <a:lnSpc>
                <a:spcPct val="127600"/>
              </a:lnSpc>
              <a:spcBef>
                <a:spcPts val="100"/>
              </a:spcBef>
            </a:pP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“Providing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4">
                <a:solidFill>
                  <a:srgbClr val="FFFFFF"/>
                </a:solidFill>
                <a:latin typeface="Trebuchet MS"/>
                <a:cs typeface="Trebuchet MS"/>
              </a:rPr>
              <a:t>small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40">
                <a:solidFill>
                  <a:srgbClr val="FFFFFF"/>
                </a:solidFill>
                <a:latin typeface="Trebuchet MS"/>
                <a:cs typeface="Trebuchet MS"/>
              </a:rPr>
              <a:t>owners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endParaRPr sz="1600">
              <a:latin typeface="Trebuchet MS"/>
              <a:cs typeface="Trebuchet MS"/>
            </a:endParaRPr>
          </a:p>
          <a:p>
            <a:pPr algn="just" marL="12700" marR="5080">
              <a:lnSpc>
                <a:spcPct val="127600"/>
              </a:lnSpc>
            </a:pP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40">
                <a:solidFill>
                  <a:srgbClr val="FFFFFF"/>
                </a:solidFill>
                <a:latin typeface="Trebuchet MS"/>
                <a:cs typeface="Trebuchet MS"/>
              </a:rPr>
              <a:t>tools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4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4">
                <a:solidFill>
                  <a:srgbClr val="FFFFFF"/>
                </a:solidFill>
                <a:latin typeface="Trebuchet MS"/>
                <a:cs typeface="Trebuchet MS"/>
              </a:rPr>
              <a:t>resources </a:t>
            </a: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identify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opportunities </a:t>
            </a: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remain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0">
                <a:solidFill>
                  <a:srgbClr val="FFFFFF"/>
                </a:solidFill>
                <a:latin typeface="Trebuchet MS"/>
                <a:cs typeface="Trebuchet MS"/>
              </a:rPr>
              <a:t>relevant</a:t>
            </a:r>
            <a:endParaRPr sz="1600">
              <a:latin typeface="Trebuchet MS"/>
              <a:cs typeface="Trebuchet MS"/>
            </a:endParaRPr>
          </a:p>
          <a:p>
            <a:pPr marL="12700" marR="361950">
              <a:lnSpc>
                <a:spcPct val="127600"/>
              </a:lnSpc>
            </a:pP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any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10">
                <a:solidFill>
                  <a:srgbClr val="FFFFFF"/>
                </a:solidFill>
                <a:latin typeface="Trebuchet MS"/>
                <a:cs typeface="Trebuchet MS"/>
              </a:rPr>
              <a:t>economic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environment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195">
                <a:solidFill>
                  <a:srgbClr val="FFFFFF"/>
                </a:solidFill>
                <a:latin typeface="Trebuchet MS"/>
                <a:cs typeface="Trebuchet MS"/>
              </a:rPr>
              <a:t>developing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10">
                <a:solidFill>
                  <a:srgbClr val="FFFFFF"/>
                </a:solidFill>
                <a:latin typeface="Trebuchet MS"/>
                <a:cs typeface="Trebuchet MS"/>
              </a:rPr>
              <a:t>growth </a:t>
            </a:r>
            <a:r>
              <a:rPr dirty="0" sz="1600" spc="215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rebuchet MS"/>
                <a:cs typeface="Trebuchet MS"/>
              </a:rPr>
              <a:t>premise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6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GS10KSB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0">
                <a:solidFill>
                  <a:srgbClr val="FFFFFF"/>
                </a:solidFill>
                <a:latin typeface="Trebuchet MS"/>
                <a:cs typeface="Trebuchet MS"/>
              </a:rPr>
              <a:t>program.”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650"/>
              </a:spcBef>
            </a:pPr>
            <a:r>
              <a:rPr dirty="0" sz="1400" spc="70">
                <a:solidFill>
                  <a:srgbClr val="FFFFFF"/>
                </a:solidFill>
                <a:latin typeface="Century Gothic"/>
                <a:cs typeface="Century Gothic"/>
              </a:rPr>
              <a:t>Michael</a:t>
            </a:r>
            <a:r>
              <a:rPr dirty="0" sz="14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75">
                <a:solidFill>
                  <a:srgbClr val="FFFFFF"/>
                </a:solidFill>
                <a:latin typeface="Century Gothic"/>
                <a:cs typeface="Century Gothic"/>
              </a:rPr>
              <a:t>Davenport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290"/>
              </a:lnSpc>
            </a:pP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Advisor,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Goldman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Sachs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25" i="1">
                <a:solidFill>
                  <a:srgbClr val="FFFFFF"/>
                </a:solidFill>
                <a:latin typeface="Arial"/>
                <a:cs typeface="Arial"/>
              </a:rPr>
              <a:t>10,000</a:t>
            </a:r>
            <a:r>
              <a:rPr dirty="0" sz="11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dirty="0" sz="11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Businesses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0512" y="1098801"/>
            <a:ext cx="4958715" cy="604583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419100">
              <a:lnSpc>
                <a:spcPct val="104200"/>
              </a:lnSpc>
              <a:spcBef>
                <a:spcPts val="20"/>
              </a:spcBef>
            </a:pPr>
            <a:r>
              <a:rPr dirty="0" sz="1600" spc="130" b="1">
                <a:solidFill>
                  <a:srgbClr val="F1B533"/>
                </a:solidFill>
                <a:latin typeface="Century Gothic"/>
                <a:cs typeface="Century Gothic"/>
              </a:rPr>
              <a:t>Goldman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Sachs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5" b="1">
                <a:solidFill>
                  <a:srgbClr val="F1B533"/>
                </a:solidFill>
                <a:latin typeface="Century Gothic"/>
                <a:cs typeface="Century Gothic"/>
              </a:rPr>
              <a:t>Foundation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10,000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0" b="1">
                <a:solidFill>
                  <a:srgbClr val="F1B533"/>
                </a:solidFill>
                <a:latin typeface="Century Gothic"/>
                <a:cs typeface="Century Gothic"/>
              </a:rPr>
              <a:t>Small </a:t>
            </a:r>
            <a:r>
              <a:rPr dirty="0" sz="1600" spc="80" b="1">
                <a:solidFill>
                  <a:srgbClr val="F1B533"/>
                </a:solidFill>
                <a:latin typeface="Century Gothic"/>
                <a:cs typeface="Century Gothic"/>
              </a:rPr>
              <a:t>Businesses</a:t>
            </a:r>
            <a:r>
              <a:rPr dirty="0" sz="16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5" b="1">
                <a:solidFill>
                  <a:srgbClr val="F1B533"/>
                </a:solidFill>
                <a:latin typeface="Century Gothic"/>
                <a:cs typeface="Century Gothic"/>
              </a:rPr>
              <a:t>Program</a:t>
            </a:r>
            <a:r>
              <a:rPr dirty="0" sz="16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0" b="1">
                <a:solidFill>
                  <a:srgbClr val="F1B533"/>
                </a:solidFill>
                <a:latin typeface="Century Gothic"/>
                <a:cs typeface="Century Gothic"/>
              </a:rPr>
              <a:t>Stimulates</a:t>
            </a:r>
            <a:r>
              <a:rPr dirty="0" sz="16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0" b="1">
                <a:solidFill>
                  <a:srgbClr val="F1B533"/>
                </a:solidFill>
                <a:latin typeface="Century Gothic"/>
                <a:cs typeface="Century Gothic"/>
              </a:rPr>
              <a:t>Small </a:t>
            </a:r>
            <a:r>
              <a:rPr dirty="0" sz="1600" spc="95" b="1">
                <a:solidFill>
                  <a:srgbClr val="F1B533"/>
                </a:solidFill>
                <a:latin typeface="Century Gothic"/>
                <a:cs typeface="Century Gothic"/>
              </a:rPr>
              <a:t>Business</a:t>
            </a:r>
            <a:r>
              <a:rPr dirty="0" sz="16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35" b="1">
                <a:solidFill>
                  <a:srgbClr val="F1B533"/>
                </a:solidFill>
                <a:latin typeface="Century Gothic"/>
                <a:cs typeface="Century Gothic"/>
              </a:rPr>
              <a:t>Growth</a:t>
            </a:r>
            <a:endParaRPr sz="1600">
              <a:latin typeface="Century Gothic"/>
              <a:cs typeface="Century Gothic"/>
            </a:endParaRPr>
          </a:p>
          <a:p>
            <a:pPr marL="12700" marR="10795">
              <a:lnSpc>
                <a:spcPct val="107700"/>
              </a:lnSpc>
              <a:spcBef>
                <a:spcPts val="520"/>
              </a:spcBef>
            </a:pPr>
            <a:r>
              <a:rPr dirty="0" sz="1300" spc="-35">
                <a:latin typeface="Arial"/>
                <a:cs typeface="Arial"/>
              </a:rPr>
              <a:t>Goldman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10">
                <a:latin typeface="Arial"/>
                <a:cs typeface="Arial"/>
              </a:rPr>
              <a:t>Sachs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10,000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Small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Businesses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is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an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investment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a </a:t>
            </a:r>
            <a:r>
              <a:rPr dirty="0" sz="1300" spc="-45">
                <a:latin typeface="Arial"/>
                <a:cs typeface="Arial"/>
              </a:rPr>
              <a:t>condensed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program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help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entrepreneurs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create</a:t>
            </a:r>
            <a:r>
              <a:rPr dirty="0" sz="1300" spc="-35">
                <a:latin typeface="Arial"/>
                <a:cs typeface="Arial"/>
              </a:rPr>
              <a:t> jobs and </a:t>
            </a:r>
            <a:r>
              <a:rPr dirty="0" sz="1300" spc="-10">
                <a:latin typeface="Arial"/>
                <a:cs typeface="Arial"/>
              </a:rPr>
              <a:t>economic opportunity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by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providing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greater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access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practical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business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education, </a:t>
            </a:r>
            <a:r>
              <a:rPr dirty="0" sz="1300" spc="-95">
                <a:latin typeface="Arial"/>
                <a:cs typeface="Arial"/>
              </a:rPr>
              <a:t>access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5">
                <a:latin typeface="Arial"/>
                <a:cs typeface="Arial"/>
              </a:rPr>
              <a:t> capital, </a:t>
            </a:r>
            <a:r>
              <a:rPr dirty="0" sz="1300" spc="-35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supportive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network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Advisors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Peers.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program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operates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10">
                <a:latin typeface="Arial"/>
                <a:cs typeface="Arial"/>
              </a:rPr>
              <a:t>as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partnership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between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Goldman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10">
                <a:latin typeface="Arial"/>
                <a:cs typeface="Arial"/>
              </a:rPr>
              <a:t>Sachs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and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HCC </a:t>
            </a:r>
            <a:r>
              <a:rPr dirty="0" sz="1300" spc="-35">
                <a:latin typeface="Arial"/>
                <a:cs typeface="Arial"/>
              </a:rPr>
              <a:t>and</a:t>
            </a:r>
            <a:r>
              <a:rPr dirty="0" sz="1300" spc="-65">
                <a:latin typeface="Arial"/>
                <a:cs typeface="Arial"/>
              </a:rPr>
              <a:t> is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housed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at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HCC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Alief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Hayes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Campus.</a:t>
            </a:r>
            <a:endParaRPr sz="1300">
              <a:latin typeface="Arial"/>
              <a:cs typeface="Arial"/>
            </a:endParaRPr>
          </a:p>
          <a:p>
            <a:pPr marL="12700" marR="53975">
              <a:lnSpc>
                <a:spcPct val="107700"/>
              </a:lnSpc>
              <a:spcBef>
                <a:spcPts val="580"/>
              </a:spcBef>
            </a:pPr>
            <a:r>
              <a:rPr dirty="0" sz="1300" spc="-20">
                <a:latin typeface="Arial"/>
                <a:cs typeface="Arial"/>
              </a:rPr>
              <a:t>Goldman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5">
                <a:latin typeface="Arial"/>
                <a:cs typeface="Arial"/>
              </a:rPr>
              <a:t>Sachs</a:t>
            </a:r>
            <a:r>
              <a:rPr dirty="0" sz="1300" spc="-35">
                <a:latin typeface="Arial"/>
                <a:cs typeface="Arial"/>
              </a:rPr>
              <a:t> 10,000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Small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Businesses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has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partnered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 </a:t>
            </a:r>
            <a:r>
              <a:rPr dirty="0" sz="1300" spc="-20">
                <a:latin typeface="Arial"/>
                <a:cs typeface="Arial"/>
              </a:rPr>
              <a:t>Community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College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since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2010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provide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small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owners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Greater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Houston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Region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90">
                <a:latin typeface="Arial"/>
                <a:cs typeface="Arial"/>
              </a:rPr>
              <a:t>access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practical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courses, </a:t>
            </a:r>
            <a:r>
              <a:rPr dirty="0" sz="1300" spc="-40">
                <a:latin typeface="Arial"/>
                <a:cs typeface="Arial"/>
              </a:rPr>
              <a:t>financial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capital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powerful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networking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opportunities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help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their </a:t>
            </a:r>
            <a:r>
              <a:rPr dirty="0" sz="1300" spc="-65">
                <a:latin typeface="Arial"/>
                <a:cs typeface="Arial"/>
              </a:rPr>
              <a:t>businesses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grow.</a:t>
            </a:r>
            <a:endParaRPr sz="1300">
              <a:latin typeface="Arial"/>
              <a:cs typeface="Arial"/>
            </a:endParaRPr>
          </a:p>
          <a:p>
            <a:pPr marL="12700" marR="325755">
              <a:lnSpc>
                <a:spcPct val="107700"/>
              </a:lnSpc>
              <a:spcBef>
                <a:spcPts val="580"/>
              </a:spcBef>
            </a:pPr>
            <a:r>
              <a:rPr dirty="0" sz="1300" spc="-25">
                <a:latin typeface="Arial"/>
                <a:cs typeface="Arial"/>
              </a:rPr>
              <a:t>Through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Goldman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5">
                <a:latin typeface="Arial"/>
                <a:cs typeface="Arial"/>
              </a:rPr>
              <a:t>Sachs</a:t>
            </a:r>
            <a:r>
              <a:rPr dirty="0" sz="1300" spc="-35">
                <a:latin typeface="Arial"/>
                <a:cs typeface="Arial"/>
              </a:rPr>
              <a:t> Foundation,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including </a:t>
            </a:r>
            <a:r>
              <a:rPr dirty="0" sz="1300">
                <a:latin typeface="Arial"/>
                <a:cs typeface="Arial"/>
              </a:rPr>
              <a:t>gifts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totaling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nearly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$850,000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FY21,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offered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at</a:t>
            </a:r>
            <a:r>
              <a:rPr dirty="0" sz="1300" spc="5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cost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owners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selected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participate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</a:t>
            </a:r>
            <a:r>
              <a:rPr dirty="0" sz="1300" spc="-120">
                <a:latin typeface="Arial"/>
                <a:cs typeface="Arial"/>
              </a:rPr>
              <a:t>GS10KSB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program.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7700"/>
              </a:lnSpc>
              <a:spcBef>
                <a:spcPts val="585"/>
              </a:spcBef>
            </a:pPr>
            <a:r>
              <a:rPr dirty="0" sz="1300" spc="-35">
                <a:latin typeface="Arial"/>
                <a:cs typeface="Arial"/>
              </a:rPr>
              <a:t>Designed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by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Babson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College, </a:t>
            </a:r>
            <a:r>
              <a:rPr dirty="0" sz="1300" spc="-1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nation’s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top-</a:t>
            </a:r>
            <a:r>
              <a:rPr dirty="0" sz="1300" spc="-45">
                <a:latin typeface="Arial"/>
                <a:cs typeface="Arial"/>
              </a:rPr>
              <a:t>ranked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entrepreneurship </a:t>
            </a:r>
            <a:r>
              <a:rPr dirty="0" sz="1300" spc="-40">
                <a:latin typeface="Arial"/>
                <a:cs typeface="Arial"/>
              </a:rPr>
              <a:t>school,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curriculum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focuses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practical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skills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can immediately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applied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owners.</a:t>
            </a:r>
            <a:endParaRPr sz="1300">
              <a:latin typeface="Arial"/>
              <a:cs typeface="Arial"/>
            </a:endParaRPr>
          </a:p>
          <a:p>
            <a:pPr marL="12700" marR="174625">
              <a:lnSpc>
                <a:spcPct val="107700"/>
              </a:lnSpc>
              <a:spcBef>
                <a:spcPts val="580"/>
              </a:spcBef>
            </a:pPr>
            <a:r>
              <a:rPr dirty="0" sz="1300" spc="-65">
                <a:latin typeface="Arial"/>
                <a:cs typeface="Arial"/>
              </a:rPr>
              <a:t>Small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owners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receive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one-</a:t>
            </a:r>
            <a:r>
              <a:rPr dirty="0" sz="1300" spc="-10">
                <a:latin typeface="Arial"/>
                <a:cs typeface="Arial"/>
              </a:rPr>
              <a:t>on-one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advising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powerful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networking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opportunities.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provides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expert </a:t>
            </a:r>
            <a:r>
              <a:rPr dirty="0" sz="1300" spc="-35">
                <a:latin typeface="Arial"/>
                <a:cs typeface="Arial"/>
              </a:rPr>
              <a:t>advice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technical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assistance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through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partnerships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national </a:t>
            </a:r>
            <a:r>
              <a:rPr dirty="0" sz="1300" spc="-2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local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business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organizations,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professional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services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firms, </a:t>
            </a:r>
            <a:r>
              <a:rPr dirty="0" sz="1300" spc="-2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</a:t>
            </a:r>
            <a:r>
              <a:rPr dirty="0" sz="1300">
                <a:latin typeface="Arial"/>
                <a:cs typeface="Arial"/>
              </a:rPr>
              <a:t>people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Goldman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Sachs.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4025" y="745616"/>
            <a:ext cx="9607550" cy="6572884"/>
            <a:chOff x="454025" y="745616"/>
            <a:chExt cx="9607550" cy="65728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749807"/>
              <a:ext cx="9601200" cy="65653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2414016" y="0"/>
                  </a:moveTo>
                  <a:lnTo>
                    <a:pt x="9601199" y="0"/>
                  </a:lnTo>
                </a:path>
                <a:path w="9601200" h="6566534">
                  <a:moveTo>
                    <a:pt x="9601199" y="6566408"/>
                  </a:moveTo>
                  <a:lnTo>
                    <a:pt x="0" y="6566408"/>
                  </a:lnTo>
                  <a:lnTo>
                    <a:pt x="0" y="16515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58421" y="7439659"/>
            <a:ext cx="1314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i="1">
                <a:solidFill>
                  <a:srgbClr val="F1B533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298" y="811908"/>
            <a:ext cx="2973070" cy="1701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817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Donor </a:t>
            </a:r>
            <a:r>
              <a:rPr dirty="0" spc="310"/>
              <a:t>Spotlight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175" y="0"/>
            <a:ext cx="10061575" cy="7772400"/>
            <a:chOff x="-3175" y="0"/>
            <a:chExt cx="10061575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5943600" y="0"/>
              <a:ext cx="4114800" cy="7772400"/>
            </a:xfrm>
            <a:custGeom>
              <a:avLst/>
              <a:gdLst/>
              <a:ahLst/>
              <a:cxnLst/>
              <a:rect l="l" t="t" r="r" b="b"/>
              <a:pathLst>
                <a:path w="4114800" h="7772400">
                  <a:moveTo>
                    <a:pt x="41148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4114800" y="7772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0" y="0"/>
                  </a:moveTo>
                  <a:lnTo>
                    <a:pt x="9601200" y="0"/>
                  </a:lnTo>
                  <a:lnTo>
                    <a:pt x="9601200" y="6566408"/>
                  </a:lnTo>
                  <a:lnTo>
                    <a:pt x="0" y="65664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762235" y="7439659"/>
            <a:ext cx="139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0512" y="1100612"/>
            <a:ext cx="5097145" cy="471678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20955">
              <a:lnSpc>
                <a:spcPct val="104200"/>
              </a:lnSpc>
              <a:spcBef>
                <a:spcPts val="20"/>
              </a:spcBef>
            </a:pP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Apple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00" b="1">
                <a:solidFill>
                  <a:srgbClr val="F1B533"/>
                </a:solidFill>
                <a:latin typeface="Century Gothic"/>
                <a:cs typeface="Century Gothic"/>
              </a:rPr>
              <a:t>Community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5" b="1">
                <a:solidFill>
                  <a:srgbClr val="F1B533"/>
                </a:solidFill>
                <a:latin typeface="Century Gothic"/>
                <a:cs typeface="Century Gothic"/>
              </a:rPr>
              <a:t>Education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5" b="1">
                <a:solidFill>
                  <a:srgbClr val="F1B533"/>
                </a:solidFill>
                <a:latin typeface="Century Gothic"/>
                <a:cs typeface="Century Gothic"/>
              </a:rPr>
              <a:t>Program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85" b="1">
                <a:solidFill>
                  <a:srgbClr val="F1B533"/>
                </a:solidFill>
                <a:latin typeface="Century Gothic"/>
                <a:cs typeface="Century Gothic"/>
              </a:rPr>
              <a:t>Brings </a:t>
            </a:r>
            <a:r>
              <a:rPr dirty="0" sz="1600" spc="130" b="1">
                <a:solidFill>
                  <a:srgbClr val="F1B533"/>
                </a:solidFill>
                <a:latin typeface="Century Gothic"/>
                <a:cs typeface="Century Gothic"/>
              </a:rPr>
              <a:t>Coding</a:t>
            </a:r>
            <a:r>
              <a:rPr dirty="0" sz="1600" spc="1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5" b="1">
                <a:solidFill>
                  <a:srgbClr val="F1B533"/>
                </a:solidFill>
                <a:latin typeface="Century Gothic"/>
                <a:cs typeface="Century Gothic"/>
              </a:rPr>
              <a:t>Opportunities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355" b="1">
                <a:solidFill>
                  <a:srgbClr val="F1B533"/>
                </a:solidFill>
                <a:latin typeface="Century Gothic"/>
                <a:cs typeface="Century Gothic"/>
              </a:rPr>
              <a:t>to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5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5" b="1">
                <a:solidFill>
                  <a:srgbClr val="F1B533"/>
                </a:solidFill>
                <a:latin typeface="Century Gothic"/>
                <a:cs typeface="Century Gothic"/>
              </a:rPr>
              <a:t>Students</a:t>
            </a:r>
            <a:endParaRPr sz="1600">
              <a:latin typeface="Century Gothic"/>
              <a:cs typeface="Century Gothic"/>
            </a:endParaRPr>
          </a:p>
          <a:p>
            <a:pPr marL="12700" marR="135255">
              <a:lnSpc>
                <a:spcPct val="107700"/>
              </a:lnSpc>
              <a:spcBef>
                <a:spcPts val="520"/>
              </a:spcBef>
            </a:pPr>
            <a:r>
              <a:rPr dirty="0" sz="1300" spc="-60">
                <a:latin typeface="Arial"/>
                <a:cs typeface="Arial"/>
              </a:rPr>
              <a:t>Since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2019,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has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made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 significant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investment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through </a:t>
            </a:r>
            <a:r>
              <a:rPr dirty="0" sz="1300">
                <a:latin typeface="Arial"/>
                <a:cs typeface="Arial"/>
              </a:rPr>
              <a:t>its</a:t>
            </a:r>
            <a:r>
              <a:rPr dirty="0" sz="1300" spc="-10">
                <a:latin typeface="Arial"/>
                <a:cs typeface="Arial"/>
              </a:rPr>
              <a:t> contributions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donations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in-</a:t>
            </a:r>
            <a:r>
              <a:rPr dirty="0" sz="1300">
                <a:latin typeface="Arial"/>
                <a:cs typeface="Arial"/>
              </a:rPr>
              <a:t>kind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products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</a:t>
            </a:r>
            <a:r>
              <a:rPr dirty="0" sz="1300">
                <a:latin typeface="Arial"/>
                <a:cs typeface="Arial"/>
              </a:rPr>
              <a:t>benefit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 </a:t>
            </a:r>
            <a:r>
              <a:rPr dirty="0" sz="1300">
                <a:latin typeface="Arial"/>
                <a:cs typeface="Arial"/>
              </a:rPr>
              <a:t>through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Community</a:t>
            </a:r>
            <a:r>
              <a:rPr dirty="0" sz="1300" spc="-10">
                <a:latin typeface="Arial"/>
                <a:cs typeface="Arial"/>
              </a:rPr>
              <a:t> Education </a:t>
            </a:r>
            <a:r>
              <a:rPr dirty="0" sz="1300" spc="-25">
                <a:latin typeface="Arial"/>
                <a:cs typeface="Arial"/>
              </a:rPr>
              <a:t>Initiatives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Program.</a:t>
            </a:r>
            <a:r>
              <a:rPr dirty="0" sz="1300" spc="29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Apple’s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goal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bring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coding </a:t>
            </a:r>
            <a:r>
              <a:rPr dirty="0" sz="1300">
                <a:latin typeface="Arial"/>
                <a:cs typeface="Arial"/>
              </a:rPr>
              <a:t>opportunities to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more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people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area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build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job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skills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lead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rewarding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careers.</a:t>
            </a:r>
            <a:endParaRPr sz="1300">
              <a:latin typeface="Arial"/>
              <a:cs typeface="Arial"/>
            </a:endParaRPr>
          </a:p>
          <a:p>
            <a:pPr marL="12700" marR="173990">
              <a:lnSpc>
                <a:spcPct val="107700"/>
              </a:lnSpc>
              <a:spcBef>
                <a:spcPts val="580"/>
              </a:spcBef>
            </a:pPr>
            <a:r>
              <a:rPr dirty="0" sz="1300" spc="-10">
                <a:latin typeface="Arial"/>
                <a:cs typeface="Arial"/>
              </a:rPr>
              <a:t>Through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Apple’s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donation,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able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expand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program, </a:t>
            </a:r>
            <a:r>
              <a:rPr dirty="0" sz="1300">
                <a:latin typeface="Arial"/>
                <a:cs typeface="Arial"/>
              </a:rPr>
              <a:t>offering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75">
                <a:latin typeface="Arial"/>
                <a:cs typeface="Arial"/>
              </a:rPr>
              <a:t>access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latest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technology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Northeast, </a:t>
            </a:r>
            <a:r>
              <a:rPr dirty="0" sz="1300" spc="-35">
                <a:latin typeface="Arial"/>
                <a:cs typeface="Arial"/>
              </a:rPr>
              <a:t>Southeast,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Central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South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regions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campuses.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addition,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new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mobile</a:t>
            </a:r>
            <a:r>
              <a:rPr dirty="0" sz="1300" spc="-35">
                <a:latin typeface="Arial"/>
                <a:cs typeface="Arial"/>
              </a:rPr>
              <a:t> labs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allow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flexibility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HCC’s</a:t>
            </a:r>
            <a:r>
              <a:rPr dirty="0" sz="1300" spc="-30">
                <a:latin typeface="Arial"/>
                <a:cs typeface="Arial"/>
              </a:rPr>
              <a:t> service </a:t>
            </a:r>
            <a:r>
              <a:rPr dirty="0" sz="1300" spc="-20">
                <a:latin typeface="Arial"/>
                <a:cs typeface="Arial"/>
              </a:rPr>
              <a:t>area</a:t>
            </a:r>
            <a:endParaRPr sz="1300">
              <a:latin typeface="Arial"/>
              <a:cs typeface="Arial"/>
            </a:endParaRPr>
          </a:p>
          <a:p>
            <a:pPr marL="12700" marR="288290">
              <a:lnSpc>
                <a:spcPct val="107700"/>
              </a:lnSpc>
            </a:pP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offer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additional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innovative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programs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across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region,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including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summer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STEAM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(science,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technology,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engineering,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7700"/>
              </a:lnSpc>
            </a:pPr>
            <a:r>
              <a:rPr dirty="0" sz="1300" spc="-10">
                <a:latin typeface="Arial"/>
                <a:cs typeface="Arial"/>
              </a:rPr>
              <a:t>arts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mathematics)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Camps.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Also,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creating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innovation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center </a:t>
            </a:r>
            <a:r>
              <a:rPr dirty="0" sz="1300">
                <a:latin typeface="Arial"/>
                <a:cs typeface="Arial"/>
              </a:rPr>
              <a:t>dedicated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training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faculty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staff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professional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development</a:t>
            </a:r>
            <a:r>
              <a:rPr dirty="0" sz="1300" spc="50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continue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enrich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community-</a:t>
            </a:r>
            <a:r>
              <a:rPr dirty="0" sz="1300">
                <a:latin typeface="Arial"/>
                <a:cs typeface="Arial"/>
              </a:rPr>
              <a:t>wide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efforts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across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various </a:t>
            </a:r>
            <a:r>
              <a:rPr dirty="0" sz="1300" spc="-25">
                <a:latin typeface="Arial"/>
                <a:cs typeface="Arial"/>
              </a:rPr>
              <a:t>Centers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Excellence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HCC.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Apple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also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expanding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its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for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hire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additional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faculty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fellow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establishment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three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mobile</a:t>
            </a:r>
            <a:r>
              <a:rPr dirty="0" sz="1300" spc="-30">
                <a:latin typeface="Arial"/>
                <a:cs typeface="Arial"/>
              </a:rPr>
              <a:t> labs, </a:t>
            </a:r>
            <a:r>
              <a:rPr dirty="0" sz="1300">
                <a:latin typeface="Arial"/>
                <a:cs typeface="Arial"/>
              </a:rPr>
              <a:t>three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Innovation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Centers,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one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Train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</a:t>
            </a:r>
            <a:r>
              <a:rPr dirty="0" sz="1300" spc="50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Trainer</a:t>
            </a:r>
            <a:r>
              <a:rPr dirty="0" sz="1300" spc="-30">
                <a:latin typeface="Arial"/>
                <a:cs typeface="Arial"/>
              </a:rPr>
              <a:t> Lab, </a:t>
            </a:r>
            <a:r>
              <a:rPr dirty="0" sz="1300" spc="-20">
                <a:latin typeface="Arial"/>
                <a:cs typeface="Arial"/>
              </a:rPr>
              <a:t>which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benefit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entire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System.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04037" y="2198308"/>
            <a:ext cx="2775585" cy="3234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3709">
              <a:lnSpc>
                <a:spcPct val="1276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“As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05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leader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25">
                <a:solidFill>
                  <a:srgbClr val="FFFFFF"/>
                </a:solidFill>
                <a:latin typeface="Trebuchet MS"/>
                <a:cs typeface="Trebuchet MS"/>
              </a:rPr>
              <a:t>technology,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rebuchet MS"/>
                <a:cs typeface="Trebuchet MS"/>
              </a:rPr>
              <a:t>Apple</a:t>
            </a:r>
            <a:endParaRPr sz="1600">
              <a:latin typeface="Trebuchet MS"/>
              <a:cs typeface="Trebuchet MS"/>
            </a:endParaRPr>
          </a:p>
          <a:p>
            <a:pPr marL="12700" marR="396875">
              <a:lnSpc>
                <a:spcPct val="127600"/>
              </a:lnSpc>
            </a:pPr>
            <a:r>
              <a:rPr dirty="0" sz="1600" spc="190">
                <a:solidFill>
                  <a:srgbClr val="FFFFFF"/>
                </a:solidFill>
                <a:latin typeface="Trebuchet MS"/>
                <a:cs typeface="Trebuchet MS"/>
              </a:rPr>
              <a:t>continues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2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0">
                <a:solidFill>
                  <a:srgbClr val="FFFFFF"/>
                </a:solidFill>
                <a:latin typeface="Trebuchet MS"/>
                <a:cs typeface="Trebuchet MS"/>
              </a:rPr>
              <a:t>support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60">
                <a:solidFill>
                  <a:srgbClr val="FFFFFF"/>
                </a:solidFill>
                <a:latin typeface="Trebuchet MS"/>
                <a:cs typeface="Trebuchet MS"/>
              </a:rPr>
              <a:t>colleges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27600"/>
              </a:lnSpc>
            </a:pP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like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HCC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25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understanding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90">
                <a:solidFill>
                  <a:srgbClr val="FFFFFF"/>
                </a:solidFill>
                <a:latin typeface="Trebuchet MS"/>
                <a:cs typeface="Trebuchet MS"/>
              </a:rPr>
              <a:t>greater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65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9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600" spc="245">
                <a:solidFill>
                  <a:srgbClr val="FFFFFF"/>
                </a:solidFill>
                <a:latin typeface="Trebuchet MS"/>
                <a:cs typeface="Trebuchet MS"/>
              </a:rPr>
              <a:t>knowledge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0">
                <a:solidFill>
                  <a:srgbClr val="FFFFFF"/>
                </a:solidFill>
                <a:latin typeface="Trebuchet MS"/>
                <a:cs typeface="Trebuchet MS"/>
              </a:rPr>
              <a:t>opens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600" spc="345">
                <a:solidFill>
                  <a:srgbClr val="FFFFFF"/>
                </a:solidFill>
                <a:latin typeface="Trebuchet MS"/>
                <a:cs typeface="Trebuchet MS"/>
              </a:rPr>
              <a:t>doors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9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opportunity.”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rebuchet MS"/>
              <a:cs typeface="Trebuchet MS"/>
            </a:endParaRPr>
          </a:p>
          <a:p>
            <a:pPr marL="12700" marR="236220">
              <a:lnSpc>
                <a:spcPts val="1320"/>
              </a:lnSpc>
            </a:pPr>
            <a:r>
              <a:rPr dirty="0" sz="1200" spc="12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r>
              <a:rPr dirty="0" sz="1200" spc="45">
                <a:solidFill>
                  <a:srgbClr val="FFFFFF"/>
                </a:solidFill>
                <a:latin typeface="Century Gothic"/>
                <a:cs typeface="Century Gothic"/>
              </a:rPr>
              <a:t> Madeline</a:t>
            </a:r>
            <a:r>
              <a:rPr dirty="0" sz="1200" spc="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215">
                <a:solidFill>
                  <a:srgbClr val="FFFFFF"/>
                </a:solidFill>
                <a:latin typeface="Century Gothic"/>
                <a:cs typeface="Century Gothic"/>
              </a:rPr>
              <a:t>Burillo-</a:t>
            </a:r>
            <a:r>
              <a:rPr dirty="0" sz="1200" spc="85">
                <a:solidFill>
                  <a:srgbClr val="FFFFFF"/>
                </a:solidFill>
                <a:latin typeface="Century Gothic"/>
                <a:cs typeface="Century Gothic"/>
              </a:rPr>
              <a:t>Hopkins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Chancellor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Instruction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President,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Southwest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344" y="3858767"/>
            <a:ext cx="6163056" cy="3456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298" y="811908"/>
            <a:ext cx="2973070" cy="1701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817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Donor </a:t>
            </a:r>
            <a:r>
              <a:rPr dirty="0" spc="310"/>
              <a:t>Spotlight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2871216" y="748791"/>
            <a:ext cx="7187565" cy="0"/>
          </a:xfrm>
          <a:custGeom>
            <a:avLst/>
            <a:gdLst/>
            <a:ahLst/>
            <a:cxnLst/>
            <a:rect l="l" t="t" r="r" b="b"/>
            <a:pathLst>
              <a:path w="7187565" h="0">
                <a:moveTo>
                  <a:pt x="0" y="0"/>
                </a:moveTo>
                <a:lnTo>
                  <a:pt x="7187183" y="0"/>
                </a:lnTo>
              </a:path>
            </a:pathLst>
          </a:custGeom>
          <a:ln w="6350">
            <a:solidFill>
              <a:srgbClr val="F1B5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57200" y="2400300"/>
            <a:ext cx="9601200" cy="4914900"/>
          </a:xfrm>
          <a:custGeom>
            <a:avLst/>
            <a:gdLst/>
            <a:ahLst/>
            <a:cxnLst/>
            <a:rect l="l" t="t" r="r" b="b"/>
            <a:pathLst>
              <a:path w="9601200" h="4914900">
                <a:moveTo>
                  <a:pt x="9601199" y="4914900"/>
                </a:moveTo>
                <a:lnTo>
                  <a:pt x="0" y="4914900"/>
                </a:lnTo>
                <a:lnTo>
                  <a:pt x="0" y="0"/>
                </a:lnTo>
              </a:path>
            </a:pathLst>
          </a:custGeom>
          <a:ln w="6350">
            <a:solidFill>
              <a:srgbClr val="F1B5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826" y="7439659"/>
            <a:ext cx="132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 i="1">
                <a:solidFill>
                  <a:srgbClr val="F1B533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82644" y="1098801"/>
            <a:ext cx="5497195" cy="208280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683260">
              <a:lnSpc>
                <a:spcPct val="104200"/>
              </a:lnSpc>
              <a:spcBef>
                <a:spcPts val="20"/>
              </a:spcBef>
            </a:pPr>
            <a:r>
              <a:rPr dirty="0" sz="1600" spc="80" b="1">
                <a:solidFill>
                  <a:srgbClr val="F1B533"/>
                </a:solidFill>
                <a:latin typeface="Century Gothic"/>
                <a:cs typeface="Century Gothic"/>
              </a:rPr>
              <a:t>The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David</a:t>
            </a:r>
            <a:r>
              <a:rPr dirty="0" sz="16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&amp;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1B533"/>
                </a:solidFill>
                <a:latin typeface="Century Gothic"/>
                <a:cs typeface="Century Gothic"/>
              </a:rPr>
              <a:t>Jean</a:t>
            </a:r>
            <a:r>
              <a:rPr dirty="0" sz="16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14" b="1">
                <a:solidFill>
                  <a:srgbClr val="F1B533"/>
                </a:solidFill>
                <a:latin typeface="Century Gothic"/>
                <a:cs typeface="Century Gothic"/>
              </a:rPr>
              <a:t>Wiley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5" b="1">
                <a:solidFill>
                  <a:srgbClr val="F1B533"/>
                </a:solidFill>
                <a:latin typeface="Century Gothic"/>
                <a:cs typeface="Century Gothic"/>
              </a:rPr>
              <a:t>Foundation</a:t>
            </a:r>
            <a:r>
              <a:rPr dirty="0" sz="16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0" b="1">
                <a:solidFill>
                  <a:srgbClr val="F1B533"/>
                </a:solidFill>
                <a:latin typeface="Century Gothic"/>
                <a:cs typeface="Century Gothic"/>
              </a:rPr>
              <a:t>Proudly </a:t>
            </a:r>
            <a:r>
              <a:rPr dirty="0" sz="1600" spc="160" b="1">
                <a:solidFill>
                  <a:srgbClr val="F1B533"/>
                </a:solidFill>
                <a:latin typeface="Century Gothic"/>
                <a:cs typeface="Century Gothic"/>
              </a:rPr>
              <a:t>Supports</a:t>
            </a:r>
            <a:r>
              <a:rPr dirty="0" sz="1600" spc="-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5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spc="-1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5" b="1">
                <a:solidFill>
                  <a:srgbClr val="F1B533"/>
                </a:solidFill>
                <a:latin typeface="Century Gothic"/>
                <a:cs typeface="Century Gothic"/>
              </a:rPr>
              <a:t>Students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7700"/>
              </a:lnSpc>
              <a:spcBef>
                <a:spcPts val="520"/>
              </a:spcBef>
            </a:pPr>
            <a:r>
              <a:rPr dirty="0" sz="1300" spc="-20">
                <a:latin typeface="Arial"/>
                <a:cs typeface="Arial"/>
              </a:rPr>
              <a:t>The David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Jean</a:t>
            </a:r>
            <a:r>
              <a:rPr dirty="0" sz="1300" spc="-20">
                <a:latin typeface="Arial"/>
                <a:cs typeface="Arial"/>
              </a:rPr>
              <a:t> Wiley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committed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supporter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HCC </a:t>
            </a:r>
            <a:r>
              <a:rPr dirty="0" sz="1300" spc="-20">
                <a:latin typeface="Arial"/>
                <a:cs typeface="Arial"/>
              </a:rPr>
              <a:t>Foundation,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generously</a:t>
            </a:r>
            <a:r>
              <a:rPr dirty="0" sz="1300">
                <a:latin typeface="Arial"/>
                <a:cs typeface="Arial"/>
              </a:rPr>
              <a:t> contributing </a:t>
            </a:r>
            <a:r>
              <a:rPr dirty="0" sz="1300" spc="-70">
                <a:latin typeface="Arial"/>
                <a:cs typeface="Arial"/>
              </a:rPr>
              <a:t>$1.6</a:t>
            </a:r>
            <a:r>
              <a:rPr dirty="0" sz="1300">
                <a:latin typeface="Arial"/>
                <a:cs typeface="Arial"/>
              </a:rPr>
              <a:t> million in </a:t>
            </a:r>
            <a:r>
              <a:rPr dirty="0" sz="1300" spc="-35">
                <a:latin typeface="Arial"/>
                <a:cs typeface="Arial"/>
              </a:rPr>
              <a:t>scholarship</a:t>
            </a:r>
            <a:r>
              <a:rPr dirty="0" sz="1300">
                <a:latin typeface="Arial"/>
                <a:cs typeface="Arial"/>
              </a:rPr>
              <a:t> support </a:t>
            </a:r>
            <a:r>
              <a:rPr dirty="0" sz="1300" spc="-10">
                <a:latin typeface="Arial"/>
                <a:cs typeface="Arial"/>
              </a:rPr>
              <a:t>since </a:t>
            </a:r>
            <a:r>
              <a:rPr dirty="0" sz="1300" spc="-50">
                <a:latin typeface="Arial"/>
                <a:cs typeface="Arial"/>
              </a:rPr>
              <a:t>2010.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Wiley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scholars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universally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share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words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appreciation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20">
                <a:latin typeface="Arial"/>
                <a:cs typeface="Arial"/>
              </a:rPr>
              <a:t> what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scholarship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makes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possible. </a:t>
            </a:r>
            <a:r>
              <a:rPr dirty="0" sz="1300" spc="80">
                <a:latin typeface="Arial"/>
                <a:cs typeface="Arial"/>
              </a:rPr>
              <a:t>“I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would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like </a:t>
            </a:r>
            <a:r>
              <a:rPr dirty="0" sz="1300" spc="-10">
                <a:latin typeface="Arial"/>
                <a:cs typeface="Arial"/>
              </a:rPr>
              <a:t>my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daughters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see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any </a:t>
            </a:r>
            <a:r>
              <a:rPr dirty="0" sz="1300">
                <a:latin typeface="Arial"/>
                <a:cs typeface="Arial"/>
              </a:rPr>
              <a:t>goal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can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accomplished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if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they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want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it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to,”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says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Pamela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Velazquez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’20 </a:t>
            </a:r>
            <a:r>
              <a:rPr dirty="0" sz="1300">
                <a:latin typeface="Arial"/>
                <a:cs typeface="Arial"/>
              </a:rPr>
              <a:t>(pictured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Chancellor </a:t>
            </a:r>
            <a:r>
              <a:rPr dirty="0" sz="1300" spc="-35">
                <a:latin typeface="Arial"/>
                <a:cs typeface="Arial"/>
              </a:rPr>
              <a:t>Dr.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Cesar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Maldonado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Wiley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 </a:t>
            </a:r>
            <a:r>
              <a:rPr dirty="0" sz="1300" spc="-50">
                <a:latin typeface="Arial"/>
                <a:cs typeface="Arial"/>
              </a:rPr>
              <a:t>Trustees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Norma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Sam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Gainer).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5395" y="4131358"/>
            <a:ext cx="2740660" cy="213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4340">
              <a:lnSpc>
                <a:spcPct val="127600"/>
              </a:lnSpc>
              <a:spcBef>
                <a:spcPts val="100"/>
              </a:spcBef>
            </a:pPr>
            <a:r>
              <a:rPr dirty="0" sz="1600" spc="-185">
                <a:solidFill>
                  <a:srgbClr val="F1B533"/>
                </a:solidFill>
                <a:latin typeface="Trebuchet MS"/>
                <a:cs typeface="Trebuchet MS"/>
              </a:rPr>
              <a:t>“I</a:t>
            </a:r>
            <a:r>
              <a:rPr dirty="0" sz="1600" spc="-1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285">
                <a:solidFill>
                  <a:srgbClr val="F1B533"/>
                </a:solidFill>
                <a:latin typeface="Trebuchet MS"/>
                <a:cs typeface="Trebuchet MS"/>
              </a:rPr>
              <a:t>would</a:t>
            </a:r>
            <a:r>
              <a:rPr dirty="0" sz="1600" spc="-1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125">
                <a:solidFill>
                  <a:srgbClr val="F1B533"/>
                </a:solidFill>
                <a:latin typeface="Trebuchet MS"/>
                <a:cs typeface="Trebuchet MS"/>
              </a:rPr>
              <a:t>like</a:t>
            </a:r>
            <a:r>
              <a:rPr dirty="0" sz="1600" spc="-1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F1B533"/>
                </a:solidFill>
                <a:latin typeface="Trebuchet MS"/>
                <a:cs typeface="Trebuchet MS"/>
              </a:rPr>
              <a:t>my </a:t>
            </a:r>
            <a:r>
              <a:rPr dirty="0" sz="1600" spc="195">
                <a:solidFill>
                  <a:srgbClr val="F1B533"/>
                </a:solidFill>
                <a:latin typeface="Trebuchet MS"/>
                <a:cs typeface="Trebuchet MS"/>
              </a:rPr>
              <a:t>daughters</a:t>
            </a:r>
            <a:r>
              <a:rPr dirty="0" sz="1600" spc="-1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320">
                <a:solidFill>
                  <a:srgbClr val="F1B533"/>
                </a:solidFill>
                <a:latin typeface="Trebuchet MS"/>
                <a:cs typeface="Trebuchet MS"/>
              </a:rPr>
              <a:t>to</a:t>
            </a:r>
            <a:r>
              <a:rPr dirty="0" sz="1600" spc="-1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F1B533"/>
                </a:solidFill>
                <a:latin typeface="Trebuchet MS"/>
                <a:cs typeface="Trebuchet MS"/>
              </a:rPr>
              <a:t>see </a:t>
            </a:r>
            <a:r>
              <a:rPr dirty="0" sz="1600" spc="155">
                <a:solidFill>
                  <a:srgbClr val="F1B533"/>
                </a:solidFill>
                <a:latin typeface="Trebuchet MS"/>
                <a:cs typeface="Trebuchet MS"/>
              </a:rPr>
              <a:t>that</a:t>
            </a:r>
            <a:r>
              <a:rPr dirty="0" sz="1600" spc="-1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1B533"/>
                </a:solidFill>
                <a:latin typeface="Trebuchet MS"/>
                <a:cs typeface="Trebuchet MS"/>
              </a:rPr>
              <a:t>any</a:t>
            </a:r>
            <a:r>
              <a:rPr dirty="0" sz="1600" spc="-1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355">
                <a:solidFill>
                  <a:srgbClr val="F1B533"/>
                </a:solidFill>
                <a:latin typeface="Trebuchet MS"/>
                <a:cs typeface="Trebuchet MS"/>
              </a:rPr>
              <a:t>goal</a:t>
            </a:r>
            <a:r>
              <a:rPr dirty="0" sz="1600" spc="-1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250">
                <a:solidFill>
                  <a:srgbClr val="F1B533"/>
                </a:solidFill>
                <a:latin typeface="Trebuchet MS"/>
                <a:cs typeface="Trebuchet MS"/>
              </a:rPr>
              <a:t>can</a:t>
            </a:r>
            <a:r>
              <a:rPr dirty="0" sz="1600" spc="-1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F1B533"/>
                </a:solidFill>
                <a:latin typeface="Trebuchet MS"/>
                <a:cs typeface="Trebuchet MS"/>
              </a:rPr>
              <a:t>be </a:t>
            </a:r>
            <a:r>
              <a:rPr dirty="0" sz="1600" spc="165">
                <a:solidFill>
                  <a:srgbClr val="F1B533"/>
                </a:solidFill>
                <a:latin typeface="Trebuchet MS"/>
                <a:cs typeface="Trebuchet MS"/>
              </a:rPr>
              <a:t>accomplished</a:t>
            </a:r>
            <a:r>
              <a:rPr dirty="0" sz="160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100">
                <a:solidFill>
                  <a:srgbClr val="F1B533"/>
                </a:solidFill>
                <a:latin typeface="Trebuchet MS"/>
                <a:cs typeface="Trebuchet MS"/>
              </a:rPr>
              <a:t>if</a:t>
            </a:r>
            <a:r>
              <a:rPr dirty="0" sz="160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100">
                <a:solidFill>
                  <a:srgbClr val="F1B533"/>
                </a:solidFill>
                <a:latin typeface="Trebuchet MS"/>
                <a:cs typeface="Trebuchet MS"/>
              </a:rPr>
              <a:t>they </a:t>
            </a:r>
            <a:r>
              <a:rPr dirty="0" sz="1600" spc="185">
                <a:solidFill>
                  <a:srgbClr val="F1B533"/>
                </a:solidFill>
                <a:latin typeface="Trebuchet MS"/>
                <a:cs typeface="Trebuchet MS"/>
              </a:rPr>
              <a:t>want</a:t>
            </a:r>
            <a:r>
              <a:rPr dirty="0" sz="1600" spc="-2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F1B533"/>
                </a:solidFill>
                <a:latin typeface="Trebuchet MS"/>
                <a:cs typeface="Trebuchet MS"/>
              </a:rPr>
              <a:t>it</a:t>
            </a:r>
            <a:r>
              <a:rPr dirty="0" sz="1600" spc="-20">
                <a:solidFill>
                  <a:srgbClr val="F1B533"/>
                </a:solidFill>
                <a:latin typeface="Trebuchet MS"/>
                <a:cs typeface="Trebuchet MS"/>
              </a:rPr>
              <a:t> to.”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  <a:spcBef>
                <a:spcPts val="1605"/>
              </a:spcBef>
            </a:pPr>
            <a:r>
              <a:rPr dirty="0" sz="1200">
                <a:solidFill>
                  <a:srgbClr val="F1B533"/>
                </a:solidFill>
                <a:latin typeface="Century Gothic"/>
                <a:cs typeface="Century Gothic"/>
              </a:rPr>
              <a:t>Pamela</a:t>
            </a:r>
            <a:r>
              <a:rPr dirty="0" sz="1200" spc="65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75">
                <a:solidFill>
                  <a:srgbClr val="F1B533"/>
                </a:solidFill>
                <a:latin typeface="Century Gothic"/>
                <a:cs typeface="Century Gothic"/>
              </a:rPr>
              <a:t>Velazquez</a:t>
            </a:r>
            <a:r>
              <a:rPr dirty="0" sz="1200" spc="70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F1B533"/>
                </a:solidFill>
                <a:latin typeface="Century Gothic"/>
                <a:cs typeface="Century Gothic"/>
              </a:rPr>
              <a:t>‘20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310"/>
              </a:lnSpc>
            </a:pPr>
            <a:r>
              <a:rPr dirty="0" sz="1100">
                <a:solidFill>
                  <a:srgbClr val="F1B533"/>
                </a:solidFill>
                <a:latin typeface="Arial"/>
                <a:cs typeface="Arial"/>
              </a:rPr>
              <a:t>David &amp; </a:t>
            </a:r>
            <a:r>
              <a:rPr dirty="0" sz="1100" spc="-20">
                <a:solidFill>
                  <a:srgbClr val="F1B533"/>
                </a:solidFill>
                <a:latin typeface="Arial"/>
                <a:cs typeface="Arial"/>
              </a:rPr>
              <a:t>Jean</a:t>
            </a:r>
            <a:r>
              <a:rPr dirty="0" sz="1100">
                <a:solidFill>
                  <a:srgbClr val="F1B533"/>
                </a:solidFill>
                <a:latin typeface="Arial"/>
                <a:cs typeface="Arial"/>
              </a:rPr>
              <a:t> Wiley Foundation </a:t>
            </a:r>
            <a:r>
              <a:rPr dirty="0" sz="1100" spc="-10">
                <a:solidFill>
                  <a:srgbClr val="F1B533"/>
                </a:solidFill>
                <a:latin typeface="Arial"/>
                <a:cs typeface="Arial"/>
              </a:rPr>
              <a:t>Scholarship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175" y="0"/>
            <a:ext cx="10061575" cy="7772400"/>
            <a:chOff x="-3175" y="0"/>
            <a:chExt cx="10061575" cy="7772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9808"/>
              <a:ext cx="5961888" cy="311810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943600" y="0"/>
              <a:ext cx="4114800" cy="7772400"/>
            </a:xfrm>
            <a:custGeom>
              <a:avLst/>
              <a:gdLst/>
              <a:ahLst/>
              <a:cxnLst/>
              <a:rect l="l" t="t" r="r" b="b"/>
              <a:pathLst>
                <a:path w="4114800" h="7772400">
                  <a:moveTo>
                    <a:pt x="41148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4114800" y="777240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0" y="0"/>
                  </a:moveTo>
                  <a:lnTo>
                    <a:pt x="9601200" y="0"/>
                  </a:lnTo>
                  <a:lnTo>
                    <a:pt x="9601200" y="6566408"/>
                  </a:lnTo>
                  <a:lnTo>
                    <a:pt x="0" y="65664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762235" y="7439659"/>
            <a:ext cx="128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 i="1">
                <a:solidFill>
                  <a:srgbClr val="F1B533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0512" y="4037868"/>
            <a:ext cx="4799965" cy="28378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675640">
              <a:lnSpc>
                <a:spcPct val="104200"/>
              </a:lnSpc>
              <a:spcBef>
                <a:spcPts val="20"/>
              </a:spcBef>
            </a:pP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Siemens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70" b="1">
                <a:solidFill>
                  <a:srgbClr val="F1B533"/>
                </a:solidFill>
                <a:latin typeface="Century Gothic"/>
                <a:cs typeface="Century Gothic"/>
              </a:rPr>
              <a:t>Digital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5" b="1">
                <a:solidFill>
                  <a:srgbClr val="F1B533"/>
                </a:solidFill>
                <a:latin typeface="Century Gothic"/>
                <a:cs typeface="Century Gothic"/>
              </a:rPr>
              <a:t>Industries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0" b="1">
                <a:solidFill>
                  <a:srgbClr val="F1B533"/>
                </a:solidFill>
                <a:latin typeface="Century Gothic"/>
                <a:cs typeface="Century Gothic"/>
              </a:rPr>
              <a:t>Software </a:t>
            </a:r>
            <a:r>
              <a:rPr dirty="0" sz="1600" spc="180" b="1">
                <a:solidFill>
                  <a:srgbClr val="F1B533"/>
                </a:solidFill>
                <a:latin typeface="Century Gothic"/>
                <a:cs typeface="Century Gothic"/>
              </a:rPr>
              <a:t>Donation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29" b="1">
                <a:solidFill>
                  <a:srgbClr val="F1B533"/>
                </a:solidFill>
                <a:latin typeface="Century Gothic"/>
                <a:cs typeface="Century Gothic"/>
              </a:rPr>
              <a:t>Boosts</a:t>
            </a:r>
            <a:r>
              <a:rPr dirty="0" sz="1600" spc="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5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0" b="1">
                <a:solidFill>
                  <a:srgbClr val="F1B533"/>
                </a:solidFill>
                <a:latin typeface="Century Gothic"/>
                <a:cs typeface="Century Gothic"/>
              </a:rPr>
              <a:t>Architectural </a:t>
            </a:r>
            <a:r>
              <a:rPr dirty="0" sz="1600" spc="90" b="1">
                <a:solidFill>
                  <a:srgbClr val="F1B533"/>
                </a:solidFill>
                <a:latin typeface="Century Gothic"/>
                <a:cs typeface="Century Gothic"/>
              </a:rPr>
              <a:t>Design</a:t>
            </a:r>
            <a:r>
              <a:rPr dirty="0" sz="16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05" b="1">
                <a:solidFill>
                  <a:srgbClr val="F1B533"/>
                </a:solidFill>
                <a:latin typeface="Century Gothic"/>
                <a:cs typeface="Century Gothic"/>
              </a:rPr>
              <a:t>and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20" b="1">
                <a:solidFill>
                  <a:srgbClr val="F1B533"/>
                </a:solidFill>
                <a:latin typeface="Century Gothic"/>
                <a:cs typeface="Century Gothic"/>
              </a:rPr>
              <a:t>Construction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04" b="1">
                <a:solidFill>
                  <a:srgbClr val="F1B533"/>
                </a:solidFill>
                <a:latin typeface="Century Gothic"/>
                <a:cs typeface="Century Gothic"/>
              </a:rPr>
              <a:t>Program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7700"/>
              </a:lnSpc>
              <a:spcBef>
                <a:spcPts val="520"/>
              </a:spcBef>
            </a:pP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pleased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recognize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Siemens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Digital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Industries </a:t>
            </a:r>
            <a:r>
              <a:rPr dirty="0" sz="1300" spc="-25">
                <a:latin typeface="Arial"/>
                <a:cs typeface="Arial"/>
              </a:rPr>
              <a:t>Software,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who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awarded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software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valued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$318,300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through</a:t>
            </a:r>
            <a:endParaRPr sz="1300">
              <a:latin typeface="Arial"/>
              <a:cs typeface="Arial"/>
            </a:endParaRPr>
          </a:p>
          <a:p>
            <a:pPr marL="12700" marR="484505">
              <a:lnSpc>
                <a:spcPct val="107700"/>
              </a:lnSpc>
            </a:pP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grant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HCC’s</a:t>
            </a:r>
            <a:r>
              <a:rPr dirty="0" sz="1300" spc="-20">
                <a:latin typeface="Arial"/>
                <a:cs typeface="Arial"/>
              </a:rPr>
              <a:t> Central </a:t>
            </a:r>
            <a:r>
              <a:rPr dirty="0" sz="1300">
                <a:latin typeface="Arial"/>
                <a:cs typeface="Arial"/>
              </a:rPr>
              <a:t>College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fall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2021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25">
                <a:latin typeface="Arial"/>
                <a:cs typeface="Arial"/>
              </a:rPr>
              <a:t> the </a:t>
            </a:r>
            <a:r>
              <a:rPr dirty="0" sz="1300" spc="-10">
                <a:latin typeface="Arial"/>
                <a:cs typeface="Arial"/>
              </a:rPr>
              <a:t>Architectural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Design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Construction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Center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Excellence.</a:t>
            </a:r>
            <a:endParaRPr sz="1300">
              <a:latin typeface="Arial"/>
              <a:cs typeface="Arial"/>
            </a:endParaRPr>
          </a:p>
          <a:p>
            <a:pPr marL="12700" marR="90170">
              <a:lnSpc>
                <a:spcPct val="107700"/>
              </a:lnSpc>
              <a:spcBef>
                <a:spcPts val="580"/>
              </a:spcBef>
            </a:pP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award </a:t>
            </a:r>
            <a:r>
              <a:rPr dirty="0" sz="1300" spc="-70">
                <a:latin typeface="Arial"/>
                <a:cs typeface="Arial"/>
              </a:rPr>
              <a:t>was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recognized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October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2021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Board</a:t>
            </a:r>
            <a:r>
              <a:rPr dirty="0" sz="1300" spc="-25">
                <a:latin typeface="Arial"/>
                <a:cs typeface="Arial"/>
              </a:rPr>
              <a:t> of </a:t>
            </a:r>
            <a:r>
              <a:rPr dirty="0" sz="1300" spc="-60">
                <a:latin typeface="Arial"/>
                <a:cs typeface="Arial"/>
              </a:rPr>
              <a:t>Trustees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meeting.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Siemens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representative,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Senior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Director,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Global </a:t>
            </a:r>
            <a:r>
              <a:rPr dirty="0" sz="1300" spc="-25">
                <a:latin typeface="Arial"/>
                <a:cs typeface="Arial"/>
              </a:rPr>
              <a:t>Strategy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(Energy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Utilities),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John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Nixon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(pictured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top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right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 </a:t>
            </a:r>
            <a:r>
              <a:rPr dirty="0" sz="1300" spc="-50">
                <a:latin typeface="Arial"/>
                <a:cs typeface="Arial"/>
              </a:rPr>
              <a:t>check)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presented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check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HCCF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officials,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including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Central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College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President,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Dr.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Muddassir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Siddiqi.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20332" y="2285175"/>
            <a:ext cx="2397760" cy="3067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600"/>
              </a:lnSpc>
              <a:spcBef>
                <a:spcPts val="100"/>
              </a:spcBef>
            </a:pPr>
            <a:r>
              <a:rPr dirty="0" sz="1600" spc="180">
                <a:solidFill>
                  <a:srgbClr val="FFFFFF"/>
                </a:solidFill>
                <a:latin typeface="Trebuchet MS"/>
                <a:cs typeface="Trebuchet MS"/>
              </a:rPr>
              <a:t>“Through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95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partnership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Siemens,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29">
                <a:solidFill>
                  <a:srgbClr val="FFFFFF"/>
                </a:solidFill>
                <a:latin typeface="Trebuchet MS"/>
                <a:cs typeface="Trebuchet MS"/>
              </a:rPr>
              <a:t>together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 we </a:t>
            </a:r>
            <a:r>
              <a:rPr dirty="0" sz="1600" spc="235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prepare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next </a:t>
            </a:r>
            <a:r>
              <a:rPr dirty="0" sz="1600" spc="195">
                <a:solidFill>
                  <a:srgbClr val="FFFFFF"/>
                </a:solidFill>
                <a:latin typeface="Trebuchet MS"/>
                <a:cs typeface="Trebuchet MS"/>
              </a:rPr>
              <a:t>generation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9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digital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talent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90">
                <a:solidFill>
                  <a:srgbClr val="FFFFFF"/>
                </a:solidFill>
                <a:latin typeface="Trebuchet MS"/>
                <a:cs typeface="Trebuchet MS"/>
              </a:rPr>
              <a:t>skills </a:t>
            </a:r>
            <a:r>
              <a:rPr dirty="0" sz="1600" spc="145">
                <a:solidFill>
                  <a:srgbClr val="FFFFFF"/>
                </a:solidFill>
                <a:latin typeface="Trebuchet MS"/>
                <a:cs typeface="Trebuchet MS"/>
              </a:rPr>
              <a:t>employers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need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today </a:t>
            </a:r>
            <a:r>
              <a:rPr dirty="0" sz="1600" spc="204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future.”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  <a:spcBef>
                <a:spcPts val="1610"/>
              </a:spcBef>
            </a:pPr>
            <a:r>
              <a:rPr dirty="0" sz="1200" spc="12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r>
              <a:rPr dirty="0" sz="12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Century Gothic"/>
                <a:cs typeface="Century Gothic"/>
              </a:rPr>
              <a:t>Muddassir</a:t>
            </a:r>
            <a:r>
              <a:rPr dirty="0" sz="12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Century Gothic"/>
                <a:cs typeface="Century Gothic"/>
              </a:rPr>
              <a:t>Siddiqi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310"/>
              </a:lnSpc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President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0058400" cy="6035040"/>
            </a:xfrm>
            <a:custGeom>
              <a:avLst/>
              <a:gdLst/>
              <a:ahLst/>
              <a:cxnLst/>
              <a:rect l="l" t="t" r="r" b="b"/>
              <a:pathLst>
                <a:path w="10058400" h="6035040">
                  <a:moveTo>
                    <a:pt x="10058400" y="0"/>
                  </a:moveTo>
                  <a:lnTo>
                    <a:pt x="0" y="0"/>
                  </a:lnTo>
                  <a:lnTo>
                    <a:pt x="0" y="6035040"/>
                  </a:lnTo>
                  <a:lnTo>
                    <a:pt x="10058400" y="603504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57800"/>
              <a:ext cx="10058400" cy="25146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842886" y="518789"/>
            <a:ext cx="2869565" cy="399415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</a:pPr>
            <a:r>
              <a:rPr dirty="0" sz="1600" spc="100" b="1">
                <a:solidFill>
                  <a:srgbClr val="F1B533"/>
                </a:solidFill>
                <a:latin typeface="Century Gothic"/>
                <a:cs typeface="Century Gothic"/>
              </a:rPr>
              <a:t>Mission</a:t>
            </a:r>
            <a:endParaRPr sz="1600">
              <a:latin typeface="Century Gothic"/>
              <a:cs typeface="Century Gothic"/>
            </a:endParaRPr>
          </a:p>
          <a:p>
            <a:pPr marL="435609">
              <a:lnSpc>
                <a:spcPct val="100000"/>
              </a:lnSpc>
              <a:spcBef>
                <a:spcPts val="18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empowers</a:t>
            </a:r>
            <a:endParaRPr sz="1000">
              <a:latin typeface="Arial"/>
              <a:cs typeface="Arial"/>
            </a:endParaRPr>
          </a:p>
          <a:p>
            <a:pPr marL="435609" marR="397510">
              <a:lnSpc>
                <a:spcPct val="125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philanthropic</a:t>
            </a:r>
            <a:r>
              <a:rPr dirty="0" sz="10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support,</a:t>
            </a:r>
            <a:r>
              <a:rPr dirty="0" sz="10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aligned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institutional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initiatives.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1105"/>
              </a:spcBef>
            </a:pPr>
            <a:r>
              <a:rPr dirty="0" sz="1600" spc="80" b="1">
                <a:solidFill>
                  <a:srgbClr val="F1B533"/>
                </a:solidFill>
                <a:latin typeface="Century Gothic"/>
                <a:cs typeface="Century Gothic"/>
              </a:rPr>
              <a:t>Vision</a:t>
            </a:r>
            <a:endParaRPr sz="1600">
              <a:latin typeface="Century Gothic"/>
              <a:cs typeface="Century Gothic"/>
            </a:endParaRPr>
          </a:p>
          <a:p>
            <a:pPr marL="435609">
              <a:lnSpc>
                <a:spcPct val="100000"/>
              </a:lnSpc>
              <a:spcBef>
                <a:spcPts val="18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435609" marR="370840">
              <a:lnSpc>
                <a:spcPct val="125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philanthropic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r>
              <a:rPr dirty="0" sz="10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1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experiences</a:t>
            </a:r>
            <a:r>
              <a:rPr dirty="0" sz="10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backgrounds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trajectory</a:t>
            </a:r>
            <a:r>
              <a:rPr dirty="0" sz="1000" spc="5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lives.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90333" y="515619"/>
            <a:ext cx="7301865" cy="4458335"/>
            <a:chOff x="990333" y="515619"/>
            <a:chExt cx="7301865" cy="445833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630" y="515619"/>
              <a:ext cx="2229065" cy="219546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333" y="522731"/>
              <a:ext cx="2381758" cy="218834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675119" y="3922301"/>
              <a:ext cx="1617345" cy="1051560"/>
            </a:xfrm>
            <a:custGeom>
              <a:avLst/>
              <a:gdLst/>
              <a:ahLst/>
              <a:cxnLst/>
              <a:rect l="l" t="t" r="r" b="b"/>
              <a:pathLst>
                <a:path w="1617345" h="1051560">
                  <a:moveTo>
                    <a:pt x="709868" y="1027429"/>
                  </a:moveTo>
                  <a:lnTo>
                    <a:pt x="630859" y="1027429"/>
                  </a:lnTo>
                  <a:lnTo>
                    <a:pt x="636662" y="1045209"/>
                  </a:lnTo>
                  <a:lnTo>
                    <a:pt x="642799" y="1051559"/>
                  </a:lnTo>
                  <a:lnTo>
                    <a:pt x="653053" y="1046479"/>
                  </a:lnTo>
                  <a:lnTo>
                    <a:pt x="671207" y="1028699"/>
                  </a:lnTo>
                  <a:lnTo>
                    <a:pt x="709283" y="1028699"/>
                  </a:lnTo>
                  <a:lnTo>
                    <a:pt x="709868" y="1027429"/>
                  </a:lnTo>
                  <a:close/>
                </a:path>
                <a:path w="1617345" h="1051560">
                  <a:moveTo>
                    <a:pt x="709283" y="1028699"/>
                  </a:moveTo>
                  <a:lnTo>
                    <a:pt x="671207" y="1028699"/>
                  </a:lnTo>
                  <a:lnTo>
                    <a:pt x="686266" y="1045209"/>
                  </a:lnTo>
                  <a:lnTo>
                    <a:pt x="696288" y="1049019"/>
                  </a:lnTo>
                  <a:lnTo>
                    <a:pt x="705774" y="1036319"/>
                  </a:lnTo>
                  <a:lnTo>
                    <a:pt x="709283" y="1028699"/>
                  </a:lnTo>
                  <a:close/>
                </a:path>
                <a:path w="1617345" h="1051560">
                  <a:moveTo>
                    <a:pt x="719226" y="1007109"/>
                  </a:moveTo>
                  <a:lnTo>
                    <a:pt x="562622" y="1007109"/>
                  </a:lnTo>
                  <a:lnTo>
                    <a:pt x="565605" y="1022349"/>
                  </a:lnTo>
                  <a:lnTo>
                    <a:pt x="570004" y="1029969"/>
                  </a:lnTo>
                  <a:lnTo>
                    <a:pt x="578885" y="1032509"/>
                  </a:lnTo>
                  <a:lnTo>
                    <a:pt x="595312" y="1032509"/>
                  </a:lnTo>
                  <a:lnTo>
                    <a:pt x="602725" y="1042669"/>
                  </a:lnTo>
                  <a:lnTo>
                    <a:pt x="608899" y="1045209"/>
                  </a:lnTo>
                  <a:lnTo>
                    <a:pt x="617167" y="1040129"/>
                  </a:lnTo>
                  <a:lnTo>
                    <a:pt x="630859" y="1027429"/>
                  </a:lnTo>
                  <a:lnTo>
                    <a:pt x="709868" y="1027429"/>
                  </a:lnTo>
                  <a:lnTo>
                    <a:pt x="719226" y="1007109"/>
                  </a:lnTo>
                  <a:close/>
                </a:path>
                <a:path w="1617345" h="1051560">
                  <a:moveTo>
                    <a:pt x="755210" y="1007109"/>
                  </a:moveTo>
                  <a:lnTo>
                    <a:pt x="719226" y="1007109"/>
                  </a:lnTo>
                  <a:lnTo>
                    <a:pt x="738953" y="1017269"/>
                  </a:lnTo>
                  <a:lnTo>
                    <a:pt x="750030" y="1017269"/>
                  </a:lnTo>
                  <a:lnTo>
                    <a:pt x="755210" y="1007109"/>
                  </a:lnTo>
                  <a:close/>
                </a:path>
                <a:path w="1617345" h="1051560">
                  <a:moveTo>
                    <a:pt x="792177" y="969009"/>
                  </a:moveTo>
                  <a:lnTo>
                    <a:pt x="523252" y="969009"/>
                  </a:lnTo>
                  <a:lnTo>
                    <a:pt x="521667" y="998219"/>
                  </a:lnTo>
                  <a:lnTo>
                    <a:pt x="525240" y="1013459"/>
                  </a:lnTo>
                  <a:lnTo>
                    <a:pt x="537661" y="1014729"/>
                  </a:lnTo>
                  <a:lnTo>
                    <a:pt x="562622" y="1007109"/>
                  </a:lnTo>
                  <a:lnTo>
                    <a:pt x="755210" y="1007109"/>
                  </a:lnTo>
                  <a:lnTo>
                    <a:pt x="756506" y="1004569"/>
                  </a:lnTo>
                  <a:lnTo>
                    <a:pt x="762431" y="977899"/>
                  </a:lnTo>
                  <a:lnTo>
                    <a:pt x="790044" y="977899"/>
                  </a:lnTo>
                  <a:lnTo>
                    <a:pt x="791906" y="971549"/>
                  </a:lnTo>
                  <a:lnTo>
                    <a:pt x="792177" y="969009"/>
                  </a:lnTo>
                  <a:close/>
                </a:path>
                <a:path w="1617345" h="1051560">
                  <a:moveTo>
                    <a:pt x="790044" y="977899"/>
                  </a:moveTo>
                  <a:lnTo>
                    <a:pt x="762431" y="977899"/>
                  </a:lnTo>
                  <a:lnTo>
                    <a:pt x="778286" y="989329"/>
                  </a:lnTo>
                  <a:lnTo>
                    <a:pt x="787063" y="988059"/>
                  </a:lnTo>
                  <a:lnTo>
                    <a:pt x="790044" y="977899"/>
                  </a:lnTo>
                  <a:close/>
                </a:path>
                <a:path w="1617345" h="1051560">
                  <a:moveTo>
                    <a:pt x="1442118" y="721359"/>
                  </a:moveTo>
                  <a:lnTo>
                    <a:pt x="516055" y="721359"/>
                  </a:lnTo>
                  <a:lnTo>
                    <a:pt x="529729" y="726439"/>
                  </a:lnTo>
                  <a:lnTo>
                    <a:pt x="536350" y="740409"/>
                  </a:lnTo>
                  <a:lnTo>
                    <a:pt x="541642" y="746759"/>
                  </a:lnTo>
                  <a:lnTo>
                    <a:pt x="548382" y="749299"/>
                  </a:lnTo>
                  <a:lnTo>
                    <a:pt x="559346" y="750569"/>
                  </a:lnTo>
                  <a:lnTo>
                    <a:pt x="556325" y="751839"/>
                  </a:lnTo>
                  <a:lnTo>
                    <a:pt x="543231" y="756919"/>
                  </a:lnTo>
                  <a:lnTo>
                    <a:pt x="514013" y="767079"/>
                  </a:lnTo>
                  <a:lnTo>
                    <a:pt x="414205" y="796289"/>
                  </a:lnTo>
                  <a:lnTo>
                    <a:pt x="398087" y="805179"/>
                  </a:lnTo>
                  <a:lnTo>
                    <a:pt x="414288" y="815339"/>
                  </a:lnTo>
                  <a:lnTo>
                    <a:pt x="462826" y="829309"/>
                  </a:lnTo>
                  <a:lnTo>
                    <a:pt x="433055" y="847089"/>
                  </a:lnTo>
                  <a:lnTo>
                    <a:pt x="422732" y="858519"/>
                  </a:lnTo>
                  <a:lnTo>
                    <a:pt x="431497" y="867409"/>
                  </a:lnTo>
                  <a:lnTo>
                    <a:pt x="458990" y="881379"/>
                  </a:lnTo>
                  <a:lnTo>
                    <a:pt x="442110" y="906779"/>
                  </a:lnTo>
                  <a:lnTo>
                    <a:pt x="438392" y="920749"/>
                  </a:lnTo>
                  <a:lnTo>
                    <a:pt x="449555" y="927099"/>
                  </a:lnTo>
                  <a:lnTo>
                    <a:pt x="477316" y="932179"/>
                  </a:lnTo>
                  <a:lnTo>
                    <a:pt x="481606" y="967739"/>
                  </a:lnTo>
                  <a:lnTo>
                    <a:pt x="487821" y="984249"/>
                  </a:lnTo>
                  <a:lnTo>
                    <a:pt x="500267" y="982979"/>
                  </a:lnTo>
                  <a:lnTo>
                    <a:pt x="523252" y="969009"/>
                  </a:lnTo>
                  <a:lnTo>
                    <a:pt x="792177" y="969009"/>
                  </a:lnTo>
                  <a:lnTo>
                    <a:pt x="795959" y="933449"/>
                  </a:lnTo>
                  <a:lnTo>
                    <a:pt x="820240" y="933449"/>
                  </a:lnTo>
                  <a:lnTo>
                    <a:pt x="831723" y="925829"/>
                  </a:lnTo>
                  <a:lnTo>
                    <a:pt x="833234" y="919479"/>
                  </a:lnTo>
                  <a:lnTo>
                    <a:pt x="827884" y="913129"/>
                  </a:lnTo>
                  <a:lnTo>
                    <a:pt x="820199" y="899159"/>
                  </a:lnTo>
                  <a:lnTo>
                    <a:pt x="804868" y="868679"/>
                  </a:lnTo>
                  <a:lnTo>
                    <a:pt x="776579" y="807719"/>
                  </a:lnTo>
                  <a:lnTo>
                    <a:pt x="779706" y="795019"/>
                  </a:lnTo>
                  <a:lnTo>
                    <a:pt x="784066" y="789939"/>
                  </a:lnTo>
                  <a:lnTo>
                    <a:pt x="1378771" y="789939"/>
                  </a:lnTo>
                  <a:lnTo>
                    <a:pt x="1394409" y="784859"/>
                  </a:lnTo>
                  <a:lnTo>
                    <a:pt x="1400052" y="783589"/>
                  </a:lnTo>
                  <a:lnTo>
                    <a:pt x="1447610" y="783589"/>
                  </a:lnTo>
                  <a:lnTo>
                    <a:pt x="1447303" y="781049"/>
                  </a:lnTo>
                  <a:lnTo>
                    <a:pt x="1437657" y="770889"/>
                  </a:lnTo>
                  <a:lnTo>
                    <a:pt x="1416494" y="750569"/>
                  </a:lnTo>
                  <a:lnTo>
                    <a:pt x="1494469" y="750569"/>
                  </a:lnTo>
                  <a:lnTo>
                    <a:pt x="1474098" y="741679"/>
                  </a:lnTo>
                  <a:lnTo>
                    <a:pt x="1449463" y="727709"/>
                  </a:lnTo>
                  <a:lnTo>
                    <a:pt x="1442118" y="721359"/>
                  </a:lnTo>
                  <a:close/>
                </a:path>
                <a:path w="1617345" h="1051560">
                  <a:moveTo>
                    <a:pt x="820240" y="933449"/>
                  </a:moveTo>
                  <a:lnTo>
                    <a:pt x="795959" y="933449"/>
                  </a:lnTo>
                  <a:lnTo>
                    <a:pt x="805936" y="937259"/>
                  </a:lnTo>
                  <a:lnTo>
                    <a:pt x="820240" y="933449"/>
                  </a:lnTo>
                  <a:close/>
                </a:path>
                <a:path w="1617345" h="1051560">
                  <a:moveTo>
                    <a:pt x="885550" y="849629"/>
                  </a:moveTo>
                  <a:lnTo>
                    <a:pt x="859231" y="849629"/>
                  </a:lnTo>
                  <a:lnTo>
                    <a:pt x="859494" y="859789"/>
                  </a:lnTo>
                  <a:lnTo>
                    <a:pt x="862907" y="863599"/>
                  </a:lnTo>
                  <a:lnTo>
                    <a:pt x="872464" y="858519"/>
                  </a:lnTo>
                  <a:lnTo>
                    <a:pt x="885550" y="849629"/>
                  </a:lnTo>
                  <a:close/>
                </a:path>
                <a:path w="1617345" h="1051560">
                  <a:moveTo>
                    <a:pt x="1071308" y="853439"/>
                  </a:moveTo>
                  <a:lnTo>
                    <a:pt x="1011720" y="853439"/>
                  </a:lnTo>
                  <a:lnTo>
                    <a:pt x="1014279" y="861059"/>
                  </a:lnTo>
                  <a:lnTo>
                    <a:pt x="1018333" y="863599"/>
                  </a:lnTo>
                  <a:lnTo>
                    <a:pt x="1026764" y="862329"/>
                  </a:lnTo>
                  <a:lnTo>
                    <a:pt x="1042454" y="857249"/>
                  </a:lnTo>
                  <a:lnTo>
                    <a:pt x="1071308" y="853439"/>
                  </a:lnTo>
                  <a:close/>
                </a:path>
                <a:path w="1617345" h="1051560">
                  <a:moveTo>
                    <a:pt x="926708" y="845819"/>
                  </a:moveTo>
                  <a:lnTo>
                    <a:pt x="891158" y="845819"/>
                  </a:lnTo>
                  <a:lnTo>
                    <a:pt x="889473" y="858519"/>
                  </a:lnTo>
                  <a:lnTo>
                    <a:pt x="892867" y="862329"/>
                  </a:lnTo>
                  <a:lnTo>
                    <a:pt x="904900" y="857249"/>
                  </a:lnTo>
                  <a:lnTo>
                    <a:pt x="926708" y="845819"/>
                  </a:lnTo>
                  <a:close/>
                </a:path>
                <a:path w="1617345" h="1051560">
                  <a:moveTo>
                    <a:pt x="1115288" y="852169"/>
                  </a:moveTo>
                  <a:lnTo>
                    <a:pt x="955687" y="852169"/>
                  </a:lnTo>
                  <a:lnTo>
                    <a:pt x="954792" y="859789"/>
                  </a:lnTo>
                  <a:lnTo>
                    <a:pt x="957383" y="862329"/>
                  </a:lnTo>
                  <a:lnTo>
                    <a:pt x="983424" y="854709"/>
                  </a:lnTo>
                  <a:lnTo>
                    <a:pt x="1008927" y="854709"/>
                  </a:lnTo>
                  <a:lnTo>
                    <a:pt x="1011720" y="853439"/>
                  </a:lnTo>
                  <a:lnTo>
                    <a:pt x="1108970" y="853439"/>
                  </a:lnTo>
                  <a:lnTo>
                    <a:pt x="1115288" y="852169"/>
                  </a:lnTo>
                  <a:close/>
                </a:path>
                <a:path w="1617345" h="1051560">
                  <a:moveTo>
                    <a:pt x="1008927" y="854709"/>
                  </a:moveTo>
                  <a:lnTo>
                    <a:pt x="983424" y="854709"/>
                  </a:lnTo>
                  <a:lnTo>
                    <a:pt x="986259" y="859789"/>
                  </a:lnTo>
                  <a:lnTo>
                    <a:pt x="990152" y="862329"/>
                  </a:lnTo>
                  <a:lnTo>
                    <a:pt x="997754" y="859789"/>
                  </a:lnTo>
                  <a:lnTo>
                    <a:pt x="1008927" y="854709"/>
                  </a:lnTo>
                  <a:close/>
                </a:path>
                <a:path w="1617345" h="1051560">
                  <a:moveTo>
                    <a:pt x="1175661" y="844549"/>
                  </a:moveTo>
                  <a:lnTo>
                    <a:pt x="929132" y="844549"/>
                  </a:lnTo>
                  <a:lnTo>
                    <a:pt x="928961" y="855979"/>
                  </a:lnTo>
                  <a:lnTo>
                    <a:pt x="931670" y="861059"/>
                  </a:lnTo>
                  <a:lnTo>
                    <a:pt x="939749" y="859789"/>
                  </a:lnTo>
                  <a:lnTo>
                    <a:pt x="955687" y="852169"/>
                  </a:lnTo>
                  <a:lnTo>
                    <a:pt x="1115288" y="852169"/>
                  </a:lnTo>
                  <a:lnTo>
                    <a:pt x="1144765" y="845819"/>
                  </a:lnTo>
                  <a:lnTo>
                    <a:pt x="1175086" y="845819"/>
                  </a:lnTo>
                  <a:lnTo>
                    <a:pt x="1175661" y="844549"/>
                  </a:lnTo>
                  <a:close/>
                </a:path>
                <a:path w="1617345" h="1051560">
                  <a:moveTo>
                    <a:pt x="1108970" y="853439"/>
                  </a:moveTo>
                  <a:lnTo>
                    <a:pt x="1071308" y="853439"/>
                  </a:lnTo>
                  <a:lnTo>
                    <a:pt x="1078467" y="855979"/>
                  </a:lnTo>
                  <a:lnTo>
                    <a:pt x="1085435" y="857249"/>
                  </a:lnTo>
                  <a:lnTo>
                    <a:pt x="1096334" y="855979"/>
                  </a:lnTo>
                  <a:lnTo>
                    <a:pt x="1108970" y="853439"/>
                  </a:lnTo>
                  <a:close/>
                </a:path>
                <a:path w="1617345" h="1051560">
                  <a:moveTo>
                    <a:pt x="1378771" y="789939"/>
                  </a:moveTo>
                  <a:lnTo>
                    <a:pt x="784066" y="789939"/>
                  </a:lnTo>
                  <a:lnTo>
                    <a:pt x="792645" y="793749"/>
                  </a:lnTo>
                  <a:lnTo>
                    <a:pt x="808431" y="805179"/>
                  </a:lnTo>
                  <a:lnTo>
                    <a:pt x="797432" y="819149"/>
                  </a:lnTo>
                  <a:lnTo>
                    <a:pt x="796734" y="826769"/>
                  </a:lnTo>
                  <a:lnTo>
                    <a:pt x="809009" y="831849"/>
                  </a:lnTo>
                  <a:lnTo>
                    <a:pt x="836929" y="835659"/>
                  </a:lnTo>
                  <a:lnTo>
                    <a:pt x="837006" y="845819"/>
                  </a:lnTo>
                  <a:lnTo>
                    <a:pt x="839355" y="850899"/>
                  </a:lnTo>
                  <a:lnTo>
                    <a:pt x="846066" y="852169"/>
                  </a:lnTo>
                  <a:lnTo>
                    <a:pt x="859231" y="849629"/>
                  </a:lnTo>
                  <a:lnTo>
                    <a:pt x="885550" y="849629"/>
                  </a:lnTo>
                  <a:lnTo>
                    <a:pt x="891158" y="845819"/>
                  </a:lnTo>
                  <a:lnTo>
                    <a:pt x="926708" y="845819"/>
                  </a:lnTo>
                  <a:lnTo>
                    <a:pt x="929132" y="844549"/>
                  </a:lnTo>
                  <a:lnTo>
                    <a:pt x="1175661" y="844549"/>
                  </a:lnTo>
                  <a:lnTo>
                    <a:pt x="1181976" y="830579"/>
                  </a:lnTo>
                  <a:lnTo>
                    <a:pt x="1200467" y="830579"/>
                  </a:lnTo>
                  <a:lnTo>
                    <a:pt x="1218145" y="821689"/>
                  </a:lnTo>
                  <a:lnTo>
                    <a:pt x="1239755" y="821689"/>
                  </a:lnTo>
                  <a:lnTo>
                    <a:pt x="1247559" y="815339"/>
                  </a:lnTo>
                  <a:lnTo>
                    <a:pt x="1293934" y="815339"/>
                  </a:lnTo>
                  <a:lnTo>
                    <a:pt x="1298778" y="808989"/>
                  </a:lnTo>
                  <a:lnTo>
                    <a:pt x="1338632" y="808989"/>
                  </a:lnTo>
                  <a:lnTo>
                    <a:pt x="1347495" y="800099"/>
                  </a:lnTo>
                  <a:lnTo>
                    <a:pt x="1378771" y="789939"/>
                  </a:lnTo>
                  <a:close/>
                </a:path>
                <a:path w="1617345" h="1051560">
                  <a:moveTo>
                    <a:pt x="1175086" y="845819"/>
                  </a:moveTo>
                  <a:lnTo>
                    <a:pt x="1144765" y="845819"/>
                  </a:lnTo>
                  <a:lnTo>
                    <a:pt x="1159969" y="850899"/>
                  </a:lnTo>
                  <a:lnTo>
                    <a:pt x="1168914" y="852169"/>
                  </a:lnTo>
                  <a:lnTo>
                    <a:pt x="1175086" y="845819"/>
                  </a:lnTo>
                  <a:close/>
                </a:path>
                <a:path w="1617345" h="1051560">
                  <a:moveTo>
                    <a:pt x="1200467" y="830579"/>
                  </a:moveTo>
                  <a:lnTo>
                    <a:pt x="1181976" y="830579"/>
                  </a:lnTo>
                  <a:lnTo>
                    <a:pt x="1183248" y="835659"/>
                  </a:lnTo>
                  <a:lnTo>
                    <a:pt x="1187440" y="836929"/>
                  </a:lnTo>
                  <a:lnTo>
                    <a:pt x="1197942" y="831849"/>
                  </a:lnTo>
                  <a:lnTo>
                    <a:pt x="1200467" y="830579"/>
                  </a:lnTo>
                  <a:close/>
                </a:path>
                <a:path w="1617345" h="1051560">
                  <a:moveTo>
                    <a:pt x="1293934" y="815339"/>
                  </a:moveTo>
                  <a:lnTo>
                    <a:pt x="1247559" y="815339"/>
                  </a:lnTo>
                  <a:lnTo>
                    <a:pt x="1265375" y="826769"/>
                  </a:lnTo>
                  <a:lnTo>
                    <a:pt x="1276650" y="830579"/>
                  </a:lnTo>
                  <a:lnTo>
                    <a:pt x="1286183" y="825499"/>
                  </a:lnTo>
                  <a:lnTo>
                    <a:pt x="1293934" y="815339"/>
                  </a:lnTo>
                  <a:close/>
                </a:path>
                <a:path w="1617345" h="1051560">
                  <a:moveTo>
                    <a:pt x="1239755" y="821689"/>
                  </a:moveTo>
                  <a:lnTo>
                    <a:pt x="1218145" y="821689"/>
                  </a:lnTo>
                  <a:lnTo>
                    <a:pt x="1224684" y="826769"/>
                  </a:lnTo>
                  <a:lnTo>
                    <a:pt x="1229928" y="828039"/>
                  </a:lnTo>
                  <a:lnTo>
                    <a:pt x="1236633" y="824229"/>
                  </a:lnTo>
                  <a:lnTo>
                    <a:pt x="1239755" y="821689"/>
                  </a:lnTo>
                  <a:close/>
                </a:path>
                <a:path w="1617345" h="1051560">
                  <a:moveTo>
                    <a:pt x="1338632" y="808989"/>
                  </a:moveTo>
                  <a:lnTo>
                    <a:pt x="1298778" y="808989"/>
                  </a:lnTo>
                  <a:lnTo>
                    <a:pt x="1313776" y="817879"/>
                  </a:lnTo>
                  <a:lnTo>
                    <a:pt x="1323851" y="819149"/>
                  </a:lnTo>
                  <a:lnTo>
                    <a:pt x="1333568" y="814069"/>
                  </a:lnTo>
                  <a:lnTo>
                    <a:pt x="1338632" y="808989"/>
                  </a:lnTo>
                  <a:close/>
                </a:path>
                <a:path w="1617345" h="1051560">
                  <a:moveTo>
                    <a:pt x="1447610" y="783589"/>
                  </a:moveTo>
                  <a:lnTo>
                    <a:pt x="1441373" y="783589"/>
                  </a:lnTo>
                  <a:lnTo>
                    <a:pt x="1447764" y="784859"/>
                  </a:lnTo>
                  <a:lnTo>
                    <a:pt x="1447610" y="783589"/>
                  </a:lnTo>
                  <a:close/>
                </a:path>
                <a:path w="1617345" h="1051560">
                  <a:moveTo>
                    <a:pt x="1494469" y="750569"/>
                  </a:moveTo>
                  <a:lnTo>
                    <a:pt x="1416494" y="750569"/>
                  </a:lnTo>
                  <a:lnTo>
                    <a:pt x="1435050" y="763269"/>
                  </a:lnTo>
                  <a:lnTo>
                    <a:pt x="1451783" y="768349"/>
                  </a:lnTo>
                  <a:lnTo>
                    <a:pt x="1476185" y="767079"/>
                  </a:lnTo>
                  <a:lnTo>
                    <a:pt x="1517751" y="760729"/>
                  </a:lnTo>
                  <a:lnTo>
                    <a:pt x="1494469" y="750569"/>
                  </a:lnTo>
                  <a:close/>
                </a:path>
                <a:path w="1617345" h="1051560">
                  <a:moveTo>
                    <a:pt x="1432930" y="712469"/>
                  </a:moveTo>
                  <a:lnTo>
                    <a:pt x="426034" y="712469"/>
                  </a:lnTo>
                  <a:lnTo>
                    <a:pt x="427065" y="717549"/>
                  </a:lnTo>
                  <a:lnTo>
                    <a:pt x="429615" y="721359"/>
                  </a:lnTo>
                  <a:lnTo>
                    <a:pt x="435671" y="726439"/>
                  </a:lnTo>
                  <a:lnTo>
                    <a:pt x="447217" y="731519"/>
                  </a:lnTo>
                  <a:lnTo>
                    <a:pt x="444910" y="745489"/>
                  </a:lnTo>
                  <a:lnTo>
                    <a:pt x="446282" y="750569"/>
                  </a:lnTo>
                  <a:lnTo>
                    <a:pt x="453263" y="748029"/>
                  </a:lnTo>
                  <a:lnTo>
                    <a:pt x="467779" y="739139"/>
                  </a:lnTo>
                  <a:lnTo>
                    <a:pt x="500883" y="739139"/>
                  </a:lnTo>
                  <a:lnTo>
                    <a:pt x="502691" y="736599"/>
                  </a:lnTo>
                  <a:lnTo>
                    <a:pt x="505071" y="726439"/>
                  </a:lnTo>
                  <a:lnTo>
                    <a:pt x="508681" y="721359"/>
                  </a:lnTo>
                  <a:lnTo>
                    <a:pt x="1442118" y="721359"/>
                  </a:lnTo>
                  <a:lnTo>
                    <a:pt x="1434773" y="715009"/>
                  </a:lnTo>
                  <a:lnTo>
                    <a:pt x="1432930" y="712469"/>
                  </a:lnTo>
                  <a:close/>
                </a:path>
                <a:path w="1617345" h="1051560">
                  <a:moveTo>
                    <a:pt x="500883" y="739139"/>
                  </a:moveTo>
                  <a:lnTo>
                    <a:pt x="467779" y="739139"/>
                  </a:lnTo>
                  <a:lnTo>
                    <a:pt x="474534" y="745489"/>
                  </a:lnTo>
                  <a:lnTo>
                    <a:pt x="485520" y="748029"/>
                  </a:lnTo>
                  <a:lnTo>
                    <a:pt x="496364" y="745489"/>
                  </a:lnTo>
                  <a:lnTo>
                    <a:pt x="500883" y="739139"/>
                  </a:lnTo>
                  <a:close/>
                </a:path>
                <a:path w="1617345" h="1051560">
                  <a:moveTo>
                    <a:pt x="1532885" y="695959"/>
                  </a:moveTo>
                  <a:lnTo>
                    <a:pt x="1420952" y="695959"/>
                  </a:lnTo>
                  <a:lnTo>
                    <a:pt x="1476033" y="713739"/>
                  </a:lnTo>
                  <a:lnTo>
                    <a:pt x="1532401" y="721359"/>
                  </a:lnTo>
                  <a:lnTo>
                    <a:pt x="1574928" y="722629"/>
                  </a:lnTo>
                  <a:lnTo>
                    <a:pt x="1588490" y="718819"/>
                  </a:lnTo>
                  <a:lnTo>
                    <a:pt x="1581775" y="713739"/>
                  </a:lnTo>
                  <a:lnTo>
                    <a:pt x="1564008" y="706119"/>
                  </a:lnTo>
                  <a:lnTo>
                    <a:pt x="1532885" y="695959"/>
                  </a:lnTo>
                  <a:close/>
                </a:path>
                <a:path w="1617345" h="1051560">
                  <a:moveTo>
                    <a:pt x="1495188" y="683259"/>
                  </a:moveTo>
                  <a:lnTo>
                    <a:pt x="375297" y="683259"/>
                  </a:lnTo>
                  <a:lnTo>
                    <a:pt x="379545" y="692149"/>
                  </a:lnTo>
                  <a:lnTo>
                    <a:pt x="384227" y="695959"/>
                  </a:lnTo>
                  <a:lnTo>
                    <a:pt x="392283" y="697229"/>
                  </a:lnTo>
                  <a:lnTo>
                    <a:pt x="406653" y="698499"/>
                  </a:lnTo>
                  <a:lnTo>
                    <a:pt x="406685" y="709929"/>
                  </a:lnTo>
                  <a:lnTo>
                    <a:pt x="408714" y="715009"/>
                  </a:lnTo>
                  <a:lnTo>
                    <a:pt x="414558" y="715009"/>
                  </a:lnTo>
                  <a:lnTo>
                    <a:pt x="426034" y="712469"/>
                  </a:lnTo>
                  <a:lnTo>
                    <a:pt x="1432930" y="712469"/>
                  </a:lnTo>
                  <a:lnTo>
                    <a:pt x="1420952" y="695959"/>
                  </a:lnTo>
                  <a:lnTo>
                    <a:pt x="1532885" y="695959"/>
                  </a:lnTo>
                  <a:lnTo>
                    <a:pt x="1521214" y="692149"/>
                  </a:lnTo>
                  <a:lnTo>
                    <a:pt x="1495188" y="683259"/>
                  </a:lnTo>
                  <a:close/>
                </a:path>
                <a:path w="1617345" h="1051560">
                  <a:moveTo>
                    <a:pt x="1454290" y="669289"/>
                  </a:moveTo>
                  <a:lnTo>
                    <a:pt x="352920" y="669289"/>
                  </a:lnTo>
                  <a:lnTo>
                    <a:pt x="359777" y="681989"/>
                  </a:lnTo>
                  <a:lnTo>
                    <a:pt x="364394" y="687069"/>
                  </a:lnTo>
                  <a:lnTo>
                    <a:pt x="368868" y="687069"/>
                  </a:lnTo>
                  <a:lnTo>
                    <a:pt x="375297" y="683259"/>
                  </a:lnTo>
                  <a:lnTo>
                    <a:pt x="1495188" y="683259"/>
                  </a:lnTo>
                  <a:lnTo>
                    <a:pt x="1454290" y="669289"/>
                  </a:lnTo>
                  <a:close/>
                </a:path>
                <a:path w="1617345" h="1051560">
                  <a:moveTo>
                    <a:pt x="1587617" y="612139"/>
                  </a:moveTo>
                  <a:lnTo>
                    <a:pt x="282740" y="612139"/>
                  </a:lnTo>
                  <a:lnTo>
                    <a:pt x="278425" y="627379"/>
                  </a:lnTo>
                  <a:lnTo>
                    <a:pt x="279325" y="636269"/>
                  </a:lnTo>
                  <a:lnTo>
                    <a:pt x="287542" y="640079"/>
                  </a:lnTo>
                  <a:lnTo>
                    <a:pt x="305180" y="641349"/>
                  </a:lnTo>
                  <a:lnTo>
                    <a:pt x="305961" y="648969"/>
                  </a:lnTo>
                  <a:lnTo>
                    <a:pt x="308806" y="652779"/>
                  </a:lnTo>
                  <a:lnTo>
                    <a:pt x="316043" y="656589"/>
                  </a:lnTo>
                  <a:lnTo>
                    <a:pt x="329996" y="659129"/>
                  </a:lnTo>
                  <a:lnTo>
                    <a:pt x="332076" y="668019"/>
                  </a:lnTo>
                  <a:lnTo>
                    <a:pt x="335157" y="673099"/>
                  </a:lnTo>
                  <a:lnTo>
                    <a:pt x="341389" y="673099"/>
                  </a:lnTo>
                  <a:lnTo>
                    <a:pt x="352920" y="669289"/>
                  </a:lnTo>
                  <a:lnTo>
                    <a:pt x="1454290" y="669289"/>
                  </a:lnTo>
                  <a:lnTo>
                    <a:pt x="1439417" y="664209"/>
                  </a:lnTo>
                  <a:lnTo>
                    <a:pt x="1598061" y="664209"/>
                  </a:lnTo>
                  <a:lnTo>
                    <a:pt x="1602714" y="661669"/>
                  </a:lnTo>
                  <a:lnTo>
                    <a:pt x="1592153" y="657859"/>
                  </a:lnTo>
                  <a:lnTo>
                    <a:pt x="1572610" y="654049"/>
                  </a:lnTo>
                  <a:lnTo>
                    <a:pt x="1515935" y="644054"/>
                  </a:lnTo>
                  <a:lnTo>
                    <a:pt x="1496999" y="642619"/>
                  </a:lnTo>
                  <a:lnTo>
                    <a:pt x="1448904" y="632459"/>
                  </a:lnTo>
                  <a:lnTo>
                    <a:pt x="1581118" y="632459"/>
                  </a:lnTo>
                  <a:lnTo>
                    <a:pt x="1616862" y="621029"/>
                  </a:lnTo>
                  <a:lnTo>
                    <a:pt x="1608110" y="615949"/>
                  </a:lnTo>
                  <a:lnTo>
                    <a:pt x="1587617" y="612139"/>
                  </a:lnTo>
                  <a:close/>
                </a:path>
                <a:path w="1617345" h="1051560">
                  <a:moveTo>
                    <a:pt x="1598061" y="664209"/>
                  </a:moveTo>
                  <a:lnTo>
                    <a:pt x="1439417" y="664209"/>
                  </a:lnTo>
                  <a:lnTo>
                    <a:pt x="1497258" y="671829"/>
                  </a:lnTo>
                  <a:lnTo>
                    <a:pt x="1553422" y="671829"/>
                  </a:lnTo>
                  <a:lnTo>
                    <a:pt x="1593408" y="666749"/>
                  </a:lnTo>
                  <a:lnTo>
                    <a:pt x="1598061" y="664209"/>
                  </a:lnTo>
                  <a:close/>
                </a:path>
                <a:path w="1617345" h="1051560">
                  <a:moveTo>
                    <a:pt x="1581118" y="632459"/>
                  </a:moveTo>
                  <a:lnTo>
                    <a:pt x="1448904" y="632459"/>
                  </a:lnTo>
                  <a:lnTo>
                    <a:pt x="1515935" y="644054"/>
                  </a:lnTo>
                  <a:lnTo>
                    <a:pt x="1530526" y="645159"/>
                  </a:lnTo>
                  <a:lnTo>
                    <a:pt x="1565231" y="637539"/>
                  </a:lnTo>
                  <a:lnTo>
                    <a:pt x="1581118" y="632459"/>
                  </a:lnTo>
                  <a:close/>
                </a:path>
                <a:path w="1617345" h="1051560">
                  <a:moveTo>
                    <a:pt x="1448904" y="632459"/>
                  </a:moveTo>
                  <a:lnTo>
                    <a:pt x="1496999" y="642619"/>
                  </a:lnTo>
                  <a:lnTo>
                    <a:pt x="1515935" y="644054"/>
                  </a:lnTo>
                  <a:lnTo>
                    <a:pt x="1448904" y="632459"/>
                  </a:lnTo>
                  <a:close/>
                </a:path>
                <a:path w="1617345" h="1051560">
                  <a:moveTo>
                    <a:pt x="1442974" y="575309"/>
                  </a:moveTo>
                  <a:lnTo>
                    <a:pt x="252425" y="575309"/>
                  </a:lnTo>
                  <a:lnTo>
                    <a:pt x="248591" y="598169"/>
                  </a:lnTo>
                  <a:lnTo>
                    <a:pt x="250470" y="609599"/>
                  </a:lnTo>
                  <a:lnTo>
                    <a:pt x="260906" y="613409"/>
                  </a:lnTo>
                  <a:lnTo>
                    <a:pt x="282740" y="612139"/>
                  </a:lnTo>
                  <a:lnTo>
                    <a:pt x="1587617" y="612139"/>
                  </a:lnTo>
                  <a:lnTo>
                    <a:pt x="1539563" y="609599"/>
                  </a:lnTo>
                  <a:lnTo>
                    <a:pt x="1448130" y="603249"/>
                  </a:lnTo>
                  <a:lnTo>
                    <a:pt x="1517988" y="598169"/>
                  </a:lnTo>
                  <a:lnTo>
                    <a:pt x="1555365" y="591819"/>
                  </a:lnTo>
                  <a:lnTo>
                    <a:pt x="1572945" y="577849"/>
                  </a:lnTo>
                  <a:lnTo>
                    <a:pt x="1428064" y="577849"/>
                  </a:lnTo>
                  <a:lnTo>
                    <a:pt x="1442974" y="575309"/>
                  </a:lnTo>
                  <a:close/>
                </a:path>
                <a:path w="1617345" h="1051560">
                  <a:moveTo>
                    <a:pt x="65262" y="318769"/>
                  </a:moveTo>
                  <a:lnTo>
                    <a:pt x="50726" y="318769"/>
                  </a:lnTo>
                  <a:lnTo>
                    <a:pt x="47396" y="326389"/>
                  </a:lnTo>
                  <a:lnTo>
                    <a:pt x="51766" y="334009"/>
                  </a:lnTo>
                  <a:lnTo>
                    <a:pt x="57259" y="341629"/>
                  </a:lnTo>
                  <a:lnTo>
                    <a:pt x="67507" y="351789"/>
                  </a:lnTo>
                  <a:lnTo>
                    <a:pt x="86144" y="368299"/>
                  </a:lnTo>
                  <a:lnTo>
                    <a:pt x="73277" y="373379"/>
                  </a:lnTo>
                  <a:lnTo>
                    <a:pt x="71027" y="379729"/>
                  </a:lnTo>
                  <a:lnTo>
                    <a:pt x="81232" y="391159"/>
                  </a:lnTo>
                  <a:lnTo>
                    <a:pt x="105727" y="412749"/>
                  </a:lnTo>
                  <a:lnTo>
                    <a:pt x="102936" y="429259"/>
                  </a:lnTo>
                  <a:lnTo>
                    <a:pt x="105352" y="440689"/>
                  </a:lnTo>
                  <a:lnTo>
                    <a:pt x="115989" y="447039"/>
                  </a:lnTo>
                  <a:lnTo>
                    <a:pt x="137858" y="455929"/>
                  </a:lnTo>
                  <a:lnTo>
                    <a:pt x="132103" y="471169"/>
                  </a:lnTo>
                  <a:lnTo>
                    <a:pt x="134154" y="478789"/>
                  </a:lnTo>
                  <a:lnTo>
                    <a:pt x="147586" y="482599"/>
                  </a:lnTo>
                  <a:lnTo>
                    <a:pt x="175971" y="485139"/>
                  </a:lnTo>
                  <a:lnTo>
                    <a:pt x="172918" y="494029"/>
                  </a:lnTo>
                  <a:lnTo>
                    <a:pt x="173745" y="500379"/>
                  </a:lnTo>
                  <a:lnTo>
                    <a:pt x="180111" y="509269"/>
                  </a:lnTo>
                  <a:lnTo>
                    <a:pt x="193674" y="523239"/>
                  </a:lnTo>
                  <a:lnTo>
                    <a:pt x="192059" y="533399"/>
                  </a:lnTo>
                  <a:lnTo>
                    <a:pt x="193800" y="541019"/>
                  </a:lnTo>
                  <a:lnTo>
                    <a:pt x="200949" y="547369"/>
                  </a:lnTo>
                  <a:lnTo>
                    <a:pt x="215557" y="554989"/>
                  </a:lnTo>
                  <a:lnTo>
                    <a:pt x="217583" y="575309"/>
                  </a:lnTo>
                  <a:lnTo>
                    <a:pt x="222099" y="584199"/>
                  </a:lnTo>
                  <a:lnTo>
                    <a:pt x="232561" y="582929"/>
                  </a:lnTo>
                  <a:lnTo>
                    <a:pt x="252425" y="575309"/>
                  </a:lnTo>
                  <a:lnTo>
                    <a:pt x="1442974" y="575309"/>
                  </a:lnTo>
                  <a:lnTo>
                    <a:pt x="1465339" y="571499"/>
                  </a:lnTo>
                  <a:lnTo>
                    <a:pt x="1284508" y="571499"/>
                  </a:lnTo>
                  <a:lnTo>
                    <a:pt x="1273276" y="570229"/>
                  </a:lnTo>
                  <a:lnTo>
                    <a:pt x="1283808" y="563879"/>
                  </a:lnTo>
                  <a:lnTo>
                    <a:pt x="944379" y="563879"/>
                  </a:lnTo>
                  <a:lnTo>
                    <a:pt x="920148" y="556259"/>
                  </a:lnTo>
                  <a:lnTo>
                    <a:pt x="903129" y="548639"/>
                  </a:lnTo>
                  <a:lnTo>
                    <a:pt x="879030" y="547369"/>
                  </a:lnTo>
                  <a:lnTo>
                    <a:pt x="875485" y="541019"/>
                  </a:lnTo>
                  <a:lnTo>
                    <a:pt x="881229" y="521969"/>
                  </a:lnTo>
                  <a:lnTo>
                    <a:pt x="888691" y="501649"/>
                  </a:lnTo>
                  <a:lnTo>
                    <a:pt x="742226" y="501649"/>
                  </a:lnTo>
                  <a:lnTo>
                    <a:pt x="737156" y="500379"/>
                  </a:lnTo>
                  <a:lnTo>
                    <a:pt x="693071" y="500379"/>
                  </a:lnTo>
                  <a:lnTo>
                    <a:pt x="683259" y="499109"/>
                  </a:lnTo>
                  <a:lnTo>
                    <a:pt x="673364" y="494029"/>
                  </a:lnTo>
                  <a:lnTo>
                    <a:pt x="647199" y="477519"/>
                  </a:lnTo>
                  <a:lnTo>
                    <a:pt x="584185" y="435609"/>
                  </a:lnTo>
                  <a:lnTo>
                    <a:pt x="463740" y="356869"/>
                  </a:lnTo>
                  <a:lnTo>
                    <a:pt x="451842" y="322579"/>
                  </a:lnTo>
                  <a:lnTo>
                    <a:pt x="94995" y="322579"/>
                  </a:lnTo>
                  <a:lnTo>
                    <a:pt x="82765" y="320039"/>
                  </a:lnTo>
                  <a:lnTo>
                    <a:pt x="65262" y="318769"/>
                  </a:lnTo>
                  <a:close/>
                </a:path>
                <a:path w="1617345" h="1051560">
                  <a:moveTo>
                    <a:pt x="1583410" y="552449"/>
                  </a:moveTo>
                  <a:lnTo>
                    <a:pt x="1567495" y="567689"/>
                  </a:lnTo>
                  <a:lnTo>
                    <a:pt x="1546009" y="575309"/>
                  </a:lnTo>
                  <a:lnTo>
                    <a:pt x="1504386" y="577849"/>
                  </a:lnTo>
                  <a:lnTo>
                    <a:pt x="1572945" y="577849"/>
                  </a:lnTo>
                  <a:lnTo>
                    <a:pt x="1583410" y="552449"/>
                  </a:lnTo>
                  <a:close/>
                </a:path>
                <a:path w="1617345" h="1051560">
                  <a:moveTo>
                    <a:pt x="1516367" y="527049"/>
                  </a:moveTo>
                  <a:lnTo>
                    <a:pt x="1481439" y="546099"/>
                  </a:lnTo>
                  <a:lnTo>
                    <a:pt x="1430328" y="560069"/>
                  </a:lnTo>
                  <a:lnTo>
                    <a:pt x="1373495" y="567689"/>
                  </a:lnTo>
                  <a:lnTo>
                    <a:pt x="1321401" y="571499"/>
                  </a:lnTo>
                  <a:lnTo>
                    <a:pt x="1465339" y="571499"/>
                  </a:lnTo>
                  <a:lnTo>
                    <a:pt x="1480250" y="568959"/>
                  </a:lnTo>
                  <a:lnTo>
                    <a:pt x="1506843" y="561339"/>
                  </a:lnTo>
                  <a:lnTo>
                    <a:pt x="1516123" y="548639"/>
                  </a:lnTo>
                  <a:lnTo>
                    <a:pt x="1516367" y="527049"/>
                  </a:lnTo>
                  <a:close/>
                </a:path>
                <a:path w="1617345" h="1051560">
                  <a:moveTo>
                    <a:pt x="1308049" y="535939"/>
                  </a:moveTo>
                  <a:lnTo>
                    <a:pt x="1289882" y="535939"/>
                  </a:lnTo>
                  <a:lnTo>
                    <a:pt x="1246518" y="537209"/>
                  </a:lnTo>
                  <a:lnTo>
                    <a:pt x="1049754" y="554989"/>
                  </a:lnTo>
                  <a:lnTo>
                    <a:pt x="990117" y="561339"/>
                  </a:lnTo>
                  <a:lnTo>
                    <a:pt x="944379" y="563879"/>
                  </a:lnTo>
                  <a:lnTo>
                    <a:pt x="1283808" y="563879"/>
                  </a:lnTo>
                  <a:lnTo>
                    <a:pt x="1296573" y="553719"/>
                  </a:lnTo>
                  <a:lnTo>
                    <a:pt x="1306382" y="542289"/>
                  </a:lnTo>
                  <a:lnTo>
                    <a:pt x="1308049" y="535939"/>
                  </a:lnTo>
                  <a:close/>
                </a:path>
                <a:path w="1617345" h="1051560">
                  <a:moveTo>
                    <a:pt x="860114" y="389889"/>
                  </a:moveTo>
                  <a:lnTo>
                    <a:pt x="833340" y="396239"/>
                  </a:lnTo>
                  <a:lnTo>
                    <a:pt x="798763" y="429259"/>
                  </a:lnTo>
                  <a:lnTo>
                    <a:pt x="742226" y="501649"/>
                  </a:lnTo>
                  <a:lnTo>
                    <a:pt x="888691" y="501649"/>
                  </a:lnTo>
                  <a:lnTo>
                    <a:pt x="892423" y="491489"/>
                  </a:lnTo>
                  <a:lnTo>
                    <a:pt x="910520" y="439419"/>
                  </a:lnTo>
                  <a:lnTo>
                    <a:pt x="915414" y="426719"/>
                  </a:lnTo>
                  <a:lnTo>
                    <a:pt x="919591" y="417829"/>
                  </a:lnTo>
                  <a:lnTo>
                    <a:pt x="922731" y="411479"/>
                  </a:lnTo>
                  <a:lnTo>
                    <a:pt x="927935" y="403859"/>
                  </a:lnTo>
                  <a:lnTo>
                    <a:pt x="937169" y="403859"/>
                  </a:lnTo>
                  <a:lnTo>
                    <a:pt x="937509" y="401319"/>
                  </a:lnTo>
                  <a:lnTo>
                    <a:pt x="893241" y="401319"/>
                  </a:lnTo>
                  <a:lnTo>
                    <a:pt x="860114" y="389889"/>
                  </a:lnTo>
                  <a:close/>
                </a:path>
                <a:path w="1617345" h="1051560">
                  <a:moveTo>
                    <a:pt x="721948" y="496569"/>
                  </a:moveTo>
                  <a:lnTo>
                    <a:pt x="705765" y="497839"/>
                  </a:lnTo>
                  <a:lnTo>
                    <a:pt x="693071" y="500379"/>
                  </a:lnTo>
                  <a:lnTo>
                    <a:pt x="737156" y="500379"/>
                  </a:lnTo>
                  <a:lnTo>
                    <a:pt x="721948" y="496569"/>
                  </a:lnTo>
                  <a:close/>
                </a:path>
                <a:path w="1617345" h="1051560">
                  <a:moveTo>
                    <a:pt x="937169" y="403859"/>
                  </a:moveTo>
                  <a:lnTo>
                    <a:pt x="931351" y="403859"/>
                  </a:lnTo>
                  <a:lnTo>
                    <a:pt x="933486" y="407669"/>
                  </a:lnTo>
                  <a:lnTo>
                    <a:pt x="934846" y="410209"/>
                  </a:lnTo>
                  <a:lnTo>
                    <a:pt x="936320" y="410209"/>
                  </a:lnTo>
                  <a:lnTo>
                    <a:pt x="937169" y="403859"/>
                  </a:lnTo>
                  <a:close/>
                </a:path>
                <a:path w="1617345" h="1051560">
                  <a:moveTo>
                    <a:pt x="921725" y="387349"/>
                  </a:moveTo>
                  <a:lnTo>
                    <a:pt x="915423" y="388619"/>
                  </a:lnTo>
                  <a:lnTo>
                    <a:pt x="907057" y="392429"/>
                  </a:lnTo>
                  <a:lnTo>
                    <a:pt x="893241" y="401319"/>
                  </a:lnTo>
                  <a:lnTo>
                    <a:pt x="937509" y="401319"/>
                  </a:lnTo>
                  <a:lnTo>
                    <a:pt x="939038" y="389889"/>
                  </a:lnTo>
                  <a:lnTo>
                    <a:pt x="929347" y="388619"/>
                  </a:lnTo>
                  <a:lnTo>
                    <a:pt x="921725" y="387349"/>
                  </a:lnTo>
                  <a:close/>
                </a:path>
                <a:path w="1617345" h="1051560">
                  <a:moveTo>
                    <a:pt x="1117" y="241299"/>
                  </a:moveTo>
                  <a:lnTo>
                    <a:pt x="3013" y="259079"/>
                  </a:lnTo>
                  <a:lnTo>
                    <a:pt x="13423" y="273049"/>
                  </a:lnTo>
                  <a:lnTo>
                    <a:pt x="41151" y="292099"/>
                  </a:lnTo>
                  <a:lnTo>
                    <a:pt x="94995" y="322579"/>
                  </a:lnTo>
                  <a:lnTo>
                    <a:pt x="451842" y="322579"/>
                  </a:lnTo>
                  <a:lnTo>
                    <a:pt x="446995" y="308609"/>
                  </a:lnTo>
                  <a:lnTo>
                    <a:pt x="429620" y="278129"/>
                  </a:lnTo>
                  <a:lnTo>
                    <a:pt x="130040" y="278129"/>
                  </a:lnTo>
                  <a:lnTo>
                    <a:pt x="111518" y="275589"/>
                  </a:lnTo>
                  <a:lnTo>
                    <a:pt x="72936" y="264159"/>
                  </a:lnTo>
                  <a:lnTo>
                    <a:pt x="1117" y="241299"/>
                  </a:lnTo>
                  <a:close/>
                </a:path>
                <a:path w="1617345" h="1051560">
                  <a:moveTo>
                    <a:pt x="0" y="151129"/>
                  </a:moveTo>
                  <a:lnTo>
                    <a:pt x="5821" y="189229"/>
                  </a:lnTo>
                  <a:lnTo>
                    <a:pt x="22520" y="214629"/>
                  </a:lnTo>
                  <a:lnTo>
                    <a:pt x="63379" y="238759"/>
                  </a:lnTo>
                  <a:lnTo>
                    <a:pt x="141681" y="275589"/>
                  </a:lnTo>
                  <a:lnTo>
                    <a:pt x="130040" y="278129"/>
                  </a:lnTo>
                  <a:lnTo>
                    <a:pt x="429620" y="278129"/>
                  </a:lnTo>
                  <a:lnTo>
                    <a:pt x="427448" y="274319"/>
                  </a:lnTo>
                  <a:lnTo>
                    <a:pt x="370760" y="274319"/>
                  </a:lnTo>
                  <a:lnTo>
                    <a:pt x="370560" y="273049"/>
                  </a:lnTo>
                  <a:lnTo>
                    <a:pt x="367874" y="261619"/>
                  </a:lnTo>
                  <a:lnTo>
                    <a:pt x="360005" y="250189"/>
                  </a:lnTo>
                  <a:lnTo>
                    <a:pt x="348112" y="237489"/>
                  </a:lnTo>
                  <a:lnTo>
                    <a:pt x="155255" y="237489"/>
                  </a:lnTo>
                  <a:lnTo>
                    <a:pt x="135931" y="229869"/>
                  </a:lnTo>
                  <a:lnTo>
                    <a:pt x="89256" y="204469"/>
                  </a:lnTo>
                  <a:lnTo>
                    <a:pt x="0" y="151129"/>
                  </a:lnTo>
                  <a:close/>
                </a:path>
                <a:path w="1617345" h="1051560">
                  <a:moveTo>
                    <a:pt x="385889" y="226059"/>
                  </a:moveTo>
                  <a:lnTo>
                    <a:pt x="376909" y="241299"/>
                  </a:lnTo>
                  <a:lnTo>
                    <a:pt x="372371" y="261619"/>
                  </a:lnTo>
                  <a:lnTo>
                    <a:pt x="370760" y="274319"/>
                  </a:lnTo>
                  <a:lnTo>
                    <a:pt x="427448" y="274319"/>
                  </a:lnTo>
                  <a:lnTo>
                    <a:pt x="422381" y="265429"/>
                  </a:lnTo>
                  <a:lnTo>
                    <a:pt x="398984" y="234949"/>
                  </a:lnTo>
                  <a:lnTo>
                    <a:pt x="385889" y="226059"/>
                  </a:lnTo>
                  <a:close/>
                </a:path>
                <a:path w="1617345" h="1051560">
                  <a:moveTo>
                    <a:pt x="41186" y="83819"/>
                  </a:moveTo>
                  <a:lnTo>
                    <a:pt x="36851" y="118109"/>
                  </a:lnTo>
                  <a:lnTo>
                    <a:pt x="48039" y="144779"/>
                  </a:lnTo>
                  <a:lnTo>
                    <a:pt x="86118" y="179069"/>
                  </a:lnTo>
                  <a:lnTo>
                    <a:pt x="162458" y="232409"/>
                  </a:lnTo>
                  <a:lnTo>
                    <a:pt x="155255" y="237489"/>
                  </a:lnTo>
                  <a:lnTo>
                    <a:pt x="348112" y="237489"/>
                  </a:lnTo>
                  <a:lnTo>
                    <a:pt x="346923" y="236219"/>
                  </a:lnTo>
                  <a:lnTo>
                    <a:pt x="328599" y="214629"/>
                  </a:lnTo>
                  <a:lnTo>
                    <a:pt x="318615" y="201929"/>
                  </a:lnTo>
                  <a:lnTo>
                    <a:pt x="196608" y="201929"/>
                  </a:lnTo>
                  <a:lnTo>
                    <a:pt x="181671" y="200659"/>
                  </a:lnTo>
                  <a:lnTo>
                    <a:pt x="160502" y="187959"/>
                  </a:lnTo>
                  <a:lnTo>
                    <a:pt x="118531" y="152399"/>
                  </a:lnTo>
                  <a:lnTo>
                    <a:pt x="41186" y="83819"/>
                  </a:lnTo>
                  <a:close/>
                </a:path>
                <a:path w="1617345" h="1051560">
                  <a:moveTo>
                    <a:pt x="99872" y="22859"/>
                  </a:moveTo>
                  <a:lnTo>
                    <a:pt x="78881" y="59689"/>
                  </a:lnTo>
                  <a:lnTo>
                    <a:pt x="81961" y="91439"/>
                  </a:lnTo>
                  <a:lnTo>
                    <a:pt x="118180" y="133349"/>
                  </a:lnTo>
                  <a:lnTo>
                    <a:pt x="196608" y="201929"/>
                  </a:lnTo>
                  <a:lnTo>
                    <a:pt x="318615" y="201929"/>
                  </a:lnTo>
                  <a:lnTo>
                    <a:pt x="312624" y="194309"/>
                  </a:lnTo>
                  <a:lnTo>
                    <a:pt x="291731" y="194309"/>
                  </a:lnTo>
                  <a:lnTo>
                    <a:pt x="272004" y="180339"/>
                  </a:lnTo>
                  <a:lnTo>
                    <a:pt x="235076" y="180339"/>
                  </a:lnTo>
                  <a:lnTo>
                    <a:pt x="201403" y="168909"/>
                  </a:lnTo>
                  <a:lnTo>
                    <a:pt x="176095" y="148589"/>
                  </a:lnTo>
                  <a:lnTo>
                    <a:pt x="146476" y="104139"/>
                  </a:lnTo>
                  <a:lnTo>
                    <a:pt x="99872" y="22859"/>
                  </a:lnTo>
                  <a:close/>
                </a:path>
                <a:path w="1617345" h="1051560">
                  <a:moveTo>
                    <a:pt x="245808" y="45719"/>
                  </a:moveTo>
                  <a:lnTo>
                    <a:pt x="226023" y="80009"/>
                  </a:lnTo>
                  <a:lnTo>
                    <a:pt x="224212" y="107949"/>
                  </a:lnTo>
                  <a:lnTo>
                    <a:pt x="244679" y="140969"/>
                  </a:lnTo>
                  <a:lnTo>
                    <a:pt x="291731" y="194309"/>
                  </a:lnTo>
                  <a:lnTo>
                    <a:pt x="312624" y="194309"/>
                  </a:lnTo>
                  <a:lnTo>
                    <a:pt x="311625" y="193039"/>
                  </a:lnTo>
                  <a:lnTo>
                    <a:pt x="297343" y="167639"/>
                  </a:lnTo>
                  <a:lnTo>
                    <a:pt x="277991" y="124459"/>
                  </a:lnTo>
                  <a:lnTo>
                    <a:pt x="245808" y="45719"/>
                  </a:lnTo>
                  <a:close/>
                </a:path>
                <a:path w="1617345" h="1051560">
                  <a:moveTo>
                    <a:pt x="173253" y="0"/>
                  </a:moveTo>
                  <a:lnTo>
                    <a:pt x="144587" y="36829"/>
                  </a:lnTo>
                  <a:lnTo>
                    <a:pt x="141471" y="68579"/>
                  </a:lnTo>
                  <a:lnTo>
                    <a:pt x="169702" y="110489"/>
                  </a:lnTo>
                  <a:lnTo>
                    <a:pt x="235076" y="180339"/>
                  </a:lnTo>
                  <a:lnTo>
                    <a:pt x="272004" y="180339"/>
                  </a:lnTo>
                  <a:lnTo>
                    <a:pt x="243310" y="160019"/>
                  </a:lnTo>
                  <a:lnTo>
                    <a:pt x="214828" y="128269"/>
                  </a:lnTo>
                  <a:lnTo>
                    <a:pt x="195178" y="81279"/>
                  </a:lnTo>
                  <a:lnTo>
                    <a:pt x="173253" y="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15928" y="2818058"/>
            <a:ext cx="2134235" cy="17360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083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“With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4">
                <a:solidFill>
                  <a:srgbClr val="FFFFFF"/>
                </a:solidFill>
                <a:latin typeface="Trebuchet MS"/>
                <a:cs typeface="Trebuchet MS"/>
              </a:rPr>
              <a:t>scholarship,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FFFFFF"/>
                </a:solidFill>
                <a:latin typeface="Trebuchet MS"/>
                <a:cs typeface="Trebuchet MS"/>
              </a:rPr>
              <a:t>able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40">
                <a:solidFill>
                  <a:srgbClr val="FFFFFF"/>
                </a:solidFill>
                <a:latin typeface="Trebuchet MS"/>
                <a:cs typeface="Trebuchet MS"/>
              </a:rPr>
              <a:t>continue </a:t>
            </a:r>
            <a:r>
              <a:rPr dirty="0" sz="1200" spc="135">
                <a:solidFill>
                  <a:srgbClr val="FFFFFF"/>
                </a:solidFill>
                <a:latin typeface="Trebuchet MS"/>
                <a:cs typeface="Trebuchet MS"/>
              </a:rPr>
              <a:t>pursuing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5">
                <a:solidFill>
                  <a:srgbClr val="FFFFFF"/>
                </a:solidFill>
                <a:latin typeface="Trebuchet MS"/>
                <a:cs typeface="Trebuchet MS"/>
              </a:rPr>
              <a:t>career</a:t>
            </a:r>
            <a:r>
              <a:rPr dirty="0" sz="12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200" spc="135">
                <a:solidFill>
                  <a:srgbClr val="FFFFFF"/>
                </a:solidFill>
                <a:latin typeface="Trebuchet MS"/>
                <a:cs typeface="Trebuchet MS"/>
              </a:rPr>
              <a:t>communication</a:t>
            </a:r>
            <a:r>
              <a:rPr dirty="0" sz="12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spc="125">
                <a:solidFill>
                  <a:srgbClr val="FFFFFF"/>
                </a:solidFill>
                <a:latin typeface="Trebuchet MS"/>
                <a:cs typeface="Trebuchet MS"/>
              </a:rPr>
              <a:t>journalism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6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00">
                <a:solidFill>
                  <a:srgbClr val="FFFFFF"/>
                </a:solidFill>
                <a:latin typeface="Trebuchet MS"/>
                <a:cs typeface="Trebuchet MS"/>
              </a:rPr>
              <a:t>school.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70">
                <a:solidFill>
                  <a:srgbClr val="FFFFFF"/>
                </a:solidFill>
                <a:latin typeface="Trebuchet MS"/>
                <a:cs typeface="Trebuchet MS"/>
              </a:rPr>
              <a:t>honor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recipient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9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award.”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0"/>
              </a:spcBef>
            </a:pPr>
            <a:r>
              <a:rPr dirty="0" sz="900" spc="60" b="1">
                <a:solidFill>
                  <a:srgbClr val="FFFFFF"/>
                </a:solidFill>
                <a:latin typeface="Century Gothic"/>
                <a:cs typeface="Century Gothic"/>
              </a:rPr>
              <a:t>Alyssa</a:t>
            </a:r>
            <a:r>
              <a:rPr dirty="0" sz="9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45" b="1">
                <a:solidFill>
                  <a:srgbClr val="FFFFFF"/>
                </a:solidFill>
                <a:latin typeface="Century Gothic"/>
                <a:cs typeface="Century Gothic"/>
              </a:rPr>
              <a:t>Freeman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Jean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Wiley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77634" y="2818057"/>
            <a:ext cx="2360930" cy="19392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“When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5">
                <a:solidFill>
                  <a:srgbClr val="FFFFFF"/>
                </a:solidFill>
                <a:latin typeface="Trebuchet MS"/>
                <a:cs typeface="Trebuchet MS"/>
              </a:rPr>
              <a:t>complete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dirty="0" sz="12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rebuchet MS"/>
                <a:cs typeface="Trebuchet MS"/>
              </a:rPr>
              <a:t>CCNA </a:t>
            </a:r>
            <a:r>
              <a:rPr dirty="0" sz="1200" spc="114">
                <a:solidFill>
                  <a:srgbClr val="FFFFFF"/>
                </a:solidFill>
                <a:latin typeface="Trebuchet MS"/>
                <a:cs typeface="Trebuchet MS"/>
              </a:rPr>
              <a:t>training,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75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FFFFFF"/>
                </a:solidFill>
                <a:latin typeface="Trebuchet MS"/>
                <a:cs typeface="Trebuchet MS"/>
              </a:rPr>
              <a:t>able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1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200" spc="95">
                <a:solidFill>
                  <a:srgbClr val="FFFFFF"/>
                </a:solidFill>
                <a:latin typeface="Trebuchet MS"/>
                <a:cs typeface="Trebuchet MS"/>
              </a:rPr>
              <a:t>put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45">
                <a:solidFill>
                  <a:srgbClr val="FFFFFF"/>
                </a:solidFill>
                <a:latin typeface="Trebuchet MS"/>
                <a:cs typeface="Trebuchet MS"/>
              </a:rPr>
              <a:t>mom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5">
                <a:solidFill>
                  <a:srgbClr val="FFFFFF"/>
                </a:solidFill>
                <a:latin typeface="Trebuchet MS"/>
                <a:cs typeface="Trebuchet MS"/>
              </a:rPr>
              <a:t>dad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Trebuchet MS"/>
                <a:cs typeface="Trebuchet MS"/>
              </a:rPr>
              <a:t>into </a:t>
            </a:r>
            <a:r>
              <a:rPr dirty="0" sz="1200" spc="95">
                <a:solidFill>
                  <a:srgbClr val="FFFFFF"/>
                </a:solidFill>
                <a:latin typeface="Trebuchet MS"/>
                <a:cs typeface="Trebuchet MS"/>
              </a:rPr>
              <a:t>retirement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0">
                <a:solidFill>
                  <a:srgbClr val="FFFFFF"/>
                </a:solidFill>
                <a:latin typeface="Trebuchet MS"/>
                <a:cs typeface="Trebuchet MS"/>
              </a:rPr>
              <a:t>something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dirty="0" sz="1200" spc="170">
                <a:solidFill>
                  <a:srgbClr val="FFFFFF"/>
                </a:solidFill>
                <a:latin typeface="Trebuchet MS"/>
                <a:cs typeface="Trebuchet MS"/>
              </a:rPr>
              <a:t>both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Trebuchet MS"/>
                <a:cs typeface="Trebuchet MS"/>
              </a:rPr>
              <a:t>deserve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65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dirty="0" sz="1200" spc="110">
                <a:solidFill>
                  <a:srgbClr val="FFFFFF"/>
                </a:solidFill>
                <a:latin typeface="Trebuchet MS"/>
                <a:cs typeface="Trebuchet MS"/>
              </a:rPr>
              <a:t>anything.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4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Trebuchet MS"/>
                <a:cs typeface="Trebuchet MS"/>
              </a:rPr>
              <a:t>provide </a:t>
            </a:r>
            <a:r>
              <a:rPr dirty="0" sz="1200" spc="26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4">
                <a:solidFill>
                  <a:srgbClr val="FFFFFF"/>
                </a:solidFill>
                <a:latin typeface="Trebuchet MS"/>
                <a:cs typeface="Trebuchet MS"/>
              </a:rPr>
              <a:t>give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Trebuchet MS"/>
                <a:cs typeface="Trebuchet MS"/>
              </a:rPr>
              <a:t>them </a:t>
            </a:r>
            <a:r>
              <a:rPr dirty="0" sz="1200" spc="140">
                <a:solidFill>
                  <a:srgbClr val="FFFFFF"/>
                </a:solidFill>
                <a:latin typeface="Trebuchet MS"/>
                <a:cs typeface="Trebuchet MS"/>
              </a:rPr>
              <a:t>anything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they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want.”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0"/>
              </a:spcBef>
            </a:pPr>
            <a:r>
              <a:rPr dirty="0" sz="900" spc="80" b="1">
                <a:solidFill>
                  <a:srgbClr val="FFFFFF"/>
                </a:solidFill>
                <a:latin typeface="Century Gothic"/>
                <a:cs typeface="Century Gothic"/>
              </a:rPr>
              <a:t>Benneth</a:t>
            </a:r>
            <a:r>
              <a:rPr dirty="0" sz="9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Century Gothic"/>
                <a:cs typeface="Century Gothic"/>
              </a:rPr>
              <a:t>Akpa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PepsiCo</a:t>
            </a:r>
            <a:r>
              <a:rPr dirty="0" sz="7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Uplift</a:t>
            </a:r>
            <a:r>
              <a:rPr dirty="0" sz="7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6066" y="7439659"/>
            <a:ext cx="140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63039"/>
            <a:ext cx="4937759" cy="136194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933566" y="1435608"/>
            <a:ext cx="0" cy="5998845"/>
          </a:xfrm>
          <a:custGeom>
            <a:avLst/>
            <a:gdLst/>
            <a:ahLst/>
            <a:cxnLst/>
            <a:rect l="l" t="t" r="r" b="b"/>
            <a:pathLst>
              <a:path w="0" h="5998845">
                <a:moveTo>
                  <a:pt x="0" y="0"/>
                </a:moveTo>
                <a:lnTo>
                  <a:pt x="0" y="5998464"/>
                </a:lnTo>
              </a:path>
            </a:pathLst>
          </a:custGeom>
          <a:ln w="6350">
            <a:solidFill>
              <a:srgbClr val="F1B5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228588" y="3339081"/>
            <a:ext cx="3324860" cy="3319779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830580">
              <a:lnSpc>
                <a:spcPct val="104200"/>
              </a:lnSpc>
              <a:spcBef>
                <a:spcPts val="20"/>
              </a:spcBef>
            </a:pPr>
            <a:r>
              <a:rPr dirty="0" sz="1600" spc="140" b="1">
                <a:solidFill>
                  <a:srgbClr val="F1B533"/>
                </a:solidFill>
                <a:latin typeface="Century Gothic"/>
                <a:cs typeface="Century Gothic"/>
              </a:rPr>
              <a:t>Rodeo</a:t>
            </a:r>
            <a:r>
              <a:rPr dirty="0" sz="16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35" b="1">
                <a:solidFill>
                  <a:srgbClr val="F1B533"/>
                </a:solidFill>
                <a:latin typeface="Century Gothic"/>
                <a:cs typeface="Century Gothic"/>
              </a:rPr>
              <a:t>Scholar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1B533"/>
                </a:solidFill>
                <a:latin typeface="Century Gothic"/>
                <a:cs typeface="Century Gothic"/>
              </a:rPr>
              <a:t>Opens </a:t>
            </a:r>
            <a:r>
              <a:rPr dirty="0" sz="1600" spc="245" b="1">
                <a:solidFill>
                  <a:srgbClr val="F1B533"/>
                </a:solidFill>
                <a:latin typeface="Century Gothic"/>
                <a:cs typeface="Century Gothic"/>
              </a:rPr>
              <a:t>Fall</a:t>
            </a:r>
            <a:r>
              <a:rPr dirty="0" sz="16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50" b="1">
                <a:solidFill>
                  <a:srgbClr val="F1B533"/>
                </a:solidFill>
                <a:latin typeface="Century Gothic"/>
                <a:cs typeface="Century Gothic"/>
              </a:rPr>
              <a:t>Convocation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7700"/>
              </a:lnSpc>
              <a:spcBef>
                <a:spcPts val="520"/>
              </a:spcBef>
            </a:pP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Livestock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Show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Rodeo </a:t>
            </a:r>
            <a:r>
              <a:rPr dirty="0" sz="1300" spc="-10">
                <a:latin typeface="Arial"/>
                <a:cs typeface="Arial"/>
              </a:rPr>
              <a:t>Technical </a:t>
            </a:r>
            <a:r>
              <a:rPr dirty="0" sz="1300" spc="-40">
                <a:latin typeface="Arial"/>
                <a:cs typeface="Arial"/>
              </a:rPr>
              <a:t>Scholarship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recipient</a:t>
            </a:r>
            <a:r>
              <a:rPr dirty="0" sz="1300" spc="-35">
                <a:latin typeface="Arial"/>
                <a:cs typeface="Arial"/>
              </a:rPr>
              <a:t> Markus </a:t>
            </a:r>
            <a:r>
              <a:rPr dirty="0" sz="1300" spc="-10">
                <a:latin typeface="Arial"/>
                <a:cs typeface="Arial"/>
              </a:rPr>
              <a:t>Thompson presented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opening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student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testimonial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at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Fall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Convocation.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Livestock </a:t>
            </a:r>
            <a:r>
              <a:rPr dirty="0" sz="1300" spc="-50">
                <a:latin typeface="Arial"/>
                <a:cs typeface="Arial"/>
              </a:rPr>
              <a:t>Show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Rodeo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long-time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supporter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student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scholarships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through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HCC </a:t>
            </a:r>
            <a:r>
              <a:rPr dirty="0" sz="1300" spc="-10">
                <a:latin typeface="Arial"/>
                <a:cs typeface="Arial"/>
              </a:rPr>
              <a:t>Foundation.</a:t>
            </a:r>
            <a:r>
              <a:rPr dirty="0" sz="1300" spc="-8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Thompson,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Process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Technology </a:t>
            </a:r>
            <a:r>
              <a:rPr dirty="0" sz="1300">
                <a:latin typeface="Arial"/>
                <a:cs typeface="Arial"/>
              </a:rPr>
              <a:t>student,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inspired</a:t>
            </a:r>
            <a:r>
              <a:rPr dirty="0" sz="1300" spc="-35">
                <a:latin typeface="Arial"/>
                <a:cs typeface="Arial"/>
              </a:rPr>
              <a:t> viewers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his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message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appreciation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uplift:</a:t>
            </a:r>
            <a:endParaRPr sz="1300">
              <a:latin typeface="Arial"/>
              <a:cs typeface="Arial"/>
            </a:endParaRPr>
          </a:p>
          <a:p>
            <a:pPr marL="12700" marR="144145">
              <a:lnSpc>
                <a:spcPct val="102899"/>
              </a:lnSpc>
              <a:spcBef>
                <a:spcPts val="80"/>
              </a:spcBef>
            </a:pP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“Thank</a:t>
            </a:r>
            <a:r>
              <a:rPr dirty="0" sz="1700" spc="-6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you</a:t>
            </a:r>
            <a:r>
              <a:rPr dirty="0" sz="1700" spc="-6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for</a:t>
            </a:r>
            <a:r>
              <a:rPr dirty="0" sz="1700" spc="-5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1B533"/>
                </a:solidFill>
                <a:latin typeface="Arial"/>
                <a:cs typeface="Arial"/>
              </a:rPr>
              <a:t>seeing</a:t>
            </a:r>
            <a:r>
              <a:rPr dirty="0" sz="1700" spc="-6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me</a:t>
            </a:r>
            <a:r>
              <a:rPr dirty="0" sz="1700" spc="-5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1B533"/>
                </a:solidFill>
                <a:latin typeface="Arial"/>
                <a:cs typeface="Arial"/>
              </a:rPr>
              <a:t>as </a:t>
            </a:r>
            <a:r>
              <a:rPr dirty="0" sz="1700" spc="-10">
                <a:solidFill>
                  <a:srgbClr val="F1B533"/>
                </a:solidFill>
                <a:latin typeface="Arial"/>
                <a:cs typeface="Arial"/>
              </a:rPr>
              <a:t>deserving</a:t>
            </a:r>
            <a:r>
              <a:rPr dirty="0" sz="1700" spc="-5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of</a:t>
            </a:r>
            <a:r>
              <a:rPr dirty="0" sz="1700" spc="-5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F1B533"/>
                </a:solidFill>
                <a:latin typeface="Arial"/>
                <a:cs typeface="Arial"/>
              </a:rPr>
              <a:t>such</a:t>
            </a:r>
            <a:r>
              <a:rPr dirty="0" sz="1700" spc="-5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a</a:t>
            </a:r>
            <a:r>
              <a:rPr dirty="0" sz="1700" spc="-5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1B533"/>
                </a:solidFill>
                <a:latin typeface="Arial"/>
                <a:cs typeface="Arial"/>
              </a:rPr>
              <a:t>reward.</a:t>
            </a:r>
            <a:r>
              <a:rPr dirty="0" sz="1700" spc="-5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I</a:t>
            </a:r>
            <a:r>
              <a:rPr dirty="0" sz="1700" spc="-5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1B533"/>
                </a:solidFill>
                <a:latin typeface="Arial"/>
                <a:cs typeface="Arial"/>
              </a:rPr>
              <a:t>plan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on</a:t>
            </a:r>
            <a:r>
              <a:rPr dirty="0" sz="1700" spc="-2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1B533"/>
                </a:solidFill>
                <a:latin typeface="Arial"/>
                <a:cs typeface="Arial"/>
              </a:rPr>
              <a:t>making</a:t>
            </a:r>
            <a:r>
              <a:rPr dirty="0" sz="1700" spc="-2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the</a:t>
            </a:r>
            <a:r>
              <a:rPr dirty="0" sz="1700" spc="-2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best</a:t>
            </a:r>
            <a:r>
              <a:rPr dirty="0" sz="1700" spc="-2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1B533"/>
                </a:solidFill>
                <a:latin typeface="Arial"/>
                <a:cs typeface="Arial"/>
              </a:rPr>
              <a:t>of</a:t>
            </a:r>
            <a:r>
              <a:rPr dirty="0" sz="1700" spc="-2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700" spc="30">
                <a:solidFill>
                  <a:srgbClr val="F1B533"/>
                </a:solidFill>
                <a:latin typeface="Arial"/>
                <a:cs typeface="Arial"/>
              </a:rPr>
              <a:t>it.”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1288" y="1372565"/>
            <a:ext cx="3436946" cy="18621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395" y="560703"/>
            <a:ext cx="61874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409"/>
              <a:t>HCC</a:t>
            </a:r>
            <a:r>
              <a:rPr dirty="0" sz="3300" spc="120"/>
              <a:t> </a:t>
            </a:r>
            <a:r>
              <a:rPr dirty="0" sz="3300"/>
              <a:t>Foundation</a:t>
            </a:r>
            <a:r>
              <a:rPr dirty="0" sz="3300" spc="120"/>
              <a:t> </a:t>
            </a:r>
            <a:r>
              <a:rPr dirty="0" sz="3300"/>
              <a:t>in</a:t>
            </a:r>
            <a:r>
              <a:rPr dirty="0" sz="3300" spc="125"/>
              <a:t> </a:t>
            </a:r>
            <a:r>
              <a:rPr dirty="0" sz="3300"/>
              <a:t>the</a:t>
            </a:r>
            <a:r>
              <a:rPr dirty="0" sz="3300" spc="120"/>
              <a:t> </a:t>
            </a:r>
            <a:r>
              <a:rPr dirty="0" sz="3300" spc="-80"/>
              <a:t>Community</a:t>
            </a:r>
            <a:endParaRPr sz="3300"/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2786912"/>
            <a:ext cx="5253990" cy="309118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00" spc="-120" b="1">
                <a:solidFill>
                  <a:srgbClr val="F1B533"/>
                </a:solidFill>
                <a:latin typeface="Century Gothic"/>
                <a:cs typeface="Century Gothic"/>
              </a:rPr>
              <a:t>2021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5" b="1">
                <a:solidFill>
                  <a:srgbClr val="F1B533"/>
                </a:solidFill>
                <a:latin typeface="Century Gothic"/>
                <a:cs typeface="Century Gothic"/>
              </a:rPr>
              <a:t>National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5" b="1">
                <a:solidFill>
                  <a:srgbClr val="F1B533"/>
                </a:solidFill>
                <a:latin typeface="Century Gothic"/>
                <a:cs typeface="Century Gothic"/>
              </a:rPr>
              <a:t>Philanthropy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Day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30" b="1">
                <a:solidFill>
                  <a:srgbClr val="F1B533"/>
                </a:solidFill>
                <a:latin typeface="Century Gothic"/>
                <a:cs typeface="Century Gothic"/>
              </a:rPr>
              <a:t>Luncheon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7700"/>
              </a:lnSpc>
              <a:spcBef>
                <a:spcPts val="525"/>
              </a:spcBef>
            </a:pPr>
            <a:r>
              <a:rPr dirty="0" sz="1300" spc="-10">
                <a:latin typeface="Arial"/>
                <a:cs typeface="Arial"/>
              </a:rPr>
              <a:t>Celebrating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giving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heart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Houston!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From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left,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HCCF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team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members </a:t>
            </a:r>
            <a:r>
              <a:rPr dirty="0" sz="1300" spc="-95">
                <a:latin typeface="Arial"/>
                <a:cs typeface="Arial"/>
              </a:rPr>
              <a:t>Rosa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Argueta,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Jill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Assir,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Kristina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80">
                <a:latin typeface="Arial"/>
                <a:cs typeface="Arial"/>
              </a:rPr>
              <a:t>Perez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Marva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Lawrence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joined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HCCF Board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representatives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Tracy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Janda,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Ryan</a:t>
            </a:r>
            <a:r>
              <a:rPr dirty="0" sz="1300" spc="-25">
                <a:latin typeface="Arial"/>
                <a:cs typeface="Arial"/>
              </a:rPr>
              <a:t> McCauley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guest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Jennifer Patton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Grosvenor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Northern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Trust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2021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National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Philanthropy </a:t>
            </a:r>
            <a:r>
              <a:rPr dirty="0" sz="1300" spc="-50">
                <a:latin typeface="Arial"/>
                <a:cs typeface="Arial"/>
              </a:rPr>
              <a:t>Day</a:t>
            </a:r>
            <a:r>
              <a:rPr dirty="0" sz="1300" spc="-25">
                <a:latin typeface="Arial"/>
                <a:cs typeface="Arial"/>
              </a:rPr>
              <a:t> Luncheon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hosted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Association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Fundraising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Professionals Houston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Chapter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Hilton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Americas-</a:t>
            </a:r>
            <a:r>
              <a:rPr dirty="0" sz="1300" spc="-10">
                <a:latin typeface="Arial"/>
                <a:cs typeface="Arial"/>
              </a:rPr>
              <a:t>Houston.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HESS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0" b="1">
                <a:solidFill>
                  <a:srgbClr val="F1B533"/>
                </a:solidFill>
                <a:latin typeface="Century Gothic"/>
                <a:cs typeface="Century Gothic"/>
              </a:rPr>
              <a:t>Houston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80" b="1">
                <a:solidFill>
                  <a:srgbClr val="F1B533"/>
                </a:solidFill>
                <a:latin typeface="Century Gothic"/>
                <a:cs typeface="Century Gothic"/>
              </a:rPr>
              <a:t>Corporate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0" b="1">
                <a:solidFill>
                  <a:srgbClr val="F1B533"/>
                </a:solidFill>
                <a:latin typeface="Century Gothic"/>
                <a:cs typeface="Century Gothic"/>
              </a:rPr>
              <a:t>Run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25" b="1">
                <a:solidFill>
                  <a:srgbClr val="F1B533"/>
                </a:solidFill>
                <a:latin typeface="Century Gothic"/>
                <a:cs typeface="Century Gothic"/>
              </a:rPr>
              <a:t>5K</a:t>
            </a:r>
            <a:endParaRPr sz="1600">
              <a:latin typeface="Century Gothic"/>
              <a:cs typeface="Century Gothic"/>
            </a:endParaRPr>
          </a:p>
          <a:p>
            <a:pPr marL="12700" marR="90170">
              <a:lnSpc>
                <a:spcPct val="107700"/>
              </a:lnSpc>
              <a:spcBef>
                <a:spcPts val="520"/>
              </a:spcBef>
            </a:pPr>
            <a:r>
              <a:rPr dirty="0" sz="1300" spc="-70">
                <a:latin typeface="Arial"/>
                <a:cs typeface="Arial"/>
              </a:rPr>
              <a:t>HCCF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team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members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Marva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Lawrence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Kristina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Perez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along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with </a:t>
            </a:r>
            <a:r>
              <a:rPr dirty="0" sz="1300" spc="-70">
                <a:latin typeface="Arial"/>
                <a:cs typeface="Arial"/>
              </a:rPr>
              <a:t>HCCF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Board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members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Festus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Amoye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Javeed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Gire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joined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HCC </a:t>
            </a:r>
            <a:r>
              <a:rPr dirty="0" sz="1300" spc="-75">
                <a:latin typeface="Arial"/>
                <a:cs typeface="Arial"/>
              </a:rPr>
              <a:t>Team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35">
                <a:latin typeface="Arial"/>
                <a:cs typeface="Arial"/>
              </a:rPr>
              <a:t>HESS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Corporate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Run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5K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last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fall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Memorial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Park. </a:t>
            </a:r>
            <a:r>
              <a:rPr dirty="0" sz="1300" spc="-45">
                <a:latin typeface="Arial"/>
                <a:cs typeface="Arial"/>
              </a:rPr>
              <a:t>HCC </a:t>
            </a:r>
            <a:r>
              <a:rPr dirty="0" sz="1300" spc="-70">
                <a:latin typeface="Arial"/>
                <a:cs typeface="Arial"/>
              </a:rPr>
              <a:t>was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sponsor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water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stops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along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way.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Eagles!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83884"/>
            <a:ext cx="4937760" cy="12156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62235" y="7439659"/>
            <a:ext cx="132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 i="1">
                <a:solidFill>
                  <a:srgbClr val="F1B533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3849623"/>
            <a:ext cx="4279900" cy="33832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8000" y="1113888"/>
            <a:ext cx="4434205" cy="2233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9554">
              <a:lnSpc>
                <a:spcPct val="107700"/>
              </a:lnSpc>
              <a:spcBef>
                <a:spcPts val="100"/>
              </a:spcBef>
            </a:pP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HCC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rallied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45">
                <a:latin typeface="Arial"/>
                <a:cs typeface="Arial"/>
              </a:rPr>
              <a:t> HCC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community partners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help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Louisiana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neighbors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need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following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</a:t>
            </a:r>
            <a:r>
              <a:rPr dirty="0" sz="1300">
                <a:latin typeface="Arial"/>
                <a:cs typeface="Arial"/>
              </a:rPr>
              <a:t>impact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Hurricane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Ida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September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2021.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presented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check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amount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7700"/>
              </a:lnSpc>
            </a:pPr>
            <a:r>
              <a:rPr dirty="0" sz="1300" spc="-40">
                <a:latin typeface="Arial"/>
                <a:cs typeface="Arial"/>
              </a:rPr>
              <a:t>$20,797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Food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Bank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President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CEO,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Brian </a:t>
            </a:r>
            <a:r>
              <a:rPr dirty="0" sz="1300" spc="-20">
                <a:latin typeface="Arial"/>
                <a:cs typeface="Arial"/>
              </a:rPr>
              <a:t>Greene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September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2021.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HCCF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Board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Chair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David </a:t>
            </a:r>
            <a:r>
              <a:rPr dirty="0" sz="1300" spc="-35">
                <a:latin typeface="Arial"/>
                <a:cs typeface="Arial"/>
              </a:rPr>
              <a:t>Regenbaum,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Vice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Chair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Fundraising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Ryan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McCauley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60">
                <a:latin typeface="Arial"/>
                <a:cs typeface="Arial"/>
              </a:rPr>
              <a:t>Treasurer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Cyrus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Irani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were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joined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Trustees,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Chancellor Maldonado,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College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Presidents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presentation.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President’s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Ida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Relief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Fundraising </a:t>
            </a:r>
            <a:r>
              <a:rPr dirty="0" sz="1300" spc="-20">
                <a:latin typeface="Arial"/>
                <a:cs typeface="Arial"/>
              </a:rPr>
              <a:t>Initiative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rallied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69585" y="1113888"/>
            <a:ext cx="4413250" cy="2306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100"/>
              </a:spcBef>
            </a:pP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faculty,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staff,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provide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our </a:t>
            </a:r>
            <a:r>
              <a:rPr dirty="0" sz="1300" spc="-10">
                <a:latin typeface="Arial"/>
                <a:cs typeface="Arial"/>
              </a:rPr>
              <a:t>neighbors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Louisiana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need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following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Hurricane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Ida.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HCCF </a:t>
            </a:r>
            <a:r>
              <a:rPr dirty="0" sz="1300" spc="-10">
                <a:latin typeface="Arial"/>
                <a:cs typeface="Arial"/>
              </a:rPr>
              <a:t>matched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all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donations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up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$10,000.</a:t>
            </a:r>
            <a:endParaRPr sz="1300">
              <a:latin typeface="Arial"/>
              <a:cs typeface="Arial"/>
            </a:endParaRPr>
          </a:p>
          <a:p>
            <a:pPr marL="12700" marR="118110">
              <a:lnSpc>
                <a:spcPct val="107700"/>
              </a:lnSpc>
              <a:spcBef>
                <a:spcPts val="580"/>
              </a:spcBef>
            </a:pPr>
            <a:r>
              <a:rPr dirty="0" sz="1300" spc="-45">
                <a:latin typeface="Arial"/>
                <a:cs typeface="Arial"/>
              </a:rPr>
              <a:t>HCC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45">
                <a:latin typeface="Arial"/>
                <a:cs typeface="Arial"/>
              </a:rPr>
              <a:t> also </a:t>
            </a:r>
            <a:r>
              <a:rPr dirty="0" sz="1300">
                <a:latin typeface="Arial"/>
                <a:cs typeface="Arial"/>
              </a:rPr>
              <a:t>teamed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PepsiCo </a:t>
            </a:r>
            <a:r>
              <a:rPr dirty="0" sz="1300" spc="-10">
                <a:latin typeface="Arial"/>
                <a:cs typeface="Arial"/>
              </a:rPr>
              <a:t>Foundation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Gallery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Furniture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donate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water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supplies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to</a:t>
            </a:r>
            <a:endParaRPr sz="1300">
              <a:latin typeface="Arial"/>
              <a:cs typeface="Arial"/>
            </a:endParaRPr>
          </a:p>
          <a:p>
            <a:pPr algn="just" marL="12700" marR="153670">
              <a:lnSpc>
                <a:spcPct val="107700"/>
              </a:lnSpc>
            </a:pPr>
            <a:r>
              <a:rPr dirty="0" sz="1300" spc="-10">
                <a:latin typeface="Arial"/>
                <a:cs typeface="Arial"/>
              </a:rPr>
              <a:t>those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need.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special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appreciation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donor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Houston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philanthropist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Jim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“Mattress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Mack”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McIngvale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for </a:t>
            </a:r>
            <a:r>
              <a:rPr dirty="0" sz="1300" spc="-10">
                <a:latin typeface="Arial"/>
                <a:cs typeface="Arial"/>
              </a:rPr>
              <a:t>championing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drive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his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stores.</a:t>
            </a:r>
            <a:endParaRPr sz="1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Eagles</a:t>
            </a:r>
            <a:r>
              <a:rPr dirty="0" sz="1300" spc="-35">
                <a:latin typeface="Arial"/>
                <a:cs typeface="Arial"/>
              </a:rPr>
              <a:t> can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make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difference,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knowing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that</a:t>
            </a:r>
            <a:endParaRPr sz="1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1300" b="1" i="1">
                <a:latin typeface="Arial"/>
                <a:cs typeface="Arial"/>
              </a:rPr>
              <a:t>We</a:t>
            </a:r>
            <a:r>
              <a:rPr dirty="0" sz="1300" spc="-10" b="1" i="1">
                <a:latin typeface="Arial"/>
                <a:cs typeface="Arial"/>
              </a:rPr>
              <a:t> </a:t>
            </a:r>
            <a:r>
              <a:rPr dirty="0" sz="1300" b="1" i="1">
                <a:latin typeface="Arial"/>
                <a:cs typeface="Arial"/>
              </a:rPr>
              <a:t>Are</a:t>
            </a:r>
            <a:r>
              <a:rPr dirty="0" sz="1300" spc="-10" b="1" i="1">
                <a:latin typeface="Arial"/>
                <a:cs typeface="Arial"/>
              </a:rPr>
              <a:t> Stronger Together!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479" y="3849623"/>
            <a:ext cx="4503420" cy="338327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8000" y="527809"/>
            <a:ext cx="8222615" cy="523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dirty="0" sz="1600" spc="110" b="1">
                <a:solidFill>
                  <a:srgbClr val="F1B533"/>
                </a:solidFill>
                <a:latin typeface="Century Gothic"/>
                <a:cs typeface="Century Gothic"/>
              </a:rPr>
              <a:t>Helping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30" b="1">
                <a:solidFill>
                  <a:srgbClr val="F1B533"/>
                </a:solidFill>
                <a:latin typeface="Century Gothic"/>
                <a:cs typeface="Century Gothic"/>
              </a:rPr>
              <a:t>Neighbors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5" b="1">
                <a:solidFill>
                  <a:srgbClr val="F1B533"/>
                </a:solidFill>
                <a:latin typeface="Century Gothic"/>
                <a:cs typeface="Century Gothic"/>
              </a:rPr>
              <a:t>Who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85" b="1">
                <a:solidFill>
                  <a:srgbClr val="F1B533"/>
                </a:solidFill>
                <a:latin typeface="Century Gothic"/>
                <a:cs typeface="Century Gothic"/>
              </a:rPr>
              <a:t>Were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Impacted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by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65" b="1">
                <a:solidFill>
                  <a:srgbClr val="F1B533"/>
                </a:solidFill>
                <a:latin typeface="Century Gothic"/>
                <a:cs typeface="Century Gothic"/>
              </a:rPr>
              <a:t>Hurricane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Ida:</a:t>
            </a:r>
            <a:r>
              <a:rPr dirty="0" sz="16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Teaming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75" b="1">
                <a:solidFill>
                  <a:srgbClr val="F1B533"/>
                </a:solidFill>
                <a:latin typeface="Century Gothic"/>
                <a:cs typeface="Century Gothic"/>
              </a:rPr>
              <a:t>with </a:t>
            </a:r>
            <a:r>
              <a:rPr dirty="0" sz="1600" spc="100" b="1">
                <a:solidFill>
                  <a:srgbClr val="F1B533"/>
                </a:solidFill>
                <a:latin typeface="Century Gothic"/>
                <a:cs typeface="Century Gothic"/>
              </a:rPr>
              <a:t>Community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00" b="1">
                <a:solidFill>
                  <a:srgbClr val="F1B533"/>
                </a:solidFill>
                <a:latin typeface="Century Gothic"/>
                <a:cs typeface="Century Gothic"/>
              </a:rPr>
              <a:t>Partners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0" b="1">
                <a:solidFill>
                  <a:srgbClr val="F1B533"/>
                </a:solidFill>
                <a:latin typeface="Century Gothic"/>
                <a:cs typeface="Century Gothic"/>
              </a:rPr>
              <a:t>Houston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0" b="1">
                <a:solidFill>
                  <a:srgbClr val="F1B533"/>
                </a:solidFill>
                <a:latin typeface="Century Gothic"/>
                <a:cs typeface="Century Gothic"/>
              </a:rPr>
              <a:t>Food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85" b="1">
                <a:solidFill>
                  <a:srgbClr val="F1B533"/>
                </a:solidFill>
                <a:latin typeface="Century Gothic"/>
                <a:cs typeface="Century Gothic"/>
              </a:rPr>
              <a:t>Bank,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PepsiCo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05" b="1">
                <a:solidFill>
                  <a:srgbClr val="F1B533"/>
                </a:solidFill>
                <a:latin typeface="Century Gothic"/>
                <a:cs typeface="Century Gothic"/>
              </a:rPr>
              <a:t>and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80" b="1">
                <a:solidFill>
                  <a:srgbClr val="F1B533"/>
                </a:solidFill>
                <a:latin typeface="Century Gothic"/>
                <a:cs typeface="Century Gothic"/>
              </a:rPr>
              <a:t>Gallery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00" b="1">
                <a:solidFill>
                  <a:srgbClr val="F1B533"/>
                </a:solidFill>
                <a:latin typeface="Century Gothic"/>
                <a:cs typeface="Century Gothic"/>
              </a:rPr>
              <a:t>Furniture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280535" cy="7772400"/>
          </a:xfrm>
          <a:custGeom>
            <a:avLst/>
            <a:gdLst/>
            <a:ahLst/>
            <a:cxnLst/>
            <a:rect l="l" t="t" r="r" b="b"/>
            <a:pathLst>
              <a:path w="4280535" h="7772400">
                <a:moveTo>
                  <a:pt x="4280255" y="0"/>
                </a:moveTo>
                <a:lnTo>
                  <a:pt x="0" y="0"/>
                </a:lnTo>
                <a:lnTo>
                  <a:pt x="0" y="7772400"/>
                </a:lnTo>
                <a:lnTo>
                  <a:pt x="4280255" y="7772400"/>
                </a:lnTo>
                <a:lnTo>
                  <a:pt x="4280255" y="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73100" y="1349524"/>
            <a:ext cx="2753995" cy="5270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910">
              <a:lnSpc>
                <a:spcPct val="113399"/>
              </a:lnSpc>
              <a:spcBef>
                <a:spcPts val="100"/>
              </a:spcBef>
            </a:pPr>
            <a:r>
              <a:rPr dirty="0" sz="1800" spc="-210">
                <a:latin typeface="Trebuchet MS"/>
                <a:cs typeface="Trebuchet MS"/>
              </a:rPr>
              <a:t>“I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320">
                <a:latin typeface="Trebuchet MS"/>
                <a:cs typeface="Trebuchet MS"/>
              </a:rPr>
              <a:t>would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135">
                <a:latin typeface="Trebuchet MS"/>
                <a:cs typeface="Trebuchet MS"/>
              </a:rPr>
              <a:t>like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360">
                <a:latin typeface="Trebuchet MS"/>
                <a:cs typeface="Trebuchet MS"/>
              </a:rPr>
              <a:t>to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95">
                <a:latin typeface="Trebuchet MS"/>
                <a:cs typeface="Trebuchet MS"/>
              </a:rPr>
              <a:t>thank </a:t>
            </a:r>
            <a:r>
              <a:rPr dirty="0" sz="1800" spc="215">
                <a:latin typeface="Trebuchet MS"/>
                <a:cs typeface="Trebuchet MS"/>
              </a:rPr>
              <a:t>you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395">
                <a:latin typeface="Trebuchet MS"/>
                <a:cs typeface="Trebuchet MS"/>
              </a:rPr>
              <a:t>for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200">
                <a:latin typeface="Trebuchet MS"/>
                <a:cs typeface="Trebuchet MS"/>
              </a:rPr>
              <a:t>awarding</a:t>
            </a:r>
            <a:endParaRPr sz="1800">
              <a:latin typeface="Trebuchet MS"/>
              <a:cs typeface="Trebuchet MS"/>
            </a:endParaRPr>
          </a:p>
          <a:p>
            <a:pPr marL="12700" marR="64135">
              <a:lnSpc>
                <a:spcPct val="113399"/>
              </a:lnSpc>
            </a:pPr>
            <a:r>
              <a:rPr dirty="0" sz="1800">
                <a:latin typeface="Trebuchet MS"/>
                <a:cs typeface="Trebuchet MS"/>
              </a:rPr>
              <a:t>me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135">
                <a:latin typeface="Trebuchet MS"/>
                <a:cs typeface="Trebuchet MS"/>
              </a:rPr>
              <a:t>this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 spc="229">
                <a:latin typeface="Trebuchet MS"/>
                <a:cs typeface="Trebuchet MS"/>
              </a:rPr>
              <a:t>scholarship </a:t>
            </a:r>
            <a:r>
              <a:rPr dirty="0" sz="1800" spc="200">
                <a:latin typeface="Trebuchet MS"/>
                <a:cs typeface="Trebuchet MS"/>
              </a:rPr>
              <a:t>which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260">
                <a:latin typeface="Trebuchet MS"/>
                <a:cs typeface="Trebuchet MS"/>
              </a:rPr>
              <a:t>will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be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60">
                <a:latin typeface="Trebuchet MS"/>
                <a:cs typeface="Trebuchet MS"/>
              </a:rPr>
              <a:t>vital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in </a:t>
            </a:r>
            <a:r>
              <a:rPr dirty="0" sz="1800" spc="200">
                <a:latin typeface="Trebuchet MS"/>
                <a:cs typeface="Trebuchet MS"/>
              </a:rPr>
              <a:t>helping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me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120">
                <a:latin typeface="Trebuchet MS"/>
                <a:cs typeface="Trebuchet MS"/>
              </a:rPr>
              <a:t>achieve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my </a:t>
            </a:r>
            <a:r>
              <a:rPr dirty="0" sz="1800" spc="215">
                <a:latin typeface="Trebuchet MS"/>
                <a:cs typeface="Trebuchet MS"/>
              </a:rPr>
              <a:t>educational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 spc="254">
                <a:latin typeface="Trebuchet MS"/>
                <a:cs typeface="Trebuchet MS"/>
              </a:rPr>
              <a:t>goals.</a:t>
            </a:r>
            <a:endParaRPr sz="1800">
              <a:latin typeface="Trebuchet MS"/>
              <a:cs typeface="Trebuchet MS"/>
            </a:endParaRPr>
          </a:p>
          <a:p>
            <a:pPr marL="12700" marR="345440">
              <a:lnSpc>
                <a:spcPct val="113399"/>
              </a:lnSpc>
            </a:pPr>
            <a:r>
              <a:rPr dirty="0" sz="1800" spc="235">
                <a:latin typeface="Trebuchet MS"/>
                <a:cs typeface="Trebuchet MS"/>
              </a:rPr>
              <a:t>From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170">
                <a:latin typeface="Trebuchet MS"/>
                <a:cs typeface="Trebuchet MS"/>
              </a:rPr>
              <a:t>the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245">
                <a:latin typeface="Trebuchet MS"/>
                <a:cs typeface="Trebuchet MS"/>
              </a:rPr>
              <a:t>bottom </a:t>
            </a:r>
            <a:r>
              <a:rPr dirty="0" sz="1800" spc="440">
                <a:latin typeface="Trebuchet MS"/>
                <a:cs typeface="Trebuchet MS"/>
              </a:rPr>
              <a:t>of</a:t>
            </a:r>
            <a:r>
              <a:rPr dirty="0" sz="1800">
                <a:latin typeface="Trebuchet MS"/>
                <a:cs typeface="Trebuchet MS"/>
              </a:rPr>
              <a:t> my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120">
                <a:latin typeface="Trebuchet MS"/>
                <a:cs typeface="Trebuchet MS"/>
              </a:rPr>
              <a:t>heart,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195">
                <a:latin typeface="Trebuchet MS"/>
                <a:cs typeface="Trebuchet MS"/>
              </a:rPr>
              <a:t>thank </a:t>
            </a:r>
            <a:r>
              <a:rPr dirty="0" sz="1800" spc="130">
                <a:latin typeface="Trebuchet MS"/>
                <a:cs typeface="Trebuchet MS"/>
              </a:rPr>
              <a:t>you!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130">
                <a:latin typeface="Trebuchet MS"/>
                <a:cs typeface="Trebuchet MS"/>
              </a:rPr>
              <a:t>have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130">
                <a:latin typeface="Trebuchet MS"/>
                <a:cs typeface="Trebuchet MS"/>
              </a:rPr>
              <a:t>a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130">
                <a:latin typeface="Trebuchet MS"/>
                <a:cs typeface="Trebuchet MS"/>
              </a:rPr>
              <a:t>diverse </a:t>
            </a:r>
            <a:r>
              <a:rPr dirty="0" sz="1800" spc="265">
                <a:latin typeface="Trebuchet MS"/>
                <a:cs typeface="Trebuchet MS"/>
              </a:rPr>
              <a:t>background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180">
                <a:latin typeface="Trebuchet MS"/>
                <a:cs typeface="Trebuchet MS"/>
              </a:rPr>
              <a:t>which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13399"/>
              </a:lnSpc>
            </a:pPr>
            <a:r>
              <a:rPr dirty="0" sz="1800" spc="195">
                <a:latin typeface="Trebuchet MS"/>
                <a:cs typeface="Trebuchet MS"/>
              </a:rPr>
              <a:t>includes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-375">
                <a:latin typeface="Trebuchet MS"/>
                <a:cs typeface="Trebuchet MS"/>
              </a:rPr>
              <a:t>11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55">
                <a:latin typeface="Trebuchet MS"/>
                <a:cs typeface="Trebuchet MS"/>
              </a:rPr>
              <a:t>years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110">
                <a:latin typeface="Trebuchet MS"/>
                <a:cs typeface="Trebuchet MS"/>
              </a:rPr>
              <a:t>in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45">
                <a:latin typeface="Trebuchet MS"/>
                <a:cs typeface="Trebuchet MS"/>
              </a:rPr>
              <a:t>the </a:t>
            </a:r>
            <a:r>
              <a:rPr dirty="0" sz="1800" spc="110">
                <a:latin typeface="Trebuchet MS"/>
                <a:cs typeface="Trebuchet MS"/>
              </a:rPr>
              <a:t>United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100">
                <a:latin typeface="Trebuchet MS"/>
                <a:cs typeface="Trebuchet MS"/>
              </a:rPr>
              <a:t>States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105">
                <a:latin typeface="Trebuchet MS"/>
                <a:cs typeface="Trebuchet MS"/>
              </a:rPr>
              <a:t>Army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145">
                <a:latin typeface="Trebuchet MS"/>
                <a:cs typeface="Trebuchet MS"/>
              </a:rPr>
              <a:t>as</a:t>
            </a:r>
            <a:r>
              <a:rPr dirty="0" sz="1800" spc="500">
                <a:latin typeface="Trebuchet MS"/>
                <a:cs typeface="Trebuchet MS"/>
              </a:rPr>
              <a:t> </a:t>
            </a:r>
            <a:r>
              <a:rPr dirty="0" sz="1800" spc="130">
                <a:latin typeface="Trebuchet MS"/>
                <a:cs typeface="Trebuchet MS"/>
              </a:rPr>
              <a:t>a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90">
                <a:latin typeface="Trebuchet MS"/>
                <a:cs typeface="Trebuchet MS"/>
              </a:rPr>
              <a:t>combat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14">
                <a:latin typeface="Trebuchet MS"/>
                <a:cs typeface="Trebuchet MS"/>
              </a:rPr>
              <a:t>medic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204">
                <a:latin typeface="Trebuchet MS"/>
                <a:cs typeface="Trebuchet MS"/>
              </a:rPr>
              <a:t>and </a:t>
            </a:r>
            <a:r>
              <a:rPr dirty="0" sz="1800" spc="360">
                <a:latin typeface="Trebuchet MS"/>
                <a:cs typeface="Trebuchet MS"/>
              </a:rPr>
              <a:t>two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285">
                <a:latin typeface="Trebuchet MS"/>
                <a:cs typeface="Trebuchet MS"/>
              </a:rPr>
              <a:t>tours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110">
                <a:latin typeface="Trebuchet MS"/>
                <a:cs typeface="Trebuchet MS"/>
              </a:rPr>
              <a:t>in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210">
                <a:latin typeface="Trebuchet MS"/>
                <a:cs typeface="Trebuchet MS"/>
              </a:rPr>
              <a:t>Iraq </a:t>
            </a:r>
            <a:r>
              <a:rPr dirty="0" sz="1800">
                <a:latin typeface="Trebuchet MS"/>
                <a:cs typeface="Trebuchet MS"/>
              </a:rPr>
              <a:t>(2004-05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235">
                <a:latin typeface="Trebuchet MS"/>
                <a:cs typeface="Trebuchet MS"/>
              </a:rPr>
              <a:t>and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2009-</a:t>
            </a:r>
            <a:r>
              <a:rPr dirty="0" sz="1800" spc="-20">
                <a:latin typeface="Trebuchet MS"/>
                <a:cs typeface="Trebuchet MS"/>
              </a:rPr>
              <a:t>10).”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610"/>
              </a:spcBef>
            </a:pPr>
            <a:r>
              <a:rPr dirty="0" sz="1400" spc="130">
                <a:latin typeface="Century Gothic"/>
                <a:cs typeface="Century Gothic"/>
              </a:rPr>
              <a:t>Christopher</a:t>
            </a:r>
            <a:r>
              <a:rPr dirty="0" sz="1400" spc="95">
                <a:latin typeface="Century Gothic"/>
                <a:cs typeface="Century Gothic"/>
              </a:rPr>
              <a:t> </a:t>
            </a:r>
            <a:r>
              <a:rPr dirty="0" sz="1400" spc="120">
                <a:latin typeface="Century Gothic"/>
                <a:cs typeface="Century Gothic"/>
              </a:rPr>
              <a:t>Newkirk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290"/>
              </a:lnSpc>
            </a:pPr>
            <a:r>
              <a:rPr dirty="0" sz="1100" spc="-20">
                <a:latin typeface="Arial"/>
                <a:cs typeface="Arial"/>
              </a:rPr>
              <a:t>PepsiCo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Uplift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Scholarship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3936" y="0"/>
            <a:ext cx="5944463" cy="77724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0088" y="7439659"/>
            <a:ext cx="147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995159" y="0"/>
            <a:ext cx="3063240" cy="7772400"/>
          </a:xfrm>
          <a:custGeom>
            <a:avLst/>
            <a:gdLst/>
            <a:ahLst/>
            <a:cxnLst/>
            <a:rect l="l" t="t" r="r" b="b"/>
            <a:pathLst>
              <a:path w="3063240" h="7772400">
                <a:moveTo>
                  <a:pt x="3063240" y="0"/>
                </a:moveTo>
                <a:lnTo>
                  <a:pt x="0" y="0"/>
                </a:lnTo>
                <a:lnTo>
                  <a:pt x="0" y="7772400"/>
                </a:lnTo>
                <a:lnTo>
                  <a:pt x="3063240" y="7772400"/>
                </a:lnTo>
                <a:lnTo>
                  <a:pt x="306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87485" y="1649773"/>
            <a:ext cx="302069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0">
                <a:solidFill>
                  <a:srgbClr val="F1B533"/>
                </a:solidFill>
                <a:latin typeface="Trebuchet MS"/>
                <a:cs typeface="Trebuchet MS"/>
              </a:rPr>
              <a:t>FY</a:t>
            </a:r>
            <a:r>
              <a:rPr dirty="0" sz="1700" spc="-8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-170">
                <a:solidFill>
                  <a:srgbClr val="F1B533"/>
                </a:solidFill>
                <a:latin typeface="Trebuchet MS"/>
                <a:cs typeface="Trebuchet MS"/>
              </a:rPr>
              <a:t>2021</a:t>
            </a:r>
            <a:r>
              <a:rPr dirty="0" sz="17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165">
                <a:solidFill>
                  <a:srgbClr val="F1B533"/>
                </a:solidFill>
                <a:latin typeface="Trebuchet MS"/>
                <a:cs typeface="Trebuchet MS"/>
              </a:rPr>
              <a:t>Total</a:t>
            </a:r>
            <a:r>
              <a:rPr dirty="0" sz="17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170">
                <a:solidFill>
                  <a:srgbClr val="F1B533"/>
                </a:solidFill>
                <a:latin typeface="Trebuchet MS"/>
                <a:cs typeface="Trebuchet MS"/>
              </a:rPr>
              <a:t>Contributions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49740" y="4719007"/>
            <a:ext cx="32956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0">
                <a:solidFill>
                  <a:srgbClr val="F1B533"/>
                </a:solidFill>
                <a:latin typeface="Trebuchet MS"/>
                <a:cs typeface="Trebuchet MS"/>
              </a:rPr>
              <a:t>FY</a:t>
            </a:r>
            <a:r>
              <a:rPr dirty="0" sz="17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-170">
                <a:solidFill>
                  <a:srgbClr val="F1B533"/>
                </a:solidFill>
                <a:latin typeface="Trebuchet MS"/>
                <a:cs typeface="Trebuchet MS"/>
              </a:rPr>
              <a:t>2021</a:t>
            </a:r>
            <a:r>
              <a:rPr dirty="0" sz="1700" spc="-6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145">
                <a:solidFill>
                  <a:srgbClr val="F1B533"/>
                </a:solidFill>
                <a:latin typeface="Trebuchet MS"/>
                <a:cs typeface="Trebuchet MS"/>
              </a:rPr>
              <a:t>Funds</a:t>
            </a:r>
            <a:r>
              <a:rPr dirty="0" sz="17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150">
                <a:solidFill>
                  <a:srgbClr val="F1B533"/>
                </a:solidFill>
                <a:latin typeface="Trebuchet MS"/>
                <a:cs typeface="Trebuchet MS"/>
              </a:rPr>
              <a:t>Provided</a:t>
            </a:r>
            <a:r>
              <a:rPr dirty="0" sz="1700" spc="-6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325">
                <a:solidFill>
                  <a:srgbClr val="F1B533"/>
                </a:solidFill>
                <a:latin typeface="Trebuchet MS"/>
                <a:cs typeface="Trebuchet MS"/>
              </a:rPr>
              <a:t>to</a:t>
            </a:r>
            <a:r>
              <a:rPr dirty="0" sz="1700" spc="-6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700" spc="75">
                <a:solidFill>
                  <a:srgbClr val="F1B533"/>
                </a:solidFill>
                <a:latin typeface="Trebuchet MS"/>
                <a:cs typeface="Trebuchet MS"/>
              </a:rPr>
              <a:t>HCC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157938" y="2083252"/>
            <a:ext cx="2249170" cy="2249170"/>
            <a:chOff x="2157938" y="2083252"/>
            <a:chExt cx="2249170" cy="2249170"/>
          </a:xfrm>
        </p:grpSpPr>
        <p:sp>
          <p:nvSpPr>
            <p:cNvPr id="6" name="object 6" descr=""/>
            <p:cNvSpPr/>
            <p:nvPr/>
          </p:nvSpPr>
          <p:spPr>
            <a:xfrm>
              <a:off x="2163762" y="2945107"/>
              <a:ext cx="2243455" cy="1386840"/>
            </a:xfrm>
            <a:custGeom>
              <a:avLst/>
              <a:gdLst/>
              <a:ahLst/>
              <a:cxnLst/>
              <a:rect l="l" t="t" r="r" b="b"/>
              <a:pathLst>
                <a:path w="2243454" h="1386839">
                  <a:moveTo>
                    <a:pt x="2212238" y="0"/>
                  </a:moveTo>
                  <a:lnTo>
                    <a:pt x="1119060" y="262445"/>
                  </a:lnTo>
                  <a:lnTo>
                    <a:pt x="0" y="370205"/>
                  </a:lnTo>
                  <a:lnTo>
                    <a:pt x="5707" y="418647"/>
                  </a:lnTo>
                  <a:lnTo>
                    <a:pt x="13403" y="466365"/>
                  </a:lnTo>
                  <a:lnTo>
                    <a:pt x="23042" y="513320"/>
                  </a:lnTo>
                  <a:lnTo>
                    <a:pt x="34578" y="559475"/>
                  </a:lnTo>
                  <a:lnTo>
                    <a:pt x="47966" y="604791"/>
                  </a:lnTo>
                  <a:lnTo>
                    <a:pt x="63158" y="649231"/>
                  </a:lnTo>
                  <a:lnTo>
                    <a:pt x="80109" y="692757"/>
                  </a:lnTo>
                  <a:lnTo>
                    <a:pt x="98772" y="735330"/>
                  </a:lnTo>
                  <a:lnTo>
                    <a:pt x="119103" y="776913"/>
                  </a:lnTo>
                  <a:lnTo>
                    <a:pt x="141054" y="817468"/>
                  </a:lnTo>
                  <a:lnTo>
                    <a:pt x="164580" y="856957"/>
                  </a:lnTo>
                  <a:lnTo>
                    <a:pt x="189635" y="895342"/>
                  </a:lnTo>
                  <a:lnTo>
                    <a:pt x="216172" y="932585"/>
                  </a:lnTo>
                  <a:lnTo>
                    <a:pt x="244146" y="968648"/>
                  </a:lnTo>
                  <a:lnTo>
                    <a:pt x="273511" y="1003493"/>
                  </a:lnTo>
                  <a:lnTo>
                    <a:pt x="304220" y="1037082"/>
                  </a:lnTo>
                  <a:lnTo>
                    <a:pt x="336228" y="1069377"/>
                  </a:lnTo>
                  <a:lnTo>
                    <a:pt x="369488" y="1100341"/>
                  </a:lnTo>
                  <a:lnTo>
                    <a:pt x="403955" y="1129934"/>
                  </a:lnTo>
                  <a:lnTo>
                    <a:pt x="439582" y="1158121"/>
                  </a:lnTo>
                  <a:lnTo>
                    <a:pt x="476323" y="1184861"/>
                  </a:lnTo>
                  <a:lnTo>
                    <a:pt x="514133" y="1210118"/>
                  </a:lnTo>
                  <a:lnTo>
                    <a:pt x="552965" y="1233854"/>
                  </a:lnTo>
                  <a:lnTo>
                    <a:pt x="592773" y="1256030"/>
                  </a:lnTo>
                  <a:lnTo>
                    <a:pt x="633512" y="1276609"/>
                  </a:lnTo>
                  <a:lnTo>
                    <a:pt x="675135" y="1295552"/>
                  </a:lnTo>
                  <a:lnTo>
                    <a:pt x="717596" y="1312822"/>
                  </a:lnTo>
                  <a:lnTo>
                    <a:pt x="760849" y="1328381"/>
                  </a:lnTo>
                  <a:lnTo>
                    <a:pt x="804848" y="1342191"/>
                  </a:lnTo>
                  <a:lnTo>
                    <a:pt x="849547" y="1354214"/>
                  </a:lnTo>
                  <a:lnTo>
                    <a:pt x="894901" y="1364411"/>
                  </a:lnTo>
                  <a:lnTo>
                    <a:pt x="940862" y="1372746"/>
                  </a:lnTo>
                  <a:lnTo>
                    <a:pt x="987385" y="1379180"/>
                  </a:lnTo>
                  <a:lnTo>
                    <a:pt x="1034424" y="1383674"/>
                  </a:lnTo>
                  <a:lnTo>
                    <a:pt x="1081933" y="1386192"/>
                  </a:lnTo>
                  <a:lnTo>
                    <a:pt x="1129866" y="1386695"/>
                  </a:lnTo>
                  <a:lnTo>
                    <a:pt x="1178177" y="1385146"/>
                  </a:lnTo>
                  <a:lnTo>
                    <a:pt x="1226820" y="1381506"/>
                  </a:lnTo>
                  <a:lnTo>
                    <a:pt x="1275262" y="1375798"/>
                  </a:lnTo>
                  <a:lnTo>
                    <a:pt x="1322980" y="1368102"/>
                  </a:lnTo>
                  <a:lnTo>
                    <a:pt x="1369935" y="1358463"/>
                  </a:lnTo>
                  <a:lnTo>
                    <a:pt x="1416090" y="1346927"/>
                  </a:lnTo>
                  <a:lnTo>
                    <a:pt x="1461406" y="1333539"/>
                  </a:lnTo>
                  <a:lnTo>
                    <a:pt x="1505846" y="1318347"/>
                  </a:lnTo>
                  <a:lnTo>
                    <a:pt x="1549372" y="1301396"/>
                  </a:lnTo>
                  <a:lnTo>
                    <a:pt x="1591945" y="1282733"/>
                  </a:lnTo>
                  <a:lnTo>
                    <a:pt x="1633529" y="1262402"/>
                  </a:lnTo>
                  <a:lnTo>
                    <a:pt x="1674084" y="1240451"/>
                  </a:lnTo>
                  <a:lnTo>
                    <a:pt x="1713573" y="1216925"/>
                  </a:lnTo>
                  <a:lnTo>
                    <a:pt x="1751957" y="1191870"/>
                  </a:lnTo>
                  <a:lnTo>
                    <a:pt x="1789200" y="1165333"/>
                  </a:lnTo>
                  <a:lnTo>
                    <a:pt x="1825263" y="1137359"/>
                  </a:lnTo>
                  <a:lnTo>
                    <a:pt x="1860108" y="1107994"/>
                  </a:lnTo>
                  <a:lnTo>
                    <a:pt x="1893698" y="1077285"/>
                  </a:lnTo>
                  <a:lnTo>
                    <a:pt x="1925993" y="1045277"/>
                  </a:lnTo>
                  <a:lnTo>
                    <a:pt x="1956957" y="1012017"/>
                  </a:lnTo>
                  <a:lnTo>
                    <a:pt x="1986551" y="977550"/>
                  </a:lnTo>
                  <a:lnTo>
                    <a:pt x="2014737" y="941923"/>
                  </a:lnTo>
                  <a:lnTo>
                    <a:pt x="2041478" y="905182"/>
                  </a:lnTo>
                  <a:lnTo>
                    <a:pt x="2066736" y="867372"/>
                  </a:lnTo>
                  <a:lnTo>
                    <a:pt x="2090472" y="828540"/>
                  </a:lnTo>
                  <a:lnTo>
                    <a:pt x="2112648" y="788732"/>
                  </a:lnTo>
                  <a:lnTo>
                    <a:pt x="2133227" y="747993"/>
                  </a:lnTo>
                  <a:lnTo>
                    <a:pt x="2152171" y="706370"/>
                  </a:lnTo>
                  <a:lnTo>
                    <a:pt x="2169442" y="663909"/>
                  </a:lnTo>
                  <a:lnTo>
                    <a:pt x="2185001" y="620656"/>
                  </a:lnTo>
                  <a:lnTo>
                    <a:pt x="2198812" y="576657"/>
                  </a:lnTo>
                  <a:lnTo>
                    <a:pt x="2210835" y="531958"/>
                  </a:lnTo>
                  <a:lnTo>
                    <a:pt x="2221033" y="486604"/>
                  </a:lnTo>
                  <a:lnTo>
                    <a:pt x="2229369" y="440643"/>
                  </a:lnTo>
                  <a:lnTo>
                    <a:pt x="2235803" y="394120"/>
                  </a:lnTo>
                  <a:lnTo>
                    <a:pt x="2240299" y="347081"/>
                  </a:lnTo>
                  <a:lnTo>
                    <a:pt x="2242817" y="299572"/>
                  </a:lnTo>
                  <a:lnTo>
                    <a:pt x="2243321" y="251639"/>
                  </a:lnTo>
                  <a:lnTo>
                    <a:pt x="2241773" y="203328"/>
                  </a:lnTo>
                  <a:lnTo>
                    <a:pt x="2238133" y="154686"/>
                  </a:lnTo>
                  <a:lnTo>
                    <a:pt x="2233716" y="116805"/>
                  </a:lnTo>
                  <a:lnTo>
                    <a:pt x="2227681" y="76928"/>
                  </a:lnTo>
                  <a:lnTo>
                    <a:pt x="2220399" y="37258"/>
                  </a:lnTo>
                  <a:lnTo>
                    <a:pt x="2212238" y="0"/>
                  </a:lnTo>
                  <a:close/>
                </a:path>
              </a:pathLst>
            </a:custGeom>
            <a:solidFill>
              <a:srgbClr val="5A54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57938" y="2419555"/>
              <a:ext cx="1125220" cy="895985"/>
            </a:xfrm>
            <a:custGeom>
              <a:avLst/>
              <a:gdLst/>
              <a:ahLst/>
              <a:cxnLst/>
              <a:rect l="l" t="t" r="r" b="b"/>
              <a:pathLst>
                <a:path w="1125220" h="895985">
                  <a:moveTo>
                    <a:pt x="323019" y="0"/>
                  </a:moveTo>
                  <a:lnTo>
                    <a:pt x="287430" y="37657"/>
                  </a:lnTo>
                  <a:lnTo>
                    <a:pt x="253908" y="76093"/>
                  </a:lnTo>
                  <a:lnTo>
                    <a:pt x="222456" y="115301"/>
                  </a:lnTo>
                  <a:lnTo>
                    <a:pt x="193073" y="155278"/>
                  </a:lnTo>
                  <a:lnTo>
                    <a:pt x="165763" y="196018"/>
                  </a:lnTo>
                  <a:lnTo>
                    <a:pt x="140526" y="237519"/>
                  </a:lnTo>
                  <a:lnTo>
                    <a:pt x="117364" y="279774"/>
                  </a:lnTo>
                  <a:lnTo>
                    <a:pt x="96279" y="322780"/>
                  </a:lnTo>
                  <a:lnTo>
                    <a:pt x="77273" y="366532"/>
                  </a:lnTo>
                  <a:lnTo>
                    <a:pt x="60346" y="411025"/>
                  </a:lnTo>
                  <a:lnTo>
                    <a:pt x="45501" y="456256"/>
                  </a:lnTo>
                  <a:lnTo>
                    <a:pt x="32739" y="502219"/>
                  </a:lnTo>
                  <a:lnTo>
                    <a:pt x="22061" y="548910"/>
                  </a:lnTo>
                  <a:lnTo>
                    <a:pt x="13470" y="596325"/>
                  </a:lnTo>
                  <a:lnTo>
                    <a:pt x="6966" y="644459"/>
                  </a:lnTo>
                  <a:lnTo>
                    <a:pt x="2553" y="693307"/>
                  </a:lnTo>
                  <a:lnTo>
                    <a:pt x="230" y="742865"/>
                  </a:lnTo>
                  <a:lnTo>
                    <a:pt x="0" y="793129"/>
                  </a:lnTo>
                  <a:lnTo>
                    <a:pt x="1863" y="844094"/>
                  </a:lnTo>
                  <a:lnTo>
                    <a:pt x="5823" y="895756"/>
                  </a:lnTo>
                  <a:lnTo>
                    <a:pt x="1124884" y="787996"/>
                  </a:lnTo>
                  <a:lnTo>
                    <a:pt x="323019" y="0"/>
                  </a:lnTo>
                  <a:close/>
                </a:path>
              </a:pathLst>
            </a:custGeom>
            <a:solidFill>
              <a:srgbClr val="F5C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80957" y="2168883"/>
              <a:ext cx="802005" cy="1038860"/>
            </a:xfrm>
            <a:custGeom>
              <a:avLst/>
              <a:gdLst/>
              <a:ahLst/>
              <a:cxnLst/>
              <a:rect l="l" t="t" r="r" b="b"/>
              <a:pathLst>
                <a:path w="802004" h="1038860">
                  <a:moveTo>
                    <a:pt x="371640" y="0"/>
                  </a:moveTo>
                  <a:lnTo>
                    <a:pt x="324707" y="20599"/>
                  </a:lnTo>
                  <a:lnTo>
                    <a:pt x="279440" y="42838"/>
                  </a:lnTo>
                  <a:lnTo>
                    <a:pt x="235729" y="66792"/>
                  </a:lnTo>
                  <a:lnTo>
                    <a:pt x="193466" y="92535"/>
                  </a:lnTo>
                  <a:lnTo>
                    <a:pt x="152538" y="120140"/>
                  </a:lnTo>
                  <a:lnTo>
                    <a:pt x="112838" y="149683"/>
                  </a:lnTo>
                  <a:lnTo>
                    <a:pt x="74255" y="181236"/>
                  </a:lnTo>
                  <a:lnTo>
                    <a:pt x="36678" y="214874"/>
                  </a:lnTo>
                  <a:lnTo>
                    <a:pt x="0" y="250672"/>
                  </a:lnTo>
                  <a:lnTo>
                    <a:pt x="801865" y="1038669"/>
                  </a:lnTo>
                  <a:lnTo>
                    <a:pt x="37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52597" y="2083252"/>
              <a:ext cx="1524000" cy="1124585"/>
            </a:xfrm>
            <a:custGeom>
              <a:avLst/>
              <a:gdLst/>
              <a:ahLst/>
              <a:cxnLst/>
              <a:rect l="l" t="t" r="r" b="b"/>
              <a:pathLst>
                <a:path w="1524000" h="1124585">
                  <a:moveTo>
                    <a:pt x="452171" y="0"/>
                  </a:moveTo>
                  <a:lnTo>
                    <a:pt x="405206" y="103"/>
                  </a:lnTo>
                  <a:lnTo>
                    <a:pt x="357999" y="2198"/>
                  </a:lnTo>
                  <a:lnTo>
                    <a:pt x="310602" y="6317"/>
                  </a:lnTo>
                  <a:lnTo>
                    <a:pt x="263066" y="12489"/>
                  </a:lnTo>
                  <a:lnTo>
                    <a:pt x="215441" y="20747"/>
                  </a:lnTo>
                  <a:lnTo>
                    <a:pt x="167779" y="31121"/>
                  </a:lnTo>
                  <a:lnTo>
                    <a:pt x="122592" y="42662"/>
                  </a:lnTo>
                  <a:lnTo>
                    <a:pt x="82656" y="54589"/>
                  </a:lnTo>
                  <a:lnTo>
                    <a:pt x="43337" y="68410"/>
                  </a:lnTo>
                  <a:lnTo>
                    <a:pt x="0" y="85630"/>
                  </a:lnTo>
                  <a:lnTo>
                    <a:pt x="430225" y="1124299"/>
                  </a:lnTo>
                  <a:lnTo>
                    <a:pt x="1523403" y="861854"/>
                  </a:lnTo>
                  <a:lnTo>
                    <a:pt x="1511008" y="814677"/>
                  </a:lnTo>
                  <a:lnTo>
                    <a:pt x="1496745" y="768494"/>
                  </a:lnTo>
                  <a:lnTo>
                    <a:pt x="1480664" y="723336"/>
                  </a:lnTo>
                  <a:lnTo>
                    <a:pt x="1462816" y="679236"/>
                  </a:lnTo>
                  <a:lnTo>
                    <a:pt x="1443252" y="636223"/>
                  </a:lnTo>
                  <a:lnTo>
                    <a:pt x="1422022" y="594329"/>
                  </a:lnTo>
                  <a:lnTo>
                    <a:pt x="1399179" y="553586"/>
                  </a:lnTo>
                  <a:lnTo>
                    <a:pt x="1374771" y="514024"/>
                  </a:lnTo>
                  <a:lnTo>
                    <a:pt x="1348851" y="475674"/>
                  </a:lnTo>
                  <a:lnTo>
                    <a:pt x="1321469" y="438568"/>
                  </a:lnTo>
                  <a:lnTo>
                    <a:pt x="1292676" y="402738"/>
                  </a:lnTo>
                  <a:lnTo>
                    <a:pt x="1262523" y="368213"/>
                  </a:lnTo>
                  <a:lnTo>
                    <a:pt x="1231060" y="335026"/>
                  </a:lnTo>
                  <a:lnTo>
                    <a:pt x="1198340" y="303206"/>
                  </a:lnTo>
                  <a:lnTo>
                    <a:pt x="1164412" y="272787"/>
                  </a:lnTo>
                  <a:lnTo>
                    <a:pt x="1129327" y="243798"/>
                  </a:lnTo>
                  <a:lnTo>
                    <a:pt x="1093136" y="216272"/>
                  </a:lnTo>
                  <a:lnTo>
                    <a:pt x="1055891" y="190238"/>
                  </a:lnTo>
                  <a:lnTo>
                    <a:pt x="1017641" y="165729"/>
                  </a:lnTo>
                  <a:lnTo>
                    <a:pt x="978438" y="142775"/>
                  </a:lnTo>
                  <a:lnTo>
                    <a:pt x="938333" y="121408"/>
                  </a:lnTo>
                  <a:lnTo>
                    <a:pt x="897377" y="101658"/>
                  </a:lnTo>
                  <a:lnTo>
                    <a:pt x="855619" y="83558"/>
                  </a:lnTo>
                  <a:lnTo>
                    <a:pt x="813113" y="67137"/>
                  </a:lnTo>
                  <a:lnTo>
                    <a:pt x="769907" y="52428"/>
                  </a:lnTo>
                  <a:lnTo>
                    <a:pt x="726053" y="39462"/>
                  </a:lnTo>
                  <a:lnTo>
                    <a:pt x="681602" y="28269"/>
                  </a:lnTo>
                  <a:lnTo>
                    <a:pt x="636605" y="18880"/>
                  </a:lnTo>
                  <a:lnTo>
                    <a:pt x="591112" y="11328"/>
                  </a:lnTo>
                  <a:lnTo>
                    <a:pt x="545175" y="5643"/>
                  </a:lnTo>
                  <a:lnTo>
                    <a:pt x="498845" y="1857"/>
                  </a:lnTo>
                  <a:lnTo>
                    <a:pt x="452171" y="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90855" y="2715864"/>
              <a:ext cx="983615" cy="983615"/>
            </a:xfrm>
            <a:custGeom>
              <a:avLst/>
              <a:gdLst/>
              <a:ahLst/>
              <a:cxnLst/>
              <a:rect l="l" t="t" r="r" b="b"/>
              <a:pathLst>
                <a:path w="983614" h="983614">
                  <a:moveTo>
                    <a:pt x="491604" y="0"/>
                  </a:moveTo>
                  <a:lnTo>
                    <a:pt x="444260" y="2250"/>
                  </a:lnTo>
                  <a:lnTo>
                    <a:pt x="398189" y="8864"/>
                  </a:lnTo>
                  <a:lnTo>
                    <a:pt x="353597" y="19635"/>
                  </a:lnTo>
                  <a:lnTo>
                    <a:pt x="310691" y="34357"/>
                  </a:lnTo>
                  <a:lnTo>
                    <a:pt x="269675" y="52825"/>
                  </a:lnTo>
                  <a:lnTo>
                    <a:pt x="230757" y="74832"/>
                  </a:lnTo>
                  <a:lnTo>
                    <a:pt x="194142" y="100172"/>
                  </a:lnTo>
                  <a:lnTo>
                    <a:pt x="160036" y="128640"/>
                  </a:lnTo>
                  <a:lnTo>
                    <a:pt x="128646" y="160029"/>
                  </a:lnTo>
                  <a:lnTo>
                    <a:pt x="100177" y="194134"/>
                  </a:lnTo>
                  <a:lnTo>
                    <a:pt x="74836" y="230748"/>
                  </a:lnTo>
                  <a:lnTo>
                    <a:pt x="52827" y="269665"/>
                  </a:lnTo>
                  <a:lnTo>
                    <a:pt x="34359" y="310680"/>
                  </a:lnTo>
                  <a:lnTo>
                    <a:pt x="19636" y="353585"/>
                  </a:lnTo>
                  <a:lnTo>
                    <a:pt x="8864" y="398177"/>
                  </a:lnTo>
                  <a:lnTo>
                    <a:pt x="2250" y="444247"/>
                  </a:lnTo>
                  <a:lnTo>
                    <a:pt x="0" y="491591"/>
                  </a:lnTo>
                  <a:lnTo>
                    <a:pt x="2250" y="538935"/>
                  </a:lnTo>
                  <a:lnTo>
                    <a:pt x="8864" y="585006"/>
                  </a:lnTo>
                  <a:lnTo>
                    <a:pt x="19636" y="629598"/>
                  </a:lnTo>
                  <a:lnTo>
                    <a:pt x="34359" y="672504"/>
                  </a:lnTo>
                  <a:lnTo>
                    <a:pt x="52827" y="713520"/>
                  </a:lnTo>
                  <a:lnTo>
                    <a:pt x="74836" y="752438"/>
                  </a:lnTo>
                  <a:lnTo>
                    <a:pt x="100177" y="789053"/>
                  </a:lnTo>
                  <a:lnTo>
                    <a:pt x="128646" y="823159"/>
                  </a:lnTo>
                  <a:lnTo>
                    <a:pt x="160036" y="854549"/>
                  </a:lnTo>
                  <a:lnTo>
                    <a:pt x="194142" y="883018"/>
                  </a:lnTo>
                  <a:lnTo>
                    <a:pt x="230757" y="908359"/>
                  </a:lnTo>
                  <a:lnTo>
                    <a:pt x="269675" y="930367"/>
                  </a:lnTo>
                  <a:lnTo>
                    <a:pt x="310691" y="948836"/>
                  </a:lnTo>
                  <a:lnTo>
                    <a:pt x="353597" y="963559"/>
                  </a:lnTo>
                  <a:lnTo>
                    <a:pt x="398189" y="974331"/>
                  </a:lnTo>
                  <a:lnTo>
                    <a:pt x="444260" y="980945"/>
                  </a:lnTo>
                  <a:lnTo>
                    <a:pt x="491604" y="983195"/>
                  </a:lnTo>
                  <a:lnTo>
                    <a:pt x="538948" y="980945"/>
                  </a:lnTo>
                  <a:lnTo>
                    <a:pt x="585019" y="974331"/>
                  </a:lnTo>
                  <a:lnTo>
                    <a:pt x="629610" y="963559"/>
                  </a:lnTo>
                  <a:lnTo>
                    <a:pt x="672517" y="948836"/>
                  </a:lnTo>
                  <a:lnTo>
                    <a:pt x="713533" y="930367"/>
                  </a:lnTo>
                  <a:lnTo>
                    <a:pt x="752451" y="908359"/>
                  </a:lnTo>
                  <a:lnTo>
                    <a:pt x="789066" y="883018"/>
                  </a:lnTo>
                  <a:lnTo>
                    <a:pt x="823171" y="854549"/>
                  </a:lnTo>
                  <a:lnTo>
                    <a:pt x="854562" y="823159"/>
                  </a:lnTo>
                  <a:lnTo>
                    <a:pt x="883030" y="789053"/>
                  </a:lnTo>
                  <a:lnTo>
                    <a:pt x="908372" y="752438"/>
                  </a:lnTo>
                  <a:lnTo>
                    <a:pt x="930380" y="713520"/>
                  </a:lnTo>
                  <a:lnTo>
                    <a:pt x="948849" y="672504"/>
                  </a:lnTo>
                  <a:lnTo>
                    <a:pt x="963572" y="629598"/>
                  </a:lnTo>
                  <a:lnTo>
                    <a:pt x="974344" y="585006"/>
                  </a:lnTo>
                  <a:lnTo>
                    <a:pt x="980958" y="538935"/>
                  </a:lnTo>
                  <a:lnTo>
                    <a:pt x="983208" y="491591"/>
                  </a:lnTo>
                  <a:lnTo>
                    <a:pt x="980958" y="444247"/>
                  </a:lnTo>
                  <a:lnTo>
                    <a:pt x="974344" y="398177"/>
                  </a:lnTo>
                  <a:lnTo>
                    <a:pt x="963572" y="353585"/>
                  </a:lnTo>
                  <a:lnTo>
                    <a:pt x="948849" y="310680"/>
                  </a:lnTo>
                  <a:lnTo>
                    <a:pt x="930380" y="269665"/>
                  </a:lnTo>
                  <a:lnTo>
                    <a:pt x="908372" y="230748"/>
                  </a:lnTo>
                  <a:lnTo>
                    <a:pt x="883030" y="194134"/>
                  </a:lnTo>
                  <a:lnTo>
                    <a:pt x="854562" y="160029"/>
                  </a:lnTo>
                  <a:lnTo>
                    <a:pt x="823171" y="128640"/>
                  </a:lnTo>
                  <a:lnTo>
                    <a:pt x="789066" y="100172"/>
                  </a:lnTo>
                  <a:lnTo>
                    <a:pt x="752451" y="74832"/>
                  </a:lnTo>
                  <a:lnTo>
                    <a:pt x="713533" y="52825"/>
                  </a:lnTo>
                  <a:lnTo>
                    <a:pt x="672517" y="34357"/>
                  </a:lnTo>
                  <a:lnTo>
                    <a:pt x="629610" y="19635"/>
                  </a:lnTo>
                  <a:lnTo>
                    <a:pt x="585019" y="8864"/>
                  </a:lnTo>
                  <a:lnTo>
                    <a:pt x="538948" y="2250"/>
                  </a:lnTo>
                  <a:lnTo>
                    <a:pt x="491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216533" y="2414625"/>
            <a:ext cx="83946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Gill Sans MT"/>
                <a:cs typeface="Gill Sans MT"/>
              </a:rPr>
              <a:t>DONATED</a:t>
            </a:r>
            <a:r>
              <a:rPr dirty="0" sz="800" spc="-45">
                <a:latin typeface="Gill Sans MT"/>
                <a:cs typeface="Gill Sans MT"/>
              </a:rPr>
              <a:t> </a:t>
            </a:r>
            <a:r>
              <a:rPr dirty="0" sz="800" spc="-10">
                <a:latin typeface="Gill Sans MT"/>
                <a:cs typeface="Gill Sans MT"/>
              </a:rPr>
              <a:t>ITEMS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89919" y="2186025"/>
            <a:ext cx="11303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Gill Sans MT"/>
                <a:cs typeface="Gill Sans MT"/>
              </a:rPr>
              <a:t>UNRESTRICTED</a:t>
            </a:r>
            <a:r>
              <a:rPr dirty="0" sz="800" spc="120">
                <a:latin typeface="Gill Sans MT"/>
                <a:cs typeface="Gill Sans MT"/>
              </a:rPr>
              <a:t> </a:t>
            </a:r>
            <a:r>
              <a:rPr dirty="0" sz="800" spc="-20">
                <a:latin typeface="Gill Sans MT"/>
                <a:cs typeface="Gill Sans MT"/>
              </a:rPr>
              <a:t>FUNDS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67359" y="4215993"/>
            <a:ext cx="183451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Gill Sans MT"/>
                <a:cs typeface="Gill Sans MT"/>
              </a:rPr>
              <a:t>SCHOLARSHIPS</a:t>
            </a:r>
            <a:r>
              <a:rPr dirty="0" sz="800" spc="135">
                <a:latin typeface="Gill Sans MT"/>
                <a:cs typeface="Gill Sans MT"/>
              </a:rPr>
              <a:t> </a:t>
            </a:r>
            <a:r>
              <a:rPr dirty="0" sz="800" spc="60">
                <a:latin typeface="Gill Sans MT"/>
                <a:cs typeface="Gill Sans MT"/>
              </a:rPr>
              <a:t>&amp;</a:t>
            </a:r>
            <a:r>
              <a:rPr dirty="0" sz="800" spc="140">
                <a:latin typeface="Gill Sans MT"/>
                <a:cs typeface="Gill Sans MT"/>
              </a:rPr>
              <a:t> </a:t>
            </a:r>
            <a:r>
              <a:rPr dirty="0" sz="800">
                <a:latin typeface="Gill Sans MT"/>
                <a:cs typeface="Gill Sans MT"/>
              </a:rPr>
              <a:t>PROGRAM</a:t>
            </a:r>
            <a:r>
              <a:rPr dirty="0" sz="800" spc="140">
                <a:latin typeface="Gill Sans MT"/>
                <a:cs typeface="Gill Sans MT"/>
              </a:rPr>
              <a:t> </a:t>
            </a:r>
            <a:r>
              <a:rPr dirty="0" sz="800" spc="-10">
                <a:latin typeface="Gill Sans MT"/>
                <a:cs typeface="Gill Sans MT"/>
              </a:rPr>
              <a:t>GRANTS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27118" y="2337964"/>
            <a:ext cx="4311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Gill Sans MT"/>
                <a:cs typeface="Gill Sans MT"/>
              </a:rPr>
              <a:t>$379,096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97514" y="2402938"/>
            <a:ext cx="541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Gill Sans MT"/>
                <a:cs typeface="Gill Sans MT"/>
              </a:rPr>
              <a:t>$1,677,891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09833" y="3892839"/>
            <a:ext cx="5251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Gill Sans MT"/>
                <a:cs typeface="Gill Sans MT"/>
              </a:rPr>
              <a:t>$3,142,641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11587" y="2932277"/>
            <a:ext cx="1508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9180" algn="l"/>
              </a:tabLst>
            </a:pPr>
            <a:r>
              <a:rPr dirty="0" sz="800">
                <a:latin typeface="Gill Sans MT"/>
                <a:cs typeface="Gill Sans MT"/>
              </a:rPr>
              <a:t>GOLDMAN</a:t>
            </a:r>
            <a:r>
              <a:rPr dirty="0" sz="800" spc="105">
                <a:latin typeface="Gill Sans MT"/>
                <a:cs typeface="Gill Sans MT"/>
              </a:rPr>
              <a:t> </a:t>
            </a:r>
            <a:r>
              <a:rPr dirty="0" sz="800" spc="-20">
                <a:latin typeface="Gill Sans MT"/>
                <a:cs typeface="Gill Sans MT"/>
              </a:rPr>
              <a:t>SACHS</a:t>
            </a:r>
            <a:r>
              <a:rPr dirty="0" sz="800">
                <a:latin typeface="Gill Sans MT"/>
                <a:cs typeface="Gill Sans MT"/>
              </a:rPr>
              <a:t>	</a:t>
            </a:r>
            <a:r>
              <a:rPr dirty="0" sz="900" spc="-10">
                <a:latin typeface="Gill Sans MT"/>
                <a:cs typeface="Gill Sans MT"/>
              </a:rPr>
              <a:t>$849,751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07461" y="3063341"/>
            <a:ext cx="7334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5">
                <a:latin typeface="Trebuchet MS"/>
                <a:cs typeface="Trebuchet MS"/>
              </a:rPr>
              <a:t>$6,049,379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983361" y="5122529"/>
            <a:ext cx="2319655" cy="2325370"/>
            <a:chOff x="1983361" y="5122529"/>
            <a:chExt cx="2319655" cy="2325370"/>
          </a:xfrm>
        </p:grpSpPr>
        <p:sp>
          <p:nvSpPr>
            <p:cNvPr id="20" name="object 20" descr=""/>
            <p:cNvSpPr/>
            <p:nvPr/>
          </p:nvSpPr>
          <p:spPr>
            <a:xfrm>
              <a:off x="1983361" y="5465719"/>
              <a:ext cx="1158240" cy="1627505"/>
            </a:xfrm>
            <a:custGeom>
              <a:avLst/>
              <a:gdLst/>
              <a:ahLst/>
              <a:cxnLst/>
              <a:rect l="l" t="t" r="r" b="b"/>
              <a:pathLst>
                <a:path w="1158239" h="1627504">
                  <a:moveTo>
                    <a:pt x="337069" y="0"/>
                  </a:moveTo>
                  <a:lnTo>
                    <a:pt x="303786" y="34704"/>
                  </a:lnTo>
                  <a:lnTo>
                    <a:pt x="272230" y="70487"/>
                  </a:lnTo>
                  <a:lnTo>
                    <a:pt x="242401" y="107292"/>
                  </a:lnTo>
                  <a:lnTo>
                    <a:pt x="214299" y="145061"/>
                  </a:lnTo>
                  <a:lnTo>
                    <a:pt x="187925" y="183737"/>
                  </a:lnTo>
                  <a:lnTo>
                    <a:pt x="163279" y="223262"/>
                  </a:lnTo>
                  <a:lnTo>
                    <a:pt x="140363" y="263578"/>
                  </a:lnTo>
                  <a:lnTo>
                    <a:pt x="119175" y="304629"/>
                  </a:lnTo>
                  <a:lnTo>
                    <a:pt x="99718" y="346356"/>
                  </a:lnTo>
                  <a:lnTo>
                    <a:pt x="81991" y="388702"/>
                  </a:lnTo>
                  <a:lnTo>
                    <a:pt x="65994" y="431610"/>
                  </a:lnTo>
                  <a:lnTo>
                    <a:pt x="51729" y="475022"/>
                  </a:lnTo>
                  <a:lnTo>
                    <a:pt x="39196" y="518880"/>
                  </a:lnTo>
                  <a:lnTo>
                    <a:pt x="28396" y="563127"/>
                  </a:lnTo>
                  <a:lnTo>
                    <a:pt x="19328" y="607706"/>
                  </a:lnTo>
                  <a:lnTo>
                    <a:pt x="11993" y="652559"/>
                  </a:lnTo>
                  <a:lnTo>
                    <a:pt x="6393" y="697628"/>
                  </a:lnTo>
                  <a:lnTo>
                    <a:pt x="2527" y="742856"/>
                  </a:lnTo>
                  <a:lnTo>
                    <a:pt x="395" y="788186"/>
                  </a:lnTo>
                  <a:lnTo>
                    <a:pt x="0" y="833559"/>
                  </a:lnTo>
                  <a:lnTo>
                    <a:pt x="1340" y="878919"/>
                  </a:lnTo>
                  <a:lnTo>
                    <a:pt x="4416" y="924208"/>
                  </a:lnTo>
                  <a:lnTo>
                    <a:pt x="9229" y="969368"/>
                  </a:lnTo>
                  <a:lnTo>
                    <a:pt x="15780" y="1014342"/>
                  </a:lnTo>
                  <a:lnTo>
                    <a:pt x="24069" y="1059072"/>
                  </a:lnTo>
                  <a:lnTo>
                    <a:pt x="34096" y="1103502"/>
                  </a:lnTo>
                  <a:lnTo>
                    <a:pt x="45861" y="1147572"/>
                  </a:lnTo>
                  <a:lnTo>
                    <a:pt x="59367" y="1191226"/>
                  </a:lnTo>
                  <a:lnTo>
                    <a:pt x="74612" y="1234407"/>
                  </a:lnTo>
                  <a:lnTo>
                    <a:pt x="91598" y="1277056"/>
                  </a:lnTo>
                  <a:lnTo>
                    <a:pt x="110324" y="1319117"/>
                  </a:lnTo>
                  <a:lnTo>
                    <a:pt x="130792" y="1360531"/>
                  </a:lnTo>
                  <a:lnTo>
                    <a:pt x="153002" y="1401241"/>
                  </a:lnTo>
                  <a:lnTo>
                    <a:pt x="176954" y="1441191"/>
                  </a:lnTo>
                  <a:lnTo>
                    <a:pt x="202650" y="1480321"/>
                  </a:lnTo>
                  <a:lnTo>
                    <a:pt x="230088" y="1518575"/>
                  </a:lnTo>
                  <a:lnTo>
                    <a:pt x="259271" y="1555896"/>
                  </a:lnTo>
                  <a:lnTo>
                    <a:pt x="290198" y="1592224"/>
                  </a:lnTo>
                  <a:lnTo>
                    <a:pt x="322870" y="1627505"/>
                  </a:lnTo>
                  <a:lnTo>
                    <a:pt x="1158047" y="820978"/>
                  </a:lnTo>
                  <a:lnTo>
                    <a:pt x="337069" y="0"/>
                  </a:lnTo>
                  <a:close/>
                </a:path>
              </a:pathLst>
            </a:custGeom>
            <a:solidFill>
              <a:srgbClr val="F5C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06232" y="6286698"/>
              <a:ext cx="1809114" cy="1161415"/>
            </a:xfrm>
            <a:custGeom>
              <a:avLst/>
              <a:gdLst/>
              <a:ahLst/>
              <a:cxnLst/>
              <a:rect l="l" t="t" r="r" b="b"/>
              <a:pathLst>
                <a:path w="1809114" h="1161415">
                  <a:moveTo>
                    <a:pt x="835177" y="0"/>
                  </a:moveTo>
                  <a:lnTo>
                    <a:pt x="0" y="806526"/>
                  </a:lnTo>
                  <a:lnTo>
                    <a:pt x="38049" y="844304"/>
                  </a:lnTo>
                  <a:lnTo>
                    <a:pt x="76725" y="879393"/>
                  </a:lnTo>
                  <a:lnTo>
                    <a:pt x="116660" y="912312"/>
                  </a:lnTo>
                  <a:lnTo>
                    <a:pt x="158484" y="943581"/>
                  </a:lnTo>
                  <a:lnTo>
                    <a:pt x="202831" y="973721"/>
                  </a:lnTo>
                  <a:lnTo>
                    <a:pt x="243495" y="998974"/>
                  </a:lnTo>
                  <a:lnTo>
                    <a:pt x="284787" y="1022356"/>
                  </a:lnTo>
                  <a:lnTo>
                    <a:pt x="326656" y="1043876"/>
                  </a:lnTo>
                  <a:lnTo>
                    <a:pt x="369050" y="1063547"/>
                  </a:lnTo>
                  <a:lnTo>
                    <a:pt x="411917" y="1081379"/>
                  </a:lnTo>
                  <a:lnTo>
                    <a:pt x="455205" y="1097383"/>
                  </a:lnTo>
                  <a:lnTo>
                    <a:pt x="498863" y="1111570"/>
                  </a:lnTo>
                  <a:lnTo>
                    <a:pt x="542840" y="1123951"/>
                  </a:lnTo>
                  <a:lnTo>
                    <a:pt x="587083" y="1134537"/>
                  </a:lnTo>
                  <a:lnTo>
                    <a:pt x="631541" y="1143339"/>
                  </a:lnTo>
                  <a:lnTo>
                    <a:pt x="676162" y="1150369"/>
                  </a:lnTo>
                  <a:lnTo>
                    <a:pt x="720894" y="1155636"/>
                  </a:lnTo>
                  <a:lnTo>
                    <a:pt x="765687" y="1159152"/>
                  </a:lnTo>
                  <a:lnTo>
                    <a:pt x="810487" y="1160928"/>
                  </a:lnTo>
                  <a:lnTo>
                    <a:pt x="855244" y="1160976"/>
                  </a:lnTo>
                  <a:lnTo>
                    <a:pt x="899906" y="1159305"/>
                  </a:lnTo>
                  <a:lnTo>
                    <a:pt x="944421" y="1155927"/>
                  </a:lnTo>
                  <a:lnTo>
                    <a:pt x="988738" y="1150853"/>
                  </a:lnTo>
                  <a:lnTo>
                    <a:pt x="1032804" y="1144094"/>
                  </a:lnTo>
                  <a:lnTo>
                    <a:pt x="1076569" y="1135660"/>
                  </a:lnTo>
                  <a:lnTo>
                    <a:pt x="1119980" y="1125564"/>
                  </a:lnTo>
                  <a:lnTo>
                    <a:pt x="1162986" y="1113816"/>
                  </a:lnTo>
                  <a:lnTo>
                    <a:pt x="1205535" y="1100426"/>
                  </a:lnTo>
                  <a:lnTo>
                    <a:pt x="1247575" y="1085406"/>
                  </a:lnTo>
                  <a:lnTo>
                    <a:pt x="1289056" y="1068767"/>
                  </a:lnTo>
                  <a:lnTo>
                    <a:pt x="1329924" y="1050520"/>
                  </a:lnTo>
                  <a:lnTo>
                    <a:pt x="1370129" y="1030675"/>
                  </a:lnTo>
                  <a:lnTo>
                    <a:pt x="1409618" y="1009244"/>
                  </a:lnTo>
                  <a:lnTo>
                    <a:pt x="1448341" y="986238"/>
                  </a:lnTo>
                  <a:lnTo>
                    <a:pt x="1486245" y="961668"/>
                  </a:lnTo>
                  <a:lnTo>
                    <a:pt x="1523279" y="935544"/>
                  </a:lnTo>
                  <a:lnTo>
                    <a:pt x="1559391" y="907878"/>
                  </a:lnTo>
                  <a:lnTo>
                    <a:pt x="1594530" y="878681"/>
                  </a:lnTo>
                  <a:lnTo>
                    <a:pt x="1628643" y="847963"/>
                  </a:lnTo>
                  <a:lnTo>
                    <a:pt x="1661679" y="815736"/>
                  </a:lnTo>
                  <a:lnTo>
                    <a:pt x="1693587" y="782011"/>
                  </a:lnTo>
                  <a:lnTo>
                    <a:pt x="1724314" y="746798"/>
                  </a:lnTo>
                  <a:lnTo>
                    <a:pt x="1753810" y="710109"/>
                  </a:lnTo>
                  <a:lnTo>
                    <a:pt x="1782022" y="671954"/>
                  </a:lnTo>
                  <a:lnTo>
                    <a:pt x="1808899" y="632345"/>
                  </a:lnTo>
                  <a:lnTo>
                    <a:pt x="835177" y="0"/>
                  </a:lnTo>
                  <a:close/>
                </a:path>
              </a:pathLst>
            </a:custGeom>
            <a:solidFill>
              <a:srgbClr val="5A54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141409" y="5155420"/>
              <a:ext cx="1161415" cy="1764030"/>
            </a:xfrm>
            <a:custGeom>
              <a:avLst/>
              <a:gdLst/>
              <a:ahLst/>
              <a:cxnLst/>
              <a:rect l="l" t="t" r="r" b="b"/>
              <a:pathLst>
                <a:path w="1161414" h="1764029">
                  <a:moveTo>
                    <a:pt x="261175" y="0"/>
                  </a:moveTo>
                  <a:lnTo>
                    <a:pt x="0" y="1131277"/>
                  </a:lnTo>
                  <a:lnTo>
                    <a:pt x="973721" y="1763623"/>
                  </a:lnTo>
                  <a:lnTo>
                    <a:pt x="1001627" y="1718830"/>
                  </a:lnTo>
                  <a:lnTo>
                    <a:pt x="1026800" y="1674490"/>
                  </a:lnTo>
                  <a:lnTo>
                    <a:pt x="1049433" y="1630148"/>
                  </a:lnTo>
                  <a:lnTo>
                    <a:pt x="1069721" y="1585348"/>
                  </a:lnTo>
                  <a:lnTo>
                    <a:pt x="1087855" y="1539635"/>
                  </a:lnTo>
                  <a:lnTo>
                    <a:pt x="1104030" y="1492552"/>
                  </a:lnTo>
                  <a:lnTo>
                    <a:pt x="1118440" y="1443643"/>
                  </a:lnTo>
                  <a:lnTo>
                    <a:pt x="1131277" y="1392453"/>
                  </a:lnTo>
                  <a:lnTo>
                    <a:pt x="1141100" y="1345604"/>
                  </a:lnTo>
                  <a:lnTo>
                    <a:pt x="1148948" y="1298805"/>
                  </a:lnTo>
                  <a:lnTo>
                    <a:pt x="1154851" y="1252100"/>
                  </a:lnTo>
                  <a:lnTo>
                    <a:pt x="1158836" y="1205535"/>
                  </a:lnTo>
                  <a:lnTo>
                    <a:pt x="1160931" y="1159154"/>
                  </a:lnTo>
                  <a:lnTo>
                    <a:pt x="1161164" y="1113003"/>
                  </a:lnTo>
                  <a:lnTo>
                    <a:pt x="1159564" y="1067125"/>
                  </a:lnTo>
                  <a:lnTo>
                    <a:pt x="1156157" y="1021566"/>
                  </a:lnTo>
                  <a:lnTo>
                    <a:pt x="1150973" y="976371"/>
                  </a:lnTo>
                  <a:lnTo>
                    <a:pt x="1144039" y="931584"/>
                  </a:lnTo>
                  <a:lnTo>
                    <a:pt x="1135383" y="887250"/>
                  </a:lnTo>
                  <a:lnTo>
                    <a:pt x="1125033" y="843414"/>
                  </a:lnTo>
                  <a:lnTo>
                    <a:pt x="1113018" y="800120"/>
                  </a:lnTo>
                  <a:lnTo>
                    <a:pt x="1099364" y="757414"/>
                  </a:lnTo>
                  <a:lnTo>
                    <a:pt x="1084101" y="715340"/>
                  </a:lnTo>
                  <a:lnTo>
                    <a:pt x="1067255" y="673943"/>
                  </a:lnTo>
                  <a:lnTo>
                    <a:pt x="1048856" y="633268"/>
                  </a:lnTo>
                  <a:lnTo>
                    <a:pt x="1028931" y="593360"/>
                  </a:lnTo>
                  <a:lnTo>
                    <a:pt x="1007508" y="554263"/>
                  </a:lnTo>
                  <a:lnTo>
                    <a:pt x="984615" y="516023"/>
                  </a:lnTo>
                  <a:lnTo>
                    <a:pt x="960280" y="478683"/>
                  </a:lnTo>
                  <a:lnTo>
                    <a:pt x="934531" y="442289"/>
                  </a:lnTo>
                  <a:lnTo>
                    <a:pt x="907396" y="406886"/>
                  </a:lnTo>
                  <a:lnTo>
                    <a:pt x="878903" y="372518"/>
                  </a:lnTo>
                  <a:lnTo>
                    <a:pt x="849080" y="339231"/>
                  </a:lnTo>
                  <a:lnTo>
                    <a:pt x="817955" y="307068"/>
                  </a:lnTo>
                  <a:lnTo>
                    <a:pt x="785557" y="276075"/>
                  </a:lnTo>
                  <a:lnTo>
                    <a:pt x="751912" y="246297"/>
                  </a:lnTo>
                  <a:lnTo>
                    <a:pt x="717049" y="217778"/>
                  </a:lnTo>
                  <a:lnTo>
                    <a:pt x="680996" y="190563"/>
                  </a:lnTo>
                  <a:lnTo>
                    <a:pt x="643781" y="164698"/>
                  </a:lnTo>
                  <a:lnTo>
                    <a:pt x="605432" y="140226"/>
                  </a:lnTo>
                  <a:lnTo>
                    <a:pt x="565977" y="117192"/>
                  </a:lnTo>
                  <a:lnTo>
                    <a:pt x="525444" y="95642"/>
                  </a:lnTo>
                  <a:lnTo>
                    <a:pt x="483861" y="75620"/>
                  </a:lnTo>
                  <a:lnTo>
                    <a:pt x="441256" y="57171"/>
                  </a:lnTo>
                  <a:lnTo>
                    <a:pt x="397657" y="40339"/>
                  </a:lnTo>
                  <a:lnTo>
                    <a:pt x="353092" y="25171"/>
                  </a:lnTo>
                  <a:lnTo>
                    <a:pt x="307588" y="11709"/>
                  </a:lnTo>
                  <a:lnTo>
                    <a:pt x="261175" y="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20431" y="5122529"/>
              <a:ext cx="1082675" cy="1164590"/>
            </a:xfrm>
            <a:custGeom>
              <a:avLst/>
              <a:gdLst/>
              <a:ahLst/>
              <a:cxnLst/>
              <a:rect l="l" t="t" r="r" b="b"/>
              <a:pathLst>
                <a:path w="1082675" h="1164589">
                  <a:moveTo>
                    <a:pt x="782583" y="0"/>
                  </a:moveTo>
                  <a:lnTo>
                    <a:pt x="734088" y="1806"/>
                  </a:lnTo>
                  <a:lnTo>
                    <a:pt x="686062" y="5678"/>
                  </a:lnTo>
                  <a:lnTo>
                    <a:pt x="638529" y="11609"/>
                  </a:lnTo>
                  <a:lnTo>
                    <a:pt x="591510" y="19592"/>
                  </a:lnTo>
                  <a:lnTo>
                    <a:pt x="545030" y="29620"/>
                  </a:lnTo>
                  <a:lnTo>
                    <a:pt x="499110" y="41688"/>
                  </a:lnTo>
                  <a:lnTo>
                    <a:pt x="453772" y="55788"/>
                  </a:lnTo>
                  <a:lnTo>
                    <a:pt x="409040" y="71914"/>
                  </a:lnTo>
                  <a:lnTo>
                    <a:pt x="364936" y="90060"/>
                  </a:lnTo>
                  <a:lnTo>
                    <a:pt x="321483" y="110220"/>
                  </a:lnTo>
                  <a:lnTo>
                    <a:pt x="278703" y="132385"/>
                  </a:lnTo>
                  <a:lnTo>
                    <a:pt x="236620" y="156552"/>
                  </a:lnTo>
                  <a:lnTo>
                    <a:pt x="195254" y="182711"/>
                  </a:lnTo>
                  <a:lnTo>
                    <a:pt x="154630" y="210858"/>
                  </a:lnTo>
                  <a:lnTo>
                    <a:pt x="114770" y="240986"/>
                  </a:lnTo>
                  <a:lnTo>
                    <a:pt x="75697" y="273088"/>
                  </a:lnTo>
                  <a:lnTo>
                    <a:pt x="37432" y="307158"/>
                  </a:lnTo>
                  <a:lnTo>
                    <a:pt x="0" y="343189"/>
                  </a:lnTo>
                  <a:lnTo>
                    <a:pt x="820978" y="1164168"/>
                  </a:lnTo>
                  <a:lnTo>
                    <a:pt x="1082154" y="32890"/>
                  </a:lnTo>
                  <a:lnTo>
                    <a:pt x="1031315" y="22169"/>
                  </a:lnTo>
                  <a:lnTo>
                    <a:pt x="980810" y="13553"/>
                  </a:lnTo>
                  <a:lnTo>
                    <a:pt x="930662" y="7035"/>
                  </a:lnTo>
                  <a:lnTo>
                    <a:pt x="880893" y="2607"/>
                  </a:lnTo>
                  <a:lnTo>
                    <a:pt x="831526" y="264"/>
                  </a:lnTo>
                  <a:lnTo>
                    <a:pt x="782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55154" y="5795745"/>
              <a:ext cx="983615" cy="983615"/>
            </a:xfrm>
            <a:custGeom>
              <a:avLst/>
              <a:gdLst/>
              <a:ahLst/>
              <a:cxnLst/>
              <a:rect l="l" t="t" r="r" b="b"/>
              <a:pathLst>
                <a:path w="983614" h="983615">
                  <a:moveTo>
                    <a:pt x="491604" y="0"/>
                  </a:moveTo>
                  <a:lnTo>
                    <a:pt x="444260" y="2250"/>
                  </a:lnTo>
                  <a:lnTo>
                    <a:pt x="398189" y="8864"/>
                  </a:lnTo>
                  <a:lnTo>
                    <a:pt x="353597" y="19635"/>
                  </a:lnTo>
                  <a:lnTo>
                    <a:pt x="310691" y="34357"/>
                  </a:lnTo>
                  <a:lnTo>
                    <a:pt x="269675" y="52825"/>
                  </a:lnTo>
                  <a:lnTo>
                    <a:pt x="230757" y="74832"/>
                  </a:lnTo>
                  <a:lnTo>
                    <a:pt x="194142" y="100172"/>
                  </a:lnTo>
                  <a:lnTo>
                    <a:pt x="160036" y="128640"/>
                  </a:lnTo>
                  <a:lnTo>
                    <a:pt x="128646" y="160029"/>
                  </a:lnTo>
                  <a:lnTo>
                    <a:pt x="100177" y="194134"/>
                  </a:lnTo>
                  <a:lnTo>
                    <a:pt x="74836" y="230748"/>
                  </a:lnTo>
                  <a:lnTo>
                    <a:pt x="52827" y="269665"/>
                  </a:lnTo>
                  <a:lnTo>
                    <a:pt x="34359" y="310680"/>
                  </a:lnTo>
                  <a:lnTo>
                    <a:pt x="19636" y="353585"/>
                  </a:lnTo>
                  <a:lnTo>
                    <a:pt x="8864" y="398177"/>
                  </a:lnTo>
                  <a:lnTo>
                    <a:pt x="2250" y="444247"/>
                  </a:lnTo>
                  <a:lnTo>
                    <a:pt x="0" y="491591"/>
                  </a:lnTo>
                  <a:lnTo>
                    <a:pt x="2250" y="538935"/>
                  </a:lnTo>
                  <a:lnTo>
                    <a:pt x="8864" y="585006"/>
                  </a:lnTo>
                  <a:lnTo>
                    <a:pt x="19636" y="629598"/>
                  </a:lnTo>
                  <a:lnTo>
                    <a:pt x="34359" y="672504"/>
                  </a:lnTo>
                  <a:lnTo>
                    <a:pt x="52827" y="713520"/>
                  </a:lnTo>
                  <a:lnTo>
                    <a:pt x="74836" y="752438"/>
                  </a:lnTo>
                  <a:lnTo>
                    <a:pt x="100177" y="789053"/>
                  </a:lnTo>
                  <a:lnTo>
                    <a:pt x="128646" y="823159"/>
                  </a:lnTo>
                  <a:lnTo>
                    <a:pt x="160036" y="854549"/>
                  </a:lnTo>
                  <a:lnTo>
                    <a:pt x="194142" y="883018"/>
                  </a:lnTo>
                  <a:lnTo>
                    <a:pt x="230757" y="908359"/>
                  </a:lnTo>
                  <a:lnTo>
                    <a:pt x="269675" y="930367"/>
                  </a:lnTo>
                  <a:lnTo>
                    <a:pt x="310691" y="948836"/>
                  </a:lnTo>
                  <a:lnTo>
                    <a:pt x="353597" y="963559"/>
                  </a:lnTo>
                  <a:lnTo>
                    <a:pt x="398189" y="974331"/>
                  </a:lnTo>
                  <a:lnTo>
                    <a:pt x="444260" y="980945"/>
                  </a:lnTo>
                  <a:lnTo>
                    <a:pt x="491604" y="983195"/>
                  </a:lnTo>
                  <a:lnTo>
                    <a:pt x="538948" y="980945"/>
                  </a:lnTo>
                  <a:lnTo>
                    <a:pt x="585019" y="974331"/>
                  </a:lnTo>
                  <a:lnTo>
                    <a:pt x="629610" y="963559"/>
                  </a:lnTo>
                  <a:lnTo>
                    <a:pt x="672517" y="948836"/>
                  </a:lnTo>
                  <a:lnTo>
                    <a:pt x="713533" y="930367"/>
                  </a:lnTo>
                  <a:lnTo>
                    <a:pt x="752451" y="908359"/>
                  </a:lnTo>
                  <a:lnTo>
                    <a:pt x="789066" y="883018"/>
                  </a:lnTo>
                  <a:lnTo>
                    <a:pt x="823171" y="854549"/>
                  </a:lnTo>
                  <a:lnTo>
                    <a:pt x="854562" y="823159"/>
                  </a:lnTo>
                  <a:lnTo>
                    <a:pt x="883030" y="789053"/>
                  </a:lnTo>
                  <a:lnTo>
                    <a:pt x="908372" y="752438"/>
                  </a:lnTo>
                  <a:lnTo>
                    <a:pt x="930380" y="713520"/>
                  </a:lnTo>
                  <a:lnTo>
                    <a:pt x="948849" y="672504"/>
                  </a:lnTo>
                  <a:lnTo>
                    <a:pt x="963572" y="629598"/>
                  </a:lnTo>
                  <a:lnTo>
                    <a:pt x="974344" y="585006"/>
                  </a:lnTo>
                  <a:lnTo>
                    <a:pt x="980958" y="538935"/>
                  </a:lnTo>
                  <a:lnTo>
                    <a:pt x="983208" y="491591"/>
                  </a:lnTo>
                  <a:lnTo>
                    <a:pt x="980958" y="444247"/>
                  </a:lnTo>
                  <a:lnTo>
                    <a:pt x="974344" y="398177"/>
                  </a:lnTo>
                  <a:lnTo>
                    <a:pt x="963572" y="353585"/>
                  </a:lnTo>
                  <a:lnTo>
                    <a:pt x="948849" y="310680"/>
                  </a:lnTo>
                  <a:lnTo>
                    <a:pt x="930380" y="269665"/>
                  </a:lnTo>
                  <a:lnTo>
                    <a:pt x="908372" y="230748"/>
                  </a:lnTo>
                  <a:lnTo>
                    <a:pt x="883030" y="194134"/>
                  </a:lnTo>
                  <a:lnTo>
                    <a:pt x="854562" y="160029"/>
                  </a:lnTo>
                  <a:lnTo>
                    <a:pt x="823171" y="128640"/>
                  </a:lnTo>
                  <a:lnTo>
                    <a:pt x="789066" y="100172"/>
                  </a:lnTo>
                  <a:lnTo>
                    <a:pt x="752451" y="74832"/>
                  </a:lnTo>
                  <a:lnTo>
                    <a:pt x="713533" y="52825"/>
                  </a:lnTo>
                  <a:lnTo>
                    <a:pt x="672517" y="34357"/>
                  </a:lnTo>
                  <a:lnTo>
                    <a:pt x="629610" y="19635"/>
                  </a:lnTo>
                  <a:lnTo>
                    <a:pt x="585019" y="8864"/>
                  </a:lnTo>
                  <a:lnTo>
                    <a:pt x="538948" y="2250"/>
                  </a:lnTo>
                  <a:lnTo>
                    <a:pt x="491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4370720" y="5874229"/>
            <a:ext cx="83946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Gill Sans MT"/>
                <a:cs typeface="Gill Sans MT"/>
              </a:rPr>
              <a:t>DONATED</a:t>
            </a:r>
            <a:r>
              <a:rPr dirty="0" sz="800" spc="-45">
                <a:latin typeface="Gill Sans MT"/>
                <a:cs typeface="Gill Sans MT"/>
              </a:rPr>
              <a:t> </a:t>
            </a:r>
            <a:r>
              <a:rPr dirty="0" sz="800" spc="-10">
                <a:latin typeface="Gill Sans MT"/>
                <a:cs typeface="Gill Sans MT"/>
              </a:rPr>
              <a:t>ITEMS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05144" y="6238770"/>
            <a:ext cx="9671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Gill Sans MT"/>
                <a:cs typeface="Gill Sans MT"/>
              </a:rPr>
              <a:t>PROGRAM</a:t>
            </a:r>
            <a:r>
              <a:rPr dirty="0" sz="800" spc="150">
                <a:latin typeface="Gill Sans MT"/>
                <a:cs typeface="Gill Sans MT"/>
              </a:rPr>
              <a:t> </a:t>
            </a:r>
            <a:r>
              <a:rPr dirty="0" sz="800" spc="-10">
                <a:latin typeface="Gill Sans MT"/>
                <a:cs typeface="Gill Sans MT"/>
              </a:rPr>
              <a:t>GRANTS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639126" y="5431945"/>
            <a:ext cx="483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Gill Sans MT"/>
                <a:cs typeface="Gill Sans MT"/>
              </a:rPr>
              <a:t>$836,037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43163" y="6982311"/>
            <a:ext cx="1664335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Gill Sans MT"/>
                <a:cs typeface="Gill Sans MT"/>
              </a:rPr>
              <a:t>$1,492,507</a:t>
            </a:r>
            <a:endParaRPr sz="900">
              <a:latin typeface="Gill Sans MT"/>
              <a:cs typeface="Gill Sans MT"/>
            </a:endParaRPr>
          </a:p>
          <a:p>
            <a:pPr marL="906780">
              <a:lnSpc>
                <a:spcPct val="100000"/>
              </a:lnSpc>
              <a:spcBef>
                <a:spcPts val="894"/>
              </a:spcBef>
            </a:pPr>
            <a:r>
              <a:rPr dirty="0" sz="800" spc="-10">
                <a:latin typeface="Gill Sans MT"/>
                <a:cs typeface="Gill Sans MT"/>
              </a:rPr>
              <a:t>SCHOLARSHIPS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38822" y="6235703"/>
            <a:ext cx="5581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Gill Sans MT"/>
                <a:cs typeface="Gill Sans MT"/>
              </a:rPr>
              <a:t>$1,299,536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44165" y="5871201"/>
            <a:ext cx="539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Gill Sans MT"/>
                <a:cs typeface="Gill Sans MT"/>
              </a:rPr>
              <a:t>$1,513,950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95722" y="5206085"/>
            <a:ext cx="9080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Gill Sans MT"/>
                <a:cs typeface="Gill Sans MT"/>
              </a:rPr>
              <a:t>GOLDMAN</a:t>
            </a:r>
            <a:r>
              <a:rPr dirty="0" sz="800" spc="105">
                <a:latin typeface="Gill Sans MT"/>
                <a:cs typeface="Gill Sans MT"/>
              </a:rPr>
              <a:t> </a:t>
            </a:r>
            <a:r>
              <a:rPr dirty="0" sz="800" spc="-20">
                <a:latin typeface="Gill Sans MT"/>
                <a:cs typeface="Gill Sans MT"/>
              </a:rPr>
              <a:t>SACHS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794971" y="6146103"/>
            <a:ext cx="7207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95">
                <a:latin typeface="Trebuchet MS"/>
                <a:cs typeface="Trebuchet MS"/>
              </a:rPr>
              <a:t>$5,142,030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762235" y="7439659"/>
            <a:ext cx="139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83411" y="433104"/>
            <a:ext cx="241681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HCC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deeply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grateful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for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generous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support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receive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that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your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contributions </a:t>
            </a:r>
            <a:r>
              <a:rPr dirty="0" sz="900">
                <a:latin typeface="Arial"/>
                <a:cs typeface="Arial"/>
              </a:rPr>
              <a:t>make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possible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HCC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students.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fiscal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year </a:t>
            </a:r>
            <a:r>
              <a:rPr dirty="0" sz="900" spc="-10">
                <a:latin typeface="Arial"/>
                <a:cs typeface="Arial"/>
              </a:rPr>
              <a:t>2021,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September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1,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2020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-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August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31,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2021, </a:t>
            </a:r>
            <a:r>
              <a:rPr dirty="0" sz="900">
                <a:latin typeface="Arial"/>
                <a:cs typeface="Arial"/>
              </a:rPr>
              <a:t>contributions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HCC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reached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480314" y="432987"/>
            <a:ext cx="250063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dirty="0" sz="900">
                <a:latin typeface="Arial"/>
                <a:cs typeface="Arial"/>
              </a:rPr>
              <a:t>$6.0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million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through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events,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established </a:t>
            </a:r>
            <a:r>
              <a:rPr dirty="0" sz="900">
                <a:latin typeface="Arial"/>
                <a:cs typeface="Arial"/>
              </a:rPr>
              <a:t>partnerships,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continuing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outreach.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Most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these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funds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restricted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according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donor </a:t>
            </a:r>
            <a:r>
              <a:rPr dirty="0" sz="900">
                <a:latin typeface="Arial"/>
                <a:cs typeface="Arial"/>
              </a:rPr>
              <a:t>intent.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same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fiscal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year,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provided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$5.1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million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scholarships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grants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HCC.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(See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pie</a:t>
            </a:r>
            <a:r>
              <a:rPr dirty="0" sz="900" spc="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charts.)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253" y="914400"/>
            <a:ext cx="2229053" cy="3232833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7399546" y="4499405"/>
            <a:ext cx="2122170" cy="17360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40">
                <a:solidFill>
                  <a:srgbClr val="FFFFFF"/>
                </a:solidFill>
                <a:latin typeface="Trebuchet MS"/>
                <a:cs typeface="Trebuchet MS"/>
              </a:rPr>
              <a:t>“I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Trebuchet MS"/>
                <a:cs typeface="Trebuchet MS"/>
              </a:rPr>
              <a:t>studying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0">
                <a:solidFill>
                  <a:srgbClr val="FFFFFF"/>
                </a:solidFill>
                <a:latin typeface="Trebuchet MS"/>
                <a:cs typeface="Trebuchet MS"/>
              </a:rPr>
              <a:t>Mechanical Engineering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rebuchet MS"/>
                <a:cs typeface="Trebuchet MS"/>
              </a:rPr>
              <a:t>am </a:t>
            </a:r>
            <a:r>
              <a:rPr dirty="0" sz="1200" spc="225">
                <a:solidFill>
                  <a:srgbClr val="FFFFFF"/>
                </a:solidFill>
                <a:latin typeface="Trebuchet MS"/>
                <a:cs typeface="Trebuchet MS"/>
              </a:rPr>
              <a:t>looking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00">
                <a:solidFill>
                  <a:srgbClr val="FFFFFF"/>
                </a:solidFill>
                <a:latin typeface="Trebuchet MS"/>
                <a:cs typeface="Trebuchet MS"/>
              </a:rPr>
              <a:t>forward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my </a:t>
            </a:r>
            <a:r>
              <a:rPr dirty="0" sz="1200" spc="200">
                <a:solidFill>
                  <a:srgbClr val="FFFFFF"/>
                </a:solidFill>
                <a:latin typeface="Trebuchet MS"/>
                <a:cs typeface="Trebuchet MS"/>
              </a:rPr>
              <a:t>fall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65">
                <a:solidFill>
                  <a:srgbClr val="FFFFFF"/>
                </a:solidFill>
                <a:latin typeface="Trebuchet MS"/>
                <a:cs typeface="Trebuchet MS"/>
              </a:rPr>
              <a:t>coursework.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dirty="0" sz="1200" spc="160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75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2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me </a:t>
            </a:r>
            <a:r>
              <a:rPr dirty="0" sz="1200" spc="150">
                <a:solidFill>
                  <a:srgbClr val="FFFFFF"/>
                </a:solidFill>
                <a:latin typeface="Trebuchet MS"/>
                <a:cs typeface="Trebuchet MS"/>
              </a:rPr>
              <a:t>continue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dirty="0" sz="12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85">
                <a:solidFill>
                  <a:srgbClr val="FFFFFF"/>
                </a:solidFill>
                <a:latin typeface="Trebuchet MS"/>
                <a:cs typeface="Trebuchet MS"/>
              </a:rPr>
              <a:t>coursework </a:t>
            </a:r>
            <a:r>
              <a:rPr dirty="0" sz="1200" spc="8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Trebuchet MS"/>
                <a:cs typeface="Trebuchet MS"/>
              </a:rPr>
              <a:t>HCC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year.”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0"/>
              </a:spcBef>
            </a:pPr>
            <a:r>
              <a:rPr dirty="0" sz="900" spc="105" b="1">
                <a:solidFill>
                  <a:srgbClr val="FFFFFF"/>
                </a:solidFill>
                <a:latin typeface="Century Gothic"/>
                <a:cs typeface="Century Gothic"/>
              </a:rPr>
              <a:t>Laila</a:t>
            </a:r>
            <a:r>
              <a:rPr dirty="0" sz="900" spc="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entury Gothic"/>
                <a:cs typeface="Century Gothic"/>
              </a:rPr>
              <a:t>Combs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Jean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Wiley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5800" y="2842681"/>
            <a:ext cx="8455025" cy="267970"/>
            <a:chOff x="685800" y="2842681"/>
            <a:chExt cx="8455025" cy="267970"/>
          </a:xfrm>
        </p:grpSpPr>
        <p:sp>
          <p:nvSpPr>
            <p:cNvPr id="3" name="object 3" descr=""/>
            <p:cNvSpPr/>
            <p:nvPr/>
          </p:nvSpPr>
          <p:spPr>
            <a:xfrm>
              <a:off x="685800" y="2849029"/>
              <a:ext cx="8455025" cy="255270"/>
            </a:xfrm>
            <a:custGeom>
              <a:avLst/>
              <a:gdLst/>
              <a:ahLst/>
              <a:cxnLst/>
              <a:rect l="l" t="t" r="r" b="b"/>
              <a:pathLst>
                <a:path w="8455025" h="255269">
                  <a:moveTo>
                    <a:pt x="8455025" y="0"/>
                  </a:moveTo>
                  <a:lnTo>
                    <a:pt x="0" y="0"/>
                  </a:lnTo>
                  <a:lnTo>
                    <a:pt x="0" y="255257"/>
                  </a:lnTo>
                  <a:lnTo>
                    <a:pt x="8455025" y="255257"/>
                  </a:lnTo>
                  <a:lnTo>
                    <a:pt x="8455025" y="0"/>
                  </a:lnTo>
                  <a:close/>
                </a:path>
              </a:pathLst>
            </a:custGeom>
            <a:solidFill>
              <a:srgbClr val="E7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500958" y="2842691"/>
              <a:ext cx="2825115" cy="267970"/>
            </a:xfrm>
            <a:custGeom>
              <a:avLst/>
              <a:gdLst/>
              <a:ahLst/>
              <a:cxnLst/>
              <a:rect l="l" t="t" r="r" b="b"/>
              <a:pathLst>
                <a:path w="2825115" h="267969">
                  <a:moveTo>
                    <a:pt x="6350" y="264769"/>
                  </a:moveTo>
                  <a:lnTo>
                    <a:pt x="5422" y="262521"/>
                  </a:lnTo>
                  <a:lnTo>
                    <a:pt x="3175" y="261594"/>
                  </a:lnTo>
                  <a:lnTo>
                    <a:pt x="927" y="262521"/>
                  </a:lnTo>
                  <a:lnTo>
                    <a:pt x="0" y="264769"/>
                  </a:lnTo>
                  <a:lnTo>
                    <a:pt x="927" y="267017"/>
                  </a:lnTo>
                  <a:lnTo>
                    <a:pt x="3175" y="267944"/>
                  </a:lnTo>
                  <a:lnTo>
                    <a:pt x="5422" y="267017"/>
                  </a:lnTo>
                  <a:lnTo>
                    <a:pt x="6350" y="264769"/>
                  </a:lnTo>
                  <a:close/>
                </a:path>
                <a:path w="2825115" h="267969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10"/>
                  </a:lnTo>
                  <a:lnTo>
                    <a:pt x="3175" y="6350"/>
                  </a:lnTo>
                  <a:lnTo>
                    <a:pt x="5422" y="5410"/>
                  </a:lnTo>
                  <a:lnTo>
                    <a:pt x="6350" y="3175"/>
                  </a:lnTo>
                  <a:close/>
                </a:path>
                <a:path w="2825115" h="267969">
                  <a:moveTo>
                    <a:pt x="2824696" y="264769"/>
                  </a:moveTo>
                  <a:lnTo>
                    <a:pt x="2823768" y="262521"/>
                  </a:lnTo>
                  <a:lnTo>
                    <a:pt x="2821521" y="261594"/>
                  </a:lnTo>
                  <a:lnTo>
                    <a:pt x="2819273" y="262521"/>
                  </a:lnTo>
                  <a:lnTo>
                    <a:pt x="2818346" y="264769"/>
                  </a:lnTo>
                  <a:lnTo>
                    <a:pt x="2819273" y="267017"/>
                  </a:lnTo>
                  <a:lnTo>
                    <a:pt x="2821521" y="267944"/>
                  </a:lnTo>
                  <a:lnTo>
                    <a:pt x="2823768" y="267017"/>
                  </a:lnTo>
                  <a:lnTo>
                    <a:pt x="2824696" y="264769"/>
                  </a:lnTo>
                  <a:close/>
                </a:path>
                <a:path w="2825115" h="267969">
                  <a:moveTo>
                    <a:pt x="2824696" y="3175"/>
                  </a:moveTo>
                  <a:lnTo>
                    <a:pt x="2823768" y="927"/>
                  </a:lnTo>
                  <a:lnTo>
                    <a:pt x="2821521" y="0"/>
                  </a:lnTo>
                  <a:lnTo>
                    <a:pt x="2819273" y="927"/>
                  </a:lnTo>
                  <a:lnTo>
                    <a:pt x="2818346" y="3175"/>
                  </a:lnTo>
                  <a:lnTo>
                    <a:pt x="2819273" y="5410"/>
                  </a:lnTo>
                  <a:lnTo>
                    <a:pt x="2821521" y="6350"/>
                  </a:lnTo>
                  <a:lnTo>
                    <a:pt x="2823768" y="5410"/>
                  </a:lnTo>
                  <a:lnTo>
                    <a:pt x="2824696" y="3175"/>
                  </a:lnTo>
                  <a:close/>
                </a:path>
              </a:pathLst>
            </a:custGeom>
            <a:solidFill>
              <a:srgbClr val="E7E4E4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82625" y="1115567"/>
          <a:ext cx="8461375" cy="608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8130"/>
                <a:gridCol w="2818130"/>
                <a:gridCol w="2818130"/>
              </a:tblGrid>
              <a:tr h="227965"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August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B533"/>
                    </a:solidFill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63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Cash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cash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equivalents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964,330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447,202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Contributions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receivable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333,835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379,714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Prepaids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69,804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124,725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1,367,969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951,641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</a:tr>
              <a:tr h="280670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Noncurrent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110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Contributions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receivable,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current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17,412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42,062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Investments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7,792,775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4,748,894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Investments,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restricted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endowments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10,555,055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10,499,140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noncurrent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18,365,242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15,290,096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$19,733,211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$16,241,737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</a:tr>
              <a:tr h="2546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Liabilities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63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Liabilities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Accounts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payable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21,982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party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412,891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149,148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liabilities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413,391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171,130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</a:tr>
              <a:tr h="2546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Commitments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Contingencies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63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7E4E4"/>
                    </a:solidFill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donor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restrictions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586,636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414,398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donor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restrictions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18,733,184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15,656,209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 net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19,319,820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16,070,607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liabilities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19,733,211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16,241,737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685800" y="7248777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 h="0">
                <a:moveTo>
                  <a:pt x="0" y="0"/>
                </a:moveTo>
                <a:lnTo>
                  <a:pt x="2818345" y="0"/>
                </a:lnTo>
              </a:path>
            </a:pathLst>
          </a:custGeom>
          <a:ln w="38100">
            <a:solidFill>
              <a:srgbClr val="E7E4E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504141" y="7229727"/>
            <a:ext cx="5640070" cy="38100"/>
            <a:chOff x="3504141" y="7229727"/>
            <a:chExt cx="5640070" cy="38100"/>
          </a:xfrm>
        </p:grpSpPr>
        <p:sp>
          <p:nvSpPr>
            <p:cNvPr id="8" name="object 8" descr=""/>
            <p:cNvSpPr/>
            <p:nvPr/>
          </p:nvSpPr>
          <p:spPr>
            <a:xfrm>
              <a:off x="3504141" y="7248777"/>
              <a:ext cx="2818765" cy="0"/>
            </a:xfrm>
            <a:custGeom>
              <a:avLst/>
              <a:gdLst/>
              <a:ahLst/>
              <a:cxnLst/>
              <a:rect l="l" t="t" r="r" b="b"/>
              <a:pathLst>
                <a:path w="2818765" h="0">
                  <a:moveTo>
                    <a:pt x="0" y="0"/>
                  </a:moveTo>
                  <a:lnTo>
                    <a:pt x="2818345" y="0"/>
                  </a:lnTo>
                </a:path>
              </a:pathLst>
            </a:custGeom>
            <a:ln w="38100">
              <a:solidFill>
                <a:srgbClr val="E7E4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22482" y="7248777"/>
              <a:ext cx="2821940" cy="0"/>
            </a:xfrm>
            <a:custGeom>
              <a:avLst/>
              <a:gdLst/>
              <a:ahLst/>
              <a:cxnLst/>
              <a:rect l="l" t="t" r="r" b="b"/>
              <a:pathLst>
                <a:path w="2821940" h="0">
                  <a:moveTo>
                    <a:pt x="0" y="0"/>
                  </a:moveTo>
                  <a:lnTo>
                    <a:pt x="2821520" y="0"/>
                  </a:lnTo>
                </a:path>
              </a:pathLst>
            </a:custGeom>
            <a:ln w="38100">
              <a:solidFill>
                <a:srgbClr val="E7E4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72863" y="435508"/>
            <a:ext cx="3594735" cy="4464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000">
                <a:latin typeface="Arial"/>
                <a:cs typeface="Arial"/>
              </a:rPr>
              <a:t>Houston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Community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College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STATEMENT</a:t>
            </a:r>
            <a:r>
              <a:rPr dirty="0" sz="1600" spc="1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OF</a:t>
            </a:r>
            <a:r>
              <a:rPr dirty="0" sz="1600" spc="1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20" b="1">
                <a:solidFill>
                  <a:srgbClr val="F1B533"/>
                </a:solidFill>
                <a:latin typeface="Century Gothic"/>
                <a:cs typeface="Century Gothic"/>
              </a:rPr>
              <a:t>FINANCIAL</a:t>
            </a:r>
            <a:r>
              <a:rPr dirty="0" sz="1600" spc="1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1B533"/>
                </a:solidFill>
                <a:latin typeface="Century Gothic"/>
                <a:cs typeface="Century Gothic"/>
              </a:rPr>
              <a:t>POSITION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1151" y="7439659"/>
            <a:ext cx="145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434974"/>
            <a:ext cx="2562860" cy="4464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000">
                <a:latin typeface="Arial"/>
                <a:cs typeface="Arial"/>
              </a:rPr>
              <a:t>Houston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Community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College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STATEMENT</a:t>
            </a:r>
            <a:r>
              <a:rPr dirty="0" sz="1600" spc="2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OF</a:t>
            </a:r>
            <a:r>
              <a:rPr dirty="0" sz="1600" spc="2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1B533"/>
                </a:solidFill>
                <a:latin typeface="Century Gothic"/>
                <a:cs typeface="Century Gothic"/>
              </a:rPr>
              <a:t>ACTIVITIES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387" y="1699767"/>
            <a:ext cx="8455025" cy="357292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85800" y="1115567"/>
          <a:ext cx="8458200" cy="583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9380"/>
                <a:gridCol w="1931670"/>
                <a:gridCol w="1931670"/>
                <a:gridCol w="1931670"/>
              </a:tblGrid>
              <a:tr h="2279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ended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August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31,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B w="3175">
                      <a:solidFill>
                        <a:srgbClr val="5A5455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A5455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3175">
                      <a:solidFill>
                        <a:srgbClr val="5A5455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1000" spc="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Donor</a:t>
                      </a:r>
                      <a:r>
                        <a:rPr dirty="0" sz="1000" spc="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Restrictions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3175">
                      <a:solidFill>
                        <a:srgbClr val="5A5455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Donor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Restrictions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3175">
                      <a:solidFill>
                        <a:srgbClr val="5A5455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6350">
                      <a:solidFill>
                        <a:srgbClr val="E7E4E4"/>
                      </a:solidFill>
                      <a:prstDash val="solid"/>
                    </a:lnL>
                    <a:lnR w="3175">
                      <a:solidFill>
                        <a:srgbClr val="5A5455"/>
                      </a:solidFill>
                      <a:prstDash val="solid"/>
                    </a:lnR>
                    <a:lnT w="3175">
                      <a:solidFill>
                        <a:srgbClr val="5A5455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725464" y="1737867"/>
            <a:ext cx="12039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Income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85800" y="1958154"/>
          <a:ext cx="8458200" cy="152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0"/>
                <a:gridCol w="1931670"/>
                <a:gridCol w="1931670"/>
                <a:gridCol w="1932940"/>
              </a:tblGrid>
              <a:tr h="25146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Contributions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donations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379,096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5,670,283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6,049,379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E7E4E4"/>
                      </a:solidFill>
                      <a:prstDash val="solid"/>
                    </a:lnL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In-kind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revenue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System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1,174,144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1,174,144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return,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166,145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2,659,297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2,825,442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Vending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income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9,505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9,505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assets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released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restrictions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5,252,605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(5,252,605)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income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6,981,495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3,076,975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10,058,470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6350">
                      <a:solidFill>
                        <a:srgbClr val="E7E4E4"/>
                      </a:solidFill>
                      <a:prstDash val="solid"/>
                    </a:lnL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725210" y="3524758"/>
            <a:ext cx="102361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85800" y="3744617"/>
          <a:ext cx="8458200" cy="126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0"/>
                <a:gridCol w="1931670"/>
                <a:gridCol w="1931670"/>
                <a:gridCol w="1932940"/>
              </a:tblGrid>
              <a:tr h="25146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Scholarships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1,559,830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1,559,830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E7E4E4"/>
                      </a:solidFill>
                      <a:prstDash val="solid"/>
                    </a:lnL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Grant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distributions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2,293,811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2,293,811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Student service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distributions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5,703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5,703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Donated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Items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1,677,891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1,677,891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services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5,537,235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5,537,235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28575">
                      <a:solidFill>
                        <a:srgbClr val="E7E4E4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25083" y="5056378"/>
            <a:ext cx="10020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685800" y="5263283"/>
          <a:ext cx="8458200" cy="177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0"/>
                <a:gridCol w="1931670"/>
                <a:gridCol w="1931670"/>
                <a:gridCol w="1932940"/>
              </a:tblGrid>
              <a:tr h="24511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Fundraising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776,460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776,460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E7E4E4"/>
                      </a:solidFill>
                      <a:prstDash val="solid"/>
                    </a:lnL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Administration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495,562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495,562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services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1,272,022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1,272,022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services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6,809,257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6,809,257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28575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172,238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3,076,975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3,249,213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6350">
                      <a:solidFill>
                        <a:srgbClr val="E7E4E4"/>
                      </a:solidFill>
                      <a:prstDash val="solid"/>
                    </a:lnL>
                    <a:lnT w="28575">
                      <a:solidFill>
                        <a:srgbClr val="E7E4E4"/>
                      </a:solidFill>
                      <a:prstDash val="solid"/>
                    </a:lnT>
                    <a:lnB w="635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assets,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beginning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year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414,398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15,656,209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16,070,607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6350">
                      <a:solidFill>
                        <a:srgbClr val="E7E4E4"/>
                      </a:solidFill>
                      <a:prstDash val="solid"/>
                    </a:lnL>
                    <a:lnT w="6350">
                      <a:solidFill>
                        <a:srgbClr val="E7E4E4"/>
                      </a:solidFill>
                      <a:prstDash val="solid"/>
                    </a:lnT>
                    <a:lnB w="28575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assets,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year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3810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586,636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3810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18,733,184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6350">
                      <a:solidFill>
                        <a:srgbClr val="E7E4E4"/>
                      </a:solidFill>
                      <a:prstDash val="solid"/>
                    </a:lnL>
                    <a:lnR w="6350">
                      <a:solidFill>
                        <a:srgbClr val="E7E4E4"/>
                      </a:solidFill>
                      <a:prstDash val="solid"/>
                    </a:lnR>
                    <a:lnT w="28575">
                      <a:solidFill>
                        <a:srgbClr val="E7E4E4"/>
                      </a:solidFill>
                      <a:prstDash val="solid"/>
                    </a:lnT>
                    <a:lnB w="38100">
                      <a:solidFill>
                        <a:srgbClr val="E7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0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19,319,820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6350">
                      <a:solidFill>
                        <a:srgbClr val="E7E4E4"/>
                      </a:solidFill>
                      <a:prstDash val="solid"/>
                    </a:lnL>
                    <a:lnT w="28575">
                      <a:solidFill>
                        <a:srgbClr val="E7E4E4"/>
                      </a:solidFill>
                      <a:prstDash val="solid"/>
                    </a:lnT>
                    <a:lnB w="38100">
                      <a:solidFill>
                        <a:srgbClr val="E7E4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9762235" y="7439659"/>
            <a:ext cx="1422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27248" y="0"/>
            <a:ext cx="6931659" cy="7772400"/>
          </a:xfrm>
          <a:custGeom>
            <a:avLst/>
            <a:gdLst/>
            <a:ahLst/>
            <a:cxnLst/>
            <a:rect l="l" t="t" r="r" b="b"/>
            <a:pathLst>
              <a:path w="6931659" h="7772400">
                <a:moveTo>
                  <a:pt x="0" y="7772400"/>
                </a:moveTo>
                <a:lnTo>
                  <a:pt x="6931152" y="7772400"/>
                </a:lnTo>
                <a:lnTo>
                  <a:pt x="6931152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3127375" cy="7772400"/>
          </a:xfrm>
          <a:custGeom>
            <a:avLst/>
            <a:gdLst/>
            <a:ahLst/>
            <a:cxnLst/>
            <a:rect l="l" t="t" r="r" b="b"/>
            <a:pathLst>
              <a:path w="3127375" h="7772400">
                <a:moveTo>
                  <a:pt x="3127248" y="0"/>
                </a:moveTo>
                <a:lnTo>
                  <a:pt x="0" y="0"/>
                </a:lnTo>
                <a:lnTo>
                  <a:pt x="0" y="7772400"/>
                </a:lnTo>
                <a:lnTo>
                  <a:pt x="3127248" y="7772400"/>
                </a:lnTo>
                <a:lnTo>
                  <a:pt x="3127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41502" y="1106418"/>
            <a:ext cx="2543175" cy="5977255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wrap="square" lIns="0" tIns="293370" rIns="0" bIns="0" rtlCol="0" vert="horz">
            <a:spAutoFit/>
          </a:bodyPr>
          <a:lstStyle/>
          <a:p>
            <a:pPr marL="207010" marR="862965">
              <a:lnSpc>
                <a:spcPct val="100600"/>
              </a:lnSpc>
              <a:spcBef>
                <a:spcPts val="2310"/>
              </a:spcBef>
            </a:pPr>
            <a:r>
              <a:rPr dirty="0" sz="3650" spc="190" b="1">
                <a:solidFill>
                  <a:srgbClr val="F1B533"/>
                </a:solidFill>
                <a:latin typeface="Century Gothic"/>
                <a:cs typeface="Century Gothic"/>
              </a:rPr>
              <a:t>Thank </a:t>
            </a:r>
            <a:r>
              <a:rPr dirty="0" sz="3650" spc="135" b="1">
                <a:solidFill>
                  <a:srgbClr val="F1B533"/>
                </a:solidFill>
                <a:latin typeface="Century Gothic"/>
                <a:cs typeface="Century Gothic"/>
              </a:rPr>
              <a:t>you!</a:t>
            </a:r>
            <a:endParaRPr sz="3650">
              <a:latin typeface="Century Gothic"/>
              <a:cs typeface="Century Gothic"/>
            </a:endParaRPr>
          </a:p>
          <a:p>
            <a:pPr marL="207010" marR="641350">
              <a:lnSpc>
                <a:spcPct val="131600"/>
              </a:lnSpc>
              <a:spcBef>
                <a:spcPts val="1905"/>
              </a:spcBef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9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9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gratefully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acknowledges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donor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gifts.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dirty="0" sz="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transforms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lives.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Arial"/>
              <a:cs typeface="Arial"/>
            </a:endParaRPr>
          </a:p>
          <a:p>
            <a:pPr marL="207010" marR="187960">
              <a:lnSpc>
                <a:spcPct val="131600"/>
              </a:lnSpc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9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donors</a:t>
            </a:r>
            <a:r>
              <a:rPr dirty="0" sz="9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9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life-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changing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r>
              <a:rPr dirty="0" sz="9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funding</a:t>
            </a:r>
            <a:r>
              <a:rPr dirty="0" sz="9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9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HCC’s</a:t>
            </a:r>
            <a:r>
              <a:rPr dirty="0" sz="9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dirty="0" sz="9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dirty="0" sz="9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9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latest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9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9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9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diverse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body,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HCC’s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dirty="0" sz="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Centers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Excellence</a:t>
            </a:r>
            <a:r>
              <a:rPr dirty="0" sz="9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dirty="0" sz="9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campuses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centers.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donors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helped</a:t>
            </a:r>
            <a:r>
              <a:rPr dirty="0" sz="9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HCC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students navigate a new normal</a:t>
            </a:r>
            <a:r>
              <a:rPr dirty="0" sz="9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dirty="0" sz="9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learning.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207010" marR="415925">
              <a:lnSpc>
                <a:spcPct val="131700"/>
              </a:lnSpc>
              <a:spcBef>
                <a:spcPts val="5"/>
              </a:spcBef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dirty="0" sz="9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donor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contributions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9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$250</a:t>
            </a:r>
            <a:r>
              <a:rPr dirty="0" sz="9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9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endParaRPr sz="950">
              <a:latin typeface="Arial"/>
              <a:cs typeface="Arial"/>
            </a:endParaRPr>
          </a:p>
          <a:p>
            <a:pPr marL="207010">
              <a:lnSpc>
                <a:spcPct val="100000"/>
              </a:lnSpc>
              <a:spcBef>
                <a:spcPts val="359"/>
              </a:spcBef>
            </a:pP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9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55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dirty="0" sz="9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dirty="0" sz="9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dirty="0" sz="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Arial"/>
                <a:cs typeface="Arial"/>
              </a:rPr>
              <a:t>31,</a:t>
            </a:r>
            <a:r>
              <a:rPr dirty="0" sz="9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2021.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73736" y="6492781"/>
            <a:ext cx="1617345" cy="1051560"/>
          </a:xfrm>
          <a:custGeom>
            <a:avLst/>
            <a:gdLst/>
            <a:ahLst/>
            <a:cxnLst/>
            <a:rect l="l" t="t" r="r" b="b"/>
            <a:pathLst>
              <a:path w="1617345" h="1051559">
                <a:moveTo>
                  <a:pt x="709868" y="1027429"/>
                </a:moveTo>
                <a:lnTo>
                  <a:pt x="630859" y="1027429"/>
                </a:lnTo>
                <a:lnTo>
                  <a:pt x="636662" y="1045209"/>
                </a:lnTo>
                <a:lnTo>
                  <a:pt x="642799" y="1051559"/>
                </a:lnTo>
                <a:lnTo>
                  <a:pt x="653053" y="1046479"/>
                </a:lnTo>
                <a:lnTo>
                  <a:pt x="671207" y="1028699"/>
                </a:lnTo>
                <a:lnTo>
                  <a:pt x="709283" y="1028699"/>
                </a:lnTo>
                <a:lnTo>
                  <a:pt x="709868" y="1027429"/>
                </a:lnTo>
                <a:close/>
              </a:path>
              <a:path w="1617345" h="1051559">
                <a:moveTo>
                  <a:pt x="709283" y="1028699"/>
                </a:moveTo>
                <a:lnTo>
                  <a:pt x="671207" y="1028699"/>
                </a:lnTo>
                <a:lnTo>
                  <a:pt x="686266" y="1045209"/>
                </a:lnTo>
                <a:lnTo>
                  <a:pt x="696288" y="1049019"/>
                </a:lnTo>
                <a:lnTo>
                  <a:pt x="705774" y="1036319"/>
                </a:lnTo>
                <a:lnTo>
                  <a:pt x="709283" y="1028699"/>
                </a:lnTo>
                <a:close/>
              </a:path>
              <a:path w="1617345" h="1051559">
                <a:moveTo>
                  <a:pt x="719226" y="1007109"/>
                </a:moveTo>
                <a:lnTo>
                  <a:pt x="562622" y="1007109"/>
                </a:lnTo>
                <a:lnTo>
                  <a:pt x="565605" y="1022349"/>
                </a:lnTo>
                <a:lnTo>
                  <a:pt x="570004" y="1029969"/>
                </a:lnTo>
                <a:lnTo>
                  <a:pt x="578885" y="1032509"/>
                </a:lnTo>
                <a:lnTo>
                  <a:pt x="595312" y="1032509"/>
                </a:lnTo>
                <a:lnTo>
                  <a:pt x="602725" y="1042669"/>
                </a:lnTo>
                <a:lnTo>
                  <a:pt x="608899" y="1045209"/>
                </a:lnTo>
                <a:lnTo>
                  <a:pt x="617167" y="1040129"/>
                </a:lnTo>
                <a:lnTo>
                  <a:pt x="630859" y="1027429"/>
                </a:lnTo>
                <a:lnTo>
                  <a:pt x="709868" y="1027429"/>
                </a:lnTo>
                <a:lnTo>
                  <a:pt x="719226" y="1007109"/>
                </a:lnTo>
                <a:close/>
              </a:path>
              <a:path w="1617345" h="1051559">
                <a:moveTo>
                  <a:pt x="755210" y="1007109"/>
                </a:moveTo>
                <a:lnTo>
                  <a:pt x="719226" y="1007109"/>
                </a:lnTo>
                <a:lnTo>
                  <a:pt x="738953" y="1017269"/>
                </a:lnTo>
                <a:lnTo>
                  <a:pt x="750030" y="1017269"/>
                </a:lnTo>
                <a:lnTo>
                  <a:pt x="755210" y="1007109"/>
                </a:lnTo>
                <a:close/>
              </a:path>
              <a:path w="1617345" h="1051559">
                <a:moveTo>
                  <a:pt x="792177" y="969009"/>
                </a:moveTo>
                <a:lnTo>
                  <a:pt x="523252" y="969009"/>
                </a:lnTo>
                <a:lnTo>
                  <a:pt x="521667" y="998219"/>
                </a:lnTo>
                <a:lnTo>
                  <a:pt x="525240" y="1013459"/>
                </a:lnTo>
                <a:lnTo>
                  <a:pt x="537661" y="1014729"/>
                </a:lnTo>
                <a:lnTo>
                  <a:pt x="562622" y="1007109"/>
                </a:lnTo>
                <a:lnTo>
                  <a:pt x="755210" y="1007109"/>
                </a:lnTo>
                <a:lnTo>
                  <a:pt x="756506" y="1004569"/>
                </a:lnTo>
                <a:lnTo>
                  <a:pt x="762431" y="977899"/>
                </a:lnTo>
                <a:lnTo>
                  <a:pt x="790044" y="977899"/>
                </a:lnTo>
                <a:lnTo>
                  <a:pt x="791906" y="971549"/>
                </a:lnTo>
                <a:lnTo>
                  <a:pt x="792177" y="969009"/>
                </a:lnTo>
                <a:close/>
              </a:path>
              <a:path w="1617345" h="1051559">
                <a:moveTo>
                  <a:pt x="790044" y="977899"/>
                </a:moveTo>
                <a:lnTo>
                  <a:pt x="762431" y="977899"/>
                </a:lnTo>
                <a:lnTo>
                  <a:pt x="778286" y="989329"/>
                </a:lnTo>
                <a:lnTo>
                  <a:pt x="787063" y="988059"/>
                </a:lnTo>
                <a:lnTo>
                  <a:pt x="790044" y="977899"/>
                </a:lnTo>
                <a:close/>
              </a:path>
              <a:path w="1617345" h="1051559">
                <a:moveTo>
                  <a:pt x="1442118" y="721359"/>
                </a:moveTo>
                <a:lnTo>
                  <a:pt x="516055" y="721359"/>
                </a:lnTo>
                <a:lnTo>
                  <a:pt x="529729" y="726439"/>
                </a:lnTo>
                <a:lnTo>
                  <a:pt x="536350" y="740409"/>
                </a:lnTo>
                <a:lnTo>
                  <a:pt x="541642" y="746759"/>
                </a:lnTo>
                <a:lnTo>
                  <a:pt x="548382" y="749299"/>
                </a:lnTo>
                <a:lnTo>
                  <a:pt x="559346" y="750569"/>
                </a:lnTo>
                <a:lnTo>
                  <a:pt x="556325" y="751839"/>
                </a:lnTo>
                <a:lnTo>
                  <a:pt x="543231" y="756919"/>
                </a:lnTo>
                <a:lnTo>
                  <a:pt x="514013" y="767079"/>
                </a:lnTo>
                <a:lnTo>
                  <a:pt x="414205" y="796289"/>
                </a:lnTo>
                <a:lnTo>
                  <a:pt x="398087" y="805179"/>
                </a:lnTo>
                <a:lnTo>
                  <a:pt x="414288" y="815339"/>
                </a:lnTo>
                <a:lnTo>
                  <a:pt x="462826" y="829309"/>
                </a:lnTo>
                <a:lnTo>
                  <a:pt x="433055" y="847089"/>
                </a:lnTo>
                <a:lnTo>
                  <a:pt x="422732" y="858519"/>
                </a:lnTo>
                <a:lnTo>
                  <a:pt x="431497" y="867409"/>
                </a:lnTo>
                <a:lnTo>
                  <a:pt x="458990" y="881379"/>
                </a:lnTo>
                <a:lnTo>
                  <a:pt x="442110" y="906779"/>
                </a:lnTo>
                <a:lnTo>
                  <a:pt x="438392" y="920749"/>
                </a:lnTo>
                <a:lnTo>
                  <a:pt x="449555" y="927099"/>
                </a:lnTo>
                <a:lnTo>
                  <a:pt x="477316" y="932179"/>
                </a:lnTo>
                <a:lnTo>
                  <a:pt x="481606" y="967739"/>
                </a:lnTo>
                <a:lnTo>
                  <a:pt x="487821" y="984249"/>
                </a:lnTo>
                <a:lnTo>
                  <a:pt x="500267" y="982979"/>
                </a:lnTo>
                <a:lnTo>
                  <a:pt x="523252" y="969009"/>
                </a:lnTo>
                <a:lnTo>
                  <a:pt x="792177" y="969009"/>
                </a:lnTo>
                <a:lnTo>
                  <a:pt x="795959" y="933449"/>
                </a:lnTo>
                <a:lnTo>
                  <a:pt x="820240" y="933449"/>
                </a:lnTo>
                <a:lnTo>
                  <a:pt x="831723" y="925829"/>
                </a:lnTo>
                <a:lnTo>
                  <a:pt x="833234" y="919479"/>
                </a:lnTo>
                <a:lnTo>
                  <a:pt x="827884" y="913129"/>
                </a:lnTo>
                <a:lnTo>
                  <a:pt x="820199" y="899159"/>
                </a:lnTo>
                <a:lnTo>
                  <a:pt x="804868" y="868679"/>
                </a:lnTo>
                <a:lnTo>
                  <a:pt x="776579" y="807719"/>
                </a:lnTo>
                <a:lnTo>
                  <a:pt x="779706" y="795019"/>
                </a:lnTo>
                <a:lnTo>
                  <a:pt x="784066" y="789939"/>
                </a:lnTo>
                <a:lnTo>
                  <a:pt x="1378771" y="789939"/>
                </a:lnTo>
                <a:lnTo>
                  <a:pt x="1394409" y="784859"/>
                </a:lnTo>
                <a:lnTo>
                  <a:pt x="1400052" y="783589"/>
                </a:lnTo>
                <a:lnTo>
                  <a:pt x="1447610" y="783589"/>
                </a:lnTo>
                <a:lnTo>
                  <a:pt x="1447303" y="781049"/>
                </a:lnTo>
                <a:lnTo>
                  <a:pt x="1437657" y="770889"/>
                </a:lnTo>
                <a:lnTo>
                  <a:pt x="1416494" y="750569"/>
                </a:lnTo>
                <a:lnTo>
                  <a:pt x="1494469" y="750569"/>
                </a:lnTo>
                <a:lnTo>
                  <a:pt x="1474098" y="741679"/>
                </a:lnTo>
                <a:lnTo>
                  <a:pt x="1449463" y="727709"/>
                </a:lnTo>
                <a:lnTo>
                  <a:pt x="1442118" y="721359"/>
                </a:lnTo>
                <a:close/>
              </a:path>
              <a:path w="1617345" h="1051559">
                <a:moveTo>
                  <a:pt x="820240" y="933449"/>
                </a:moveTo>
                <a:lnTo>
                  <a:pt x="795959" y="933449"/>
                </a:lnTo>
                <a:lnTo>
                  <a:pt x="805936" y="937259"/>
                </a:lnTo>
                <a:lnTo>
                  <a:pt x="820240" y="933449"/>
                </a:lnTo>
                <a:close/>
              </a:path>
              <a:path w="1617345" h="1051559">
                <a:moveTo>
                  <a:pt x="885550" y="849629"/>
                </a:moveTo>
                <a:lnTo>
                  <a:pt x="859231" y="849629"/>
                </a:lnTo>
                <a:lnTo>
                  <a:pt x="859494" y="859789"/>
                </a:lnTo>
                <a:lnTo>
                  <a:pt x="862907" y="863599"/>
                </a:lnTo>
                <a:lnTo>
                  <a:pt x="872464" y="858519"/>
                </a:lnTo>
                <a:lnTo>
                  <a:pt x="885550" y="849629"/>
                </a:lnTo>
                <a:close/>
              </a:path>
              <a:path w="1617345" h="1051559">
                <a:moveTo>
                  <a:pt x="1071308" y="853439"/>
                </a:moveTo>
                <a:lnTo>
                  <a:pt x="1011720" y="853439"/>
                </a:lnTo>
                <a:lnTo>
                  <a:pt x="1014279" y="861059"/>
                </a:lnTo>
                <a:lnTo>
                  <a:pt x="1018333" y="863599"/>
                </a:lnTo>
                <a:lnTo>
                  <a:pt x="1026764" y="862329"/>
                </a:lnTo>
                <a:lnTo>
                  <a:pt x="1042454" y="857249"/>
                </a:lnTo>
                <a:lnTo>
                  <a:pt x="1071308" y="853439"/>
                </a:lnTo>
                <a:close/>
              </a:path>
              <a:path w="1617345" h="1051559">
                <a:moveTo>
                  <a:pt x="926708" y="845819"/>
                </a:moveTo>
                <a:lnTo>
                  <a:pt x="891159" y="845819"/>
                </a:lnTo>
                <a:lnTo>
                  <a:pt x="889473" y="858519"/>
                </a:lnTo>
                <a:lnTo>
                  <a:pt x="892867" y="862329"/>
                </a:lnTo>
                <a:lnTo>
                  <a:pt x="904900" y="857249"/>
                </a:lnTo>
                <a:lnTo>
                  <a:pt x="926708" y="845819"/>
                </a:lnTo>
                <a:close/>
              </a:path>
              <a:path w="1617345" h="1051559">
                <a:moveTo>
                  <a:pt x="1115288" y="852169"/>
                </a:moveTo>
                <a:lnTo>
                  <a:pt x="955687" y="852169"/>
                </a:lnTo>
                <a:lnTo>
                  <a:pt x="954792" y="859789"/>
                </a:lnTo>
                <a:lnTo>
                  <a:pt x="957383" y="862329"/>
                </a:lnTo>
                <a:lnTo>
                  <a:pt x="983424" y="854709"/>
                </a:lnTo>
                <a:lnTo>
                  <a:pt x="1008927" y="854709"/>
                </a:lnTo>
                <a:lnTo>
                  <a:pt x="1011720" y="853439"/>
                </a:lnTo>
                <a:lnTo>
                  <a:pt x="1108970" y="853439"/>
                </a:lnTo>
                <a:lnTo>
                  <a:pt x="1115288" y="852169"/>
                </a:lnTo>
                <a:close/>
              </a:path>
              <a:path w="1617345" h="1051559">
                <a:moveTo>
                  <a:pt x="1008927" y="854709"/>
                </a:moveTo>
                <a:lnTo>
                  <a:pt x="983424" y="854709"/>
                </a:lnTo>
                <a:lnTo>
                  <a:pt x="986259" y="859789"/>
                </a:lnTo>
                <a:lnTo>
                  <a:pt x="990152" y="862329"/>
                </a:lnTo>
                <a:lnTo>
                  <a:pt x="997754" y="859789"/>
                </a:lnTo>
                <a:lnTo>
                  <a:pt x="1008927" y="854709"/>
                </a:lnTo>
                <a:close/>
              </a:path>
              <a:path w="1617345" h="1051559">
                <a:moveTo>
                  <a:pt x="1175661" y="844549"/>
                </a:moveTo>
                <a:lnTo>
                  <a:pt x="929132" y="844549"/>
                </a:lnTo>
                <a:lnTo>
                  <a:pt x="928961" y="855979"/>
                </a:lnTo>
                <a:lnTo>
                  <a:pt x="931670" y="861059"/>
                </a:lnTo>
                <a:lnTo>
                  <a:pt x="939749" y="859789"/>
                </a:lnTo>
                <a:lnTo>
                  <a:pt x="955687" y="852169"/>
                </a:lnTo>
                <a:lnTo>
                  <a:pt x="1115288" y="852169"/>
                </a:lnTo>
                <a:lnTo>
                  <a:pt x="1144765" y="845819"/>
                </a:lnTo>
                <a:lnTo>
                  <a:pt x="1175086" y="845819"/>
                </a:lnTo>
                <a:lnTo>
                  <a:pt x="1175661" y="844549"/>
                </a:lnTo>
                <a:close/>
              </a:path>
              <a:path w="1617345" h="1051559">
                <a:moveTo>
                  <a:pt x="1108970" y="853439"/>
                </a:moveTo>
                <a:lnTo>
                  <a:pt x="1071308" y="853439"/>
                </a:lnTo>
                <a:lnTo>
                  <a:pt x="1078467" y="855979"/>
                </a:lnTo>
                <a:lnTo>
                  <a:pt x="1085435" y="857249"/>
                </a:lnTo>
                <a:lnTo>
                  <a:pt x="1096334" y="855979"/>
                </a:lnTo>
                <a:lnTo>
                  <a:pt x="1108970" y="853439"/>
                </a:lnTo>
                <a:close/>
              </a:path>
              <a:path w="1617345" h="1051559">
                <a:moveTo>
                  <a:pt x="1378771" y="789939"/>
                </a:moveTo>
                <a:lnTo>
                  <a:pt x="784066" y="789939"/>
                </a:lnTo>
                <a:lnTo>
                  <a:pt x="792645" y="793749"/>
                </a:lnTo>
                <a:lnTo>
                  <a:pt x="808431" y="805179"/>
                </a:lnTo>
                <a:lnTo>
                  <a:pt x="797432" y="819149"/>
                </a:lnTo>
                <a:lnTo>
                  <a:pt x="796734" y="826769"/>
                </a:lnTo>
                <a:lnTo>
                  <a:pt x="809009" y="831849"/>
                </a:lnTo>
                <a:lnTo>
                  <a:pt x="836930" y="835659"/>
                </a:lnTo>
                <a:lnTo>
                  <a:pt x="837006" y="845819"/>
                </a:lnTo>
                <a:lnTo>
                  <a:pt x="839355" y="850899"/>
                </a:lnTo>
                <a:lnTo>
                  <a:pt x="846066" y="852169"/>
                </a:lnTo>
                <a:lnTo>
                  <a:pt x="859231" y="849629"/>
                </a:lnTo>
                <a:lnTo>
                  <a:pt x="885550" y="849629"/>
                </a:lnTo>
                <a:lnTo>
                  <a:pt x="891159" y="845819"/>
                </a:lnTo>
                <a:lnTo>
                  <a:pt x="926708" y="845819"/>
                </a:lnTo>
                <a:lnTo>
                  <a:pt x="929132" y="844549"/>
                </a:lnTo>
                <a:lnTo>
                  <a:pt x="1175661" y="844549"/>
                </a:lnTo>
                <a:lnTo>
                  <a:pt x="1181976" y="830579"/>
                </a:lnTo>
                <a:lnTo>
                  <a:pt x="1200467" y="830579"/>
                </a:lnTo>
                <a:lnTo>
                  <a:pt x="1218145" y="821689"/>
                </a:lnTo>
                <a:lnTo>
                  <a:pt x="1239755" y="821689"/>
                </a:lnTo>
                <a:lnTo>
                  <a:pt x="1247559" y="815339"/>
                </a:lnTo>
                <a:lnTo>
                  <a:pt x="1293934" y="815339"/>
                </a:lnTo>
                <a:lnTo>
                  <a:pt x="1298778" y="808989"/>
                </a:lnTo>
                <a:lnTo>
                  <a:pt x="1338632" y="808989"/>
                </a:lnTo>
                <a:lnTo>
                  <a:pt x="1347495" y="800099"/>
                </a:lnTo>
                <a:lnTo>
                  <a:pt x="1378771" y="789939"/>
                </a:lnTo>
                <a:close/>
              </a:path>
              <a:path w="1617345" h="1051559">
                <a:moveTo>
                  <a:pt x="1175086" y="845819"/>
                </a:moveTo>
                <a:lnTo>
                  <a:pt x="1144765" y="845819"/>
                </a:lnTo>
                <a:lnTo>
                  <a:pt x="1159969" y="850899"/>
                </a:lnTo>
                <a:lnTo>
                  <a:pt x="1168914" y="852169"/>
                </a:lnTo>
                <a:lnTo>
                  <a:pt x="1175086" y="845819"/>
                </a:lnTo>
                <a:close/>
              </a:path>
              <a:path w="1617345" h="1051559">
                <a:moveTo>
                  <a:pt x="1200467" y="830579"/>
                </a:moveTo>
                <a:lnTo>
                  <a:pt x="1181976" y="830579"/>
                </a:lnTo>
                <a:lnTo>
                  <a:pt x="1183248" y="835659"/>
                </a:lnTo>
                <a:lnTo>
                  <a:pt x="1187440" y="836929"/>
                </a:lnTo>
                <a:lnTo>
                  <a:pt x="1197942" y="831849"/>
                </a:lnTo>
                <a:lnTo>
                  <a:pt x="1200467" y="830579"/>
                </a:lnTo>
                <a:close/>
              </a:path>
              <a:path w="1617345" h="1051559">
                <a:moveTo>
                  <a:pt x="1293934" y="815339"/>
                </a:moveTo>
                <a:lnTo>
                  <a:pt x="1247559" y="815339"/>
                </a:lnTo>
                <a:lnTo>
                  <a:pt x="1265375" y="826769"/>
                </a:lnTo>
                <a:lnTo>
                  <a:pt x="1276650" y="830579"/>
                </a:lnTo>
                <a:lnTo>
                  <a:pt x="1286183" y="825499"/>
                </a:lnTo>
                <a:lnTo>
                  <a:pt x="1293934" y="815339"/>
                </a:lnTo>
                <a:close/>
              </a:path>
              <a:path w="1617345" h="1051559">
                <a:moveTo>
                  <a:pt x="1239755" y="821689"/>
                </a:moveTo>
                <a:lnTo>
                  <a:pt x="1218145" y="821689"/>
                </a:lnTo>
                <a:lnTo>
                  <a:pt x="1224684" y="826769"/>
                </a:lnTo>
                <a:lnTo>
                  <a:pt x="1229928" y="828039"/>
                </a:lnTo>
                <a:lnTo>
                  <a:pt x="1236633" y="824229"/>
                </a:lnTo>
                <a:lnTo>
                  <a:pt x="1239755" y="821689"/>
                </a:lnTo>
                <a:close/>
              </a:path>
              <a:path w="1617345" h="1051559">
                <a:moveTo>
                  <a:pt x="1338632" y="808989"/>
                </a:moveTo>
                <a:lnTo>
                  <a:pt x="1298778" y="808989"/>
                </a:lnTo>
                <a:lnTo>
                  <a:pt x="1313776" y="817879"/>
                </a:lnTo>
                <a:lnTo>
                  <a:pt x="1323851" y="819149"/>
                </a:lnTo>
                <a:lnTo>
                  <a:pt x="1333568" y="814069"/>
                </a:lnTo>
                <a:lnTo>
                  <a:pt x="1338632" y="808989"/>
                </a:lnTo>
                <a:close/>
              </a:path>
              <a:path w="1617345" h="1051559">
                <a:moveTo>
                  <a:pt x="1447610" y="783589"/>
                </a:moveTo>
                <a:lnTo>
                  <a:pt x="1441373" y="783589"/>
                </a:lnTo>
                <a:lnTo>
                  <a:pt x="1447764" y="784859"/>
                </a:lnTo>
                <a:lnTo>
                  <a:pt x="1447610" y="783589"/>
                </a:lnTo>
                <a:close/>
              </a:path>
              <a:path w="1617345" h="1051559">
                <a:moveTo>
                  <a:pt x="1494469" y="750569"/>
                </a:moveTo>
                <a:lnTo>
                  <a:pt x="1416494" y="750569"/>
                </a:lnTo>
                <a:lnTo>
                  <a:pt x="1435050" y="763269"/>
                </a:lnTo>
                <a:lnTo>
                  <a:pt x="1451783" y="768349"/>
                </a:lnTo>
                <a:lnTo>
                  <a:pt x="1476185" y="767079"/>
                </a:lnTo>
                <a:lnTo>
                  <a:pt x="1517751" y="760729"/>
                </a:lnTo>
                <a:lnTo>
                  <a:pt x="1494469" y="750569"/>
                </a:lnTo>
                <a:close/>
              </a:path>
              <a:path w="1617345" h="1051559">
                <a:moveTo>
                  <a:pt x="1432930" y="712469"/>
                </a:moveTo>
                <a:lnTo>
                  <a:pt x="426034" y="712469"/>
                </a:lnTo>
                <a:lnTo>
                  <a:pt x="427065" y="717549"/>
                </a:lnTo>
                <a:lnTo>
                  <a:pt x="429615" y="721359"/>
                </a:lnTo>
                <a:lnTo>
                  <a:pt x="435671" y="726439"/>
                </a:lnTo>
                <a:lnTo>
                  <a:pt x="447217" y="731519"/>
                </a:lnTo>
                <a:lnTo>
                  <a:pt x="444910" y="745489"/>
                </a:lnTo>
                <a:lnTo>
                  <a:pt x="446282" y="750569"/>
                </a:lnTo>
                <a:lnTo>
                  <a:pt x="453263" y="748029"/>
                </a:lnTo>
                <a:lnTo>
                  <a:pt x="467779" y="739139"/>
                </a:lnTo>
                <a:lnTo>
                  <a:pt x="500883" y="739139"/>
                </a:lnTo>
                <a:lnTo>
                  <a:pt x="502691" y="736599"/>
                </a:lnTo>
                <a:lnTo>
                  <a:pt x="505071" y="726439"/>
                </a:lnTo>
                <a:lnTo>
                  <a:pt x="508681" y="721359"/>
                </a:lnTo>
                <a:lnTo>
                  <a:pt x="1442118" y="721359"/>
                </a:lnTo>
                <a:lnTo>
                  <a:pt x="1434773" y="715009"/>
                </a:lnTo>
                <a:lnTo>
                  <a:pt x="1432930" y="712469"/>
                </a:lnTo>
                <a:close/>
              </a:path>
              <a:path w="1617345" h="1051559">
                <a:moveTo>
                  <a:pt x="500883" y="739139"/>
                </a:moveTo>
                <a:lnTo>
                  <a:pt x="467779" y="739139"/>
                </a:lnTo>
                <a:lnTo>
                  <a:pt x="474534" y="745489"/>
                </a:lnTo>
                <a:lnTo>
                  <a:pt x="485521" y="748029"/>
                </a:lnTo>
                <a:lnTo>
                  <a:pt x="496364" y="745489"/>
                </a:lnTo>
                <a:lnTo>
                  <a:pt x="500883" y="739139"/>
                </a:lnTo>
                <a:close/>
              </a:path>
              <a:path w="1617345" h="1051559">
                <a:moveTo>
                  <a:pt x="1532885" y="695959"/>
                </a:moveTo>
                <a:lnTo>
                  <a:pt x="1420952" y="695959"/>
                </a:lnTo>
                <a:lnTo>
                  <a:pt x="1476033" y="713739"/>
                </a:lnTo>
                <a:lnTo>
                  <a:pt x="1532401" y="721359"/>
                </a:lnTo>
                <a:lnTo>
                  <a:pt x="1574928" y="722629"/>
                </a:lnTo>
                <a:lnTo>
                  <a:pt x="1588490" y="718819"/>
                </a:lnTo>
                <a:lnTo>
                  <a:pt x="1581775" y="713739"/>
                </a:lnTo>
                <a:lnTo>
                  <a:pt x="1564008" y="706119"/>
                </a:lnTo>
                <a:lnTo>
                  <a:pt x="1532885" y="695959"/>
                </a:lnTo>
                <a:close/>
              </a:path>
              <a:path w="1617345" h="1051559">
                <a:moveTo>
                  <a:pt x="1495188" y="683259"/>
                </a:moveTo>
                <a:lnTo>
                  <a:pt x="375297" y="683259"/>
                </a:lnTo>
                <a:lnTo>
                  <a:pt x="379545" y="692149"/>
                </a:lnTo>
                <a:lnTo>
                  <a:pt x="384227" y="695959"/>
                </a:lnTo>
                <a:lnTo>
                  <a:pt x="392283" y="697229"/>
                </a:lnTo>
                <a:lnTo>
                  <a:pt x="406654" y="698499"/>
                </a:lnTo>
                <a:lnTo>
                  <a:pt x="406685" y="709929"/>
                </a:lnTo>
                <a:lnTo>
                  <a:pt x="408714" y="715009"/>
                </a:lnTo>
                <a:lnTo>
                  <a:pt x="414558" y="715009"/>
                </a:lnTo>
                <a:lnTo>
                  <a:pt x="426034" y="712469"/>
                </a:lnTo>
                <a:lnTo>
                  <a:pt x="1432930" y="712469"/>
                </a:lnTo>
                <a:lnTo>
                  <a:pt x="1420952" y="695959"/>
                </a:lnTo>
                <a:lnTo>
                  <a:pt x="1532885" y="695959"/>
                </a:lnTo>
                <a:lnTo>
                  <a:pt x="1521214" y="692149"/>
                </a:lnTo>
                <a:lnTo>
                  <a:pt x="1495188" y="683259"/>
                </a:lnTo>
                <a:close/>
              </a:path>
              <a:path w="1617345" h="1051559">
                <a:moveTo>
                  <a:pt x="1454290" y="669289"/>
                </a:moveTo>
                <a:lnTo>
                  <a:pt x="352920" y="669289"/>
                </a:lnTo>
                <a:lnTo>
                  <a:pt x="359777" y="681989"/>
                </a:lnTo>
                <a:lnTo>
                  <a:pt x="364394" y="687069"/>
                </a:lnTo>
                <a:lnTo>
                  <a:pt x="368868" y="687069"/>
                </a:lnTo>
                <a:lnTo>
                  <a:pt x="375297" y="683259"/>
                </a:lnTo>
                <a:lnTo>
                  <a:pt x="1495188" y="683259"/>
                </a:lnTo>
                <a:lnTo>
                  <a:pt x="1454290" y="669289"/>
                </a:lnTo>
                <a:close/>
              </a:path>
              <a:path w="1617345" h="1051559">
                <a:moveTo>
                  <a:pt x="1587617" y="612139"/>
                </a:moveTo>
                <a:lnTo>
                  <a:pt x="282740" y="612139"/>
                </a:lnTo>
                <a:lnTo>
                  <a:pt x="278425" y="627379"/>
                </a:lnTo>
                <a:lnTo>
                  <a:pt x="279325" y="636269"/>
                </a:lnTo>
                <a:lnTo>
                  <a:pt x="287542" y="640079"/>
                </a:lnTo>
                <a:lnTo>
                  <a:pt x="305181" y="641349"/>
                </a:lnTo>
                <a:lnTo>
                  <a:pt x="305961" y="648969"/>
                </a:lnTo>
                <a:lnTo>
                  <a:pt x="308806" y="652779"/>
                </a:lnTo>
                <a:lnTo>
                  <a:pt x="316043" y="656589"/>
                </a:lnTo>
                <a:lnTo>
                  <a:pt x="329996" y="659129"/>
                </a:lnTo>
                <a:lnTo>
                  <a:pt x="332076" y="668019"/>
                </a:lnTo>
                <a:lnTo>
                  <a:pt x="335157" y="673099"/>
                </a:lnTo>
                <a:lnTo>
                  <a:pt x="341389" y="673099"/>
                </a:lnTo>
                <a:lnTo>
                  <a:pt x="352920" y="669289"/>
                </a:lnTo>
                <a:lnTo>
                  <a:pt x="1454290" y="669289"/>
                </a:lnTo>
                <a:lnTo>
                  <a:pt x="1439418" y="664209"/>
                </a:lnTo>
                <a:lnTo>
                  <a:pt x="1598061" y="664209"/>
                </a:lnTo>
                <a:lnTo>
                  <a:pt x="1602714" y="661669"/>
                </a:lnTo>
                <a:lnTo>
                  <a:pt x="1592153" y="657859"/>
                </a:lnTo>
                <a:lnTo>
                  <a:pt x="1572610" y="654049"/>
                </a:lnTo>
                <a:lnTo>
                  <a:pt x="1515935" y="644054"/>
                </a:lnTo>
                <a:lnTo>
                  <a:pt x="1496999" y="642619"/>
                </a:lnTo>
                <a:lnTo>
                  <a:pt x="1448904" y="632459"/>
                </a:lnTo>
                <a:lnTo>
                  <a:pt x="1581118" y="632459"/>
                </a:lnTo>
                <a:lnTo>
                  <a:pt x="1616862" y="621029"/>
                </a:lnTo>
                <a:lnTo>
                  <a:pt x="1608110" y="615949"/>
                </a:lnTo>
                <a:lnTo>
                  <a:pt x="1587617" y="612139"/>
                </a:lnTo>
                <a:close/>
              </a:path>
              <a:path w="1617345" h="1051559">
                <a:moveTo>
                  <a:pt x="1598061" y="664209"/>
                </a:moveTo>
                <a:lnTo>
                  <a:pt x="1439418" y="664209"/>
                </a:lnTo>
                <a:lnTo>
                  <a:pt x="1497258" y="671829"/>
                </a:lnTo>
                <a:lnTo>
                  <a:pt x="1553422" y="671829"/>
                </a:lnTo>
                <a:lnTo>
                  <a:pt x="1593408" y="666749"/>
                </a:lnTo>
                <a:lnTo>
                  <a:pt x="1598061" y="664209"/>
                </a:lnTo>
                <a:close/>
              </a:path>
              <a:path w="1617345" h="1051559">
                <a:moveTo>
                  <a:pt x="1581118" y="632459"/>
                </a:moveTo>
                <a:lnTo>
                  <a:pt x="1448904" y="632459"/>
                </a:lnTo>
                <a:lnTo>
                  <a:pt x="1515935" y="644054"/>
                </a:lnTo>
                <a:lnTo>
                  <a:pt x="1530526" y="645159"/>
                </a:lnTo>
                <a:lnTo>
                  <a:pt x="1565231" y="637539"/>
                </a:lnTo>
                <a:lnTo>
                  <a:pt x="1581118" y="632459"/>
                </a:lnTo>
                <a:close/>
              </a:path>
              <a:path w="1617345" h="1051559">
                <a:moveTo>
                  <a:pt x="1448904" y="632459"/>
                </a:moveTo>
                <a:lnTo>
                  <a:pt x="1496999" y="642619"/>
                </a:lnTo>
                <a:lnTo>
                  <a:pt x="1515935" y="644054"/>
                </a:lnTo>
                <a:lnTo>
                  <a:pt x="1448904" y="632459"/>
                </a:lnTo>
                <a:close/>
              </a:path>
              <a:path w="1617345" h="1051559">
                <a:moveTo>
                  <a:pt x="1442974" y="575309"/>
                </a:moveTo>
                <a:lnTo>
                  <a:pt x="252425" y="575309"/>
                </a:lnTo>
                <a:lnTo>
                  <a:pt x="248591" y="598169"/>
                </a:lnTo>
                <a:lnTo>
                  <a:pt x="250470" y="609599"/>
                </a:lnTo>
                <a:lnTo>
                  <a:pt x="260906" y="613409"/>
                </a:lnTo>
                <a:lnTo>
                  <a:pt x="282740" y="612139"/>
                </a:lnTo>
                <a:lnTo>
                  <a:pt x="1587617" y="612139"/>
                </a:lnTo>
                <a:lnTo>
                  <a:pt x="1539563" y="609599"/>
                </a:lnTo>
                <a:lnTo>
                  <a:pt x="1448130" y="603249"/>
                </a:lnTo>
                <a:lnTo>
                  <a:pt x="1517988" y="598169"/>
                </a:lnTo>
                <a:lnTo>
                  <a:pt x="1555365" y="591819"/>
                </a:lnTo>
                <a:lnTo>
                  <a:pt x="1572945" y="577849"/>
                </a:lnTo>
                <a:lnTo>
                  <a:pt x="1428064" y="577849"/>
                </a:lnTo>
                <a:lnTo>
                  <a:pt x="1442974" y="575309"/>
                </a:lnTo>
                <a:close/>
              </a:path>
              <a:path w="1617345" h="1051559">
                <a:moveTo>
                  <a:pt x="65262" y="318769"/>
                </a:moveTo>
                <a:lnTo>
                  <a:pt x="50726" y="318769"/>
                </a:lnTo>
                <a:lnTo>
                  <a:pt x="47396" y="326389"/>
                </a:lnTo>
                <a:lnTo>
                  <a:pt x="51766" y="334009"/>
                </a:lnTo>
                <a:lnTo>
                  <a:pt x="57259" y="341629"/>
                </a:lnTo>
                <a:lnTo>
                  <a:pt x="67507" y="351789"/>
                </a:lnTo>
                <a:lnTo>
                  <a:pt x="86144" y="368299"/>
                </a:lnTo>
                <a:lnTo>
                  <a:pt x="73277" y="373379"/>
                </a:lnTo>
                <a:lnTo>
                  <a:pt x="71027" y="379729"/>
                </a:lnTo>
                <a:lnTo>
                  <a:pt x="81232" y="391159"/>
                </a:lnTo>
                <a:lnTo>
                  <a:pt x="105727" y="412749"/>
                </a:lnTo>
                <a:lnTo>
                  <a:pt x="102936" y="429259"/>
                </a:lnTo>
                <a:lnTo>
                  <a:pt x="105352" y="440689"/>
                </a:lnTo>
                <a:lnTo>
                  <a:pt x="115989" y="447039"/>
                </a:lnTo>
                <a:lnTo>
                  <a:pt x="137858" y="455929"/>
                </a:lnTo>
                <a:lnTo>
                  <a:pt x="132103" y="471169"/>
                </a:lnTo>
                <a:lnTo>
                  <a:pt x="134154" y="478789"/>
                </a:lnTo>
                <a:lnTo>
                  <a:pt x="147586" y="482599"/>
                </a:lnTo>
                <a:lnTo>
                  <a:pt x="175971" y="485139"/>
                </a:lnTo>
                <a:lnTo>
                  <a:pt x="172918" y="494029"/>
                </a:lnTo>
                <a:lnTo>
                  <a:pt x="173745" y="500379"/>
                </a:lnTo>
                <a:lnTo>
                  <a:pt x="180111" y="509269"/>
                </a:lnTo>
                <a:lnTo>
                  <a:pt x="193675" y="523239"/>
                </a:lnTo>
                <a:lnTo>
                  <a:pt x="192059" y="533399"/>
                </a:lnTo>
                <a:lnTo>
                  <a:pt x="193800" y="541019"/>
                </a:lnTo>
                <a:lnTo>
                  <a:pt x="200949" y="547369"/>
                </a:lnTo>
                <a:lnTo>
                  <a:pt x="215557" y="554989"/>
                </a:lnTo>
                <a:lnTo>
                  <a:pt x="217583" y="575309"/>
                </a:lnTo>
                <a:lnTo>
                  <a:pt x="222099" y="584199"/>
                </a:lnTo>
                <a:lnTo>
                  <a:pt x="232561" y="582929"/>
                </a:lnTo>
                <a:lnTo>
                  <a:pt x="252425" y="575309"/>
                </a:lnTo>
                <a:lnTo>
                  <a:pt x="1442974" y="575309"/>
                </a:lnTo>
                <a:lnTo>
                  <a:pt x="1465339" y="571499"/>
                </a:lnTo>
                <a:lnTo>
                  <a:pt x="1284508" y="571499"/>
                </a:lnTo>
                <a:lnTo>
                  <a:pt x="1273276" y="570229"/>
                </a:lnTo>
                <a:lnTo>
                  <a:pt x="1283808" y="563879"/>
                </a:lnTo>
                <a:lnTo>
                  <a:pt x="944379" y="563879"/>
                </a:lnTo>
                <a:lnTo>
                  <a:pt x="920148" y="556259"/>
                </a:lnTo>
                <a:lnTo>
                  <a:pt x="903129" y="548639"/>
                </a:lnTo>
                <a:lnTo>
                  <a:pt x="879030" y="547369"/>
                </a:lnTo>
                <a:lnTo>
                  <a:pt x="875485" y="541019"/>
                </a:lnTo>
                <a:lnTo>
                  <a:pt x="881229" y="521969"/>
                </a:lnTo>
                <a:lnTo>
                  <a:pt x="888691" y="501649"/>
                </a:lnTo>
                <a:lnTo>
                  <a:pt x="742226" y="501649"/>
                </a:lnTo>
                <a:lnTo>
                  <a:pt x="737156" y="500379"/>
                </a:lnTo>
                <a:lnTo>
                  <a:pt x="693071" y="500379"/>
                </a:lnTo>
                <a:lnTo>
                  <a:pt x="683260" y="499109"/>
                </a:lnTo>
                <a:lnTo>
                  <a:pt x="673364" y="494029"/>
                </a:lnTo>
                <a:lnTo>
                  <a:pt x="647199" y="477519"/>
                </a:lnTo>
                <a:lnTo>
                  <a:pt x="584185" y="435609"/>
                </a:lnTo>
                <a:lnTo>
                  <a:pt x="463740" y="356869"/>
                </a:lnTo>
                <a:lnTo>
                  <a:pt x="451842" y="322579"/>
                </a:lnTo>
                <a:lnTo>
                  <a:pt x="94996" y="322579"/>
                </a:lnTo>
                <a:lnTo>
                  <a:pt x="82765" y="320039"/>
                </a:lnTo>
                <a:lnTo>
                  <a:pt x="65262" y="318769"/>
                </a:lnTo>
                <a:close/>
              </a:path>
              <a:path w="1617345" h="1051559">
                <a:moveTo>
                  <a:pt x="1583410" y="552449"/>
                </a:moveTo>
                <a:lnTo>
                  <a:pt x="1567495" y="567689"/>
                </a:lnTo>
                <a:lnTo>
                  <a:pt x="1546009" y="575309"/>
                </a:lnTo>
                <a:lnTo>
                  <a:pt x="1504386" y="577849"/>
                </a:lnTo>
                <a:lnTo>
                  <a:pt x="1572945" y="577849"/>
                </a:lnTo>
                <a:lnTo>
                  <a:pt x="1583410" y="552449"/>
                </a:lnTo>
                <a:close/>
              </a:path>
              <a:path w="1617345" h="1051559">
                <a:moveTo>
                  <a:pt x="1516367" y="527049"/>
                </a:moveTo>
                <a:lnTo>
                  <a:pt x="1481439" y="546099"/>
                </a:lnTo>
                <a:lnTo>
                  <a:pt x="1430328" y="560069"/>
                </a:lnTo>
                <a:lnTo>
                  <a:pt x="1373495" y="567689"/>
                </a:lnTo>
                <a:lnTo>
                  <a:pt x="1321401" y="571499"/>
                </a:lnTo>
                <a:lnTo>
                  <a:pt x="1465339" y="571499"/>
                </a:lnTo>
                <a:lnTo>
                  <a:pt x="1480250" y="568959"/>
                </a:lnTo>
                <a:lnTo>
                  <a:pt x="1506843" y="561339"/>
                </a:lnTo>
                <a:lnTo>
                  <a:pt x="1516123" y="548639"/>
                </a:lnTo>
                <a:lnTo>
                  <a:pt x="1516367" y="527049"/>
                </a:lnTo>
                <a:close/>
              </a:path>
              <a:path w="1617345" h="1051559">
                <a:moveTo>
                  <a:pt x="1308049" y="535939"/>
                </a:moveTo>
                <a:lnTo>
                  <a:pt x="1289882" y="535939"/>
                </a:lnTo>
                <a:lnTo>
                  <a:pt x="1246518" y="537209"/>
                </a:lnTo>
                <a:lnTo>
                  <a:pt x="1049754" y="554989"/>
                </a:lnTo>
                <a:lnTo>
                  <a:pt x="990117" y="561339"/>
                </a:lnTo>
                <a:lnTo>
                  <a:pt x="944379" y="563879"/>
                </a:lnTo>
                <a:lnTo>
                  <a:pt x="1283808" y="563879"/>
                </a:lnTo>
                <a:lnTo>
                  <a:pt x="1296573" y="553719"/>
                </a:lnTo>
                <a:lnTo>
                  <a:pt x="1306382" y="542289"/>
                </a:lnTo>
                <a:lnTo>
                  <a:pt x="1308049" y="535939"/>
                </a:lnTo>
                <a:close/>
              </a:path>
              <a:path w="1617345" h="1051559">
                <a:moveTo>
                  <a:pt x="860114" y="389889"/>
                </a:moveTo>
                <a:lnTo>
                  <a:pt x="833340" y="396239"/>
                </a:lnTo>
                <a:lnTo>
                  <a:pt x="798763" y="429259"/>
                </a:lnTo>
                <a:lnTo>
                  <a:pt x="742226" y="501649"/>
                </a:lnTo>
                <a:lnTo>
                  <a:pt x="888691" y="501649"/>
                </a:lnTo>
                <a:lnTo>
                  <a:pt x="892423" y="491489"/>
                </a:lnTo>
                <a:lnTo>
                  <a:pt x="910520" y="439419"/>
                </a:lnTo>
                <a:lnTo>
                  <a:pt x="915414" y="426719"/>
                </a:lnTo>
                <a:lnTo>
                  <a:pt x="919591" y="417829"/>
                </a:lnTo>
                <a:lnTo>
                  <a:pt x="922731" y="411479"/>
                </a:lnTo>
                <a:lnTo>
                  <a:pt x="927935" y="403859"/>
                </a:lnTo>
                <a:lnTo>
                  <a:pt x="937169" y="403859"/>
                </a:lnTo>
                <a:lnTo>
                  <a:pt x="937509" y="401319"/>
                </a:lnTo>
                <a:lnTo>
                  <a:pt x="893241" y="401319"/>
                </a:lnTo>
                <a:lnTo>
                  <a:pt x="860114" y="389889"/>
                </a:lnTo>
                <a:close/>
              </a:path>
              <a:path w="1617345" h="1051559">
                <a:moveTo>
                  <a:pt x="721948" y="496569"/>
                </a:moveTo>
                <a:lnTo>
                  <a:pt x="705765" y="497839"/>
                </a:lnTo>
                <a:lnTo>
                  <a:pt x="693071" y="500379"/>
                </a:lnTo>
                <a:lnTo>
                  <a:pt x="737156" y="500379"/>
                </a:lnTo>
                <a:lnTo>
                  <a:pt x="721948" y="496569"/>
                </a:lnTo>
                <a:close/>
              </a:path>
              <a:path w="1617345" h="1051559">
                <a:moveTo>
                  <a:pt x="937169" y="403859"/>
                </a:moveTo>
                <a:lnTo>
                  <a:pt x="931351" y="403859"/>
                </a:lnTo>
                <a:lnTo>
                  <a:pt x="933486" y="407669"/>
                </a:lnTo>
                <a:lnTo>
                  <a:pt x="934847" y="410209"/>
                </a:lnTo>
                <a:lnTo>
                  <a:pt x="936320" y="410209"/>
                </a:lnTo>
                <a:lnTo>
                  <a:pt x="937169" y="403859"/>
                </a:lnTo>
                <a:close/>
              </a:path>
              <a:path w="1617345" h="1051559">
                <a:moveTo>
                  <a:pt x="921725" y="387349"/>
                </a:moveTo>
                <a:lnTo>
                  <a:pt x="915423" y="388619"/>
                </a:lnTo>
                <a:lnTo>
                  <a:pt x="907057" y="392429"/>
                </a:lnTo>
                <a:lnTo>
                  <a:pt x="893241" y="401319"/>
                </a:lnTo>
                <a:lnTo>
                  <a:pt x="937509" y="401319"/>
                </a:lnTo>
                <a:lnTo>
                  <a:pt x="939038" y="389889"/>
                </a:lnTo>
                <a:lnTo>
                  <a:pt x="929347" y="388619"/>
                </a:lnTo>
                <a:lnTo>
                  <a:pt x="921725" y="387349"/>
                </a:lnTo>
                <a:close/>
              </a:path>
              <a:path w="1617345" h="1051559">
                <a:moveTo>
                  <a:pt x="1117" y="241299"/>
                </a:moveTo>
                <a:lnTo>
                  <a:pt x="3013" y="259079"/>
                </a:lnTo>
                <a:lnTo>
                  <a:pt x="13423" y="273049"/>
                </a:lnTo>
                <a:lnTo>
                  <a:pt x="41151" y="292099"/>
                </a:lnTo>
                <a:lnTo>
                  <a:pt x="94996" y="322579"/>
                </a:lnTo>
                <a:lnTo>
                  <a:pt x="451842" y="322579"/>
                </a:lnTo>
                <a:lnTo>
                  <a:pt x="446995" y="308609"/>
                </a:lnTo>
                <a:lnTo>
                  <a:pt x="429620" y="278129"/>
                </a:lnTo>
                <a:lnTo>
                  <a:pt x="130040" y="278129"/>
                </a:lnTo>
                <a:lnTo>
                  <a:pt x="111518" y="275589"/>
                </a:lnTo>
                <a:lnTo>
                  <a:pt x="72936" y="264159"/>
                </a:lnTo>
                <a:lnTo>
                  <a:pt x="1117" y="241299"/>
                </a:lnTo>
                <a:close/>
              </a:path>
              <a:path w="1617345" h="1051559">
                <a:moveTo>
                  <a:pt x="0" y="151129"/>
                </a:moveTo>
                <a:lnTo>
                  <a:pt x="5821" y="189229"/>
                </a:lnTo>
                <a:lnTo>
                  <a:pt x="22520" y="214629"/>
                </a:lnTo>
                <a:lnTo>
                  <a:pt x="63379" y="238759"/>
                </a:lnTo>
                <a:lnTo>
                  <a:pt x="141681" y="275589"/>
                </a:lnTo>
                <a:lnTo>
                  <a:pt x="130040" y="278129"/>
                </a:lnTo>
                <a:lnTo>
                  <a:pt x="429620" y="278129"/>
                </a:lnTo>
                <a:lnTo>
                  <a:pt x="427448" y="274319"/>
                </a:lnTo>
                <a:lnTo>
                  <a:pt x="370760" y="274319"/>
                </a:lnTo>
                <a:lnTo>
                  <a:pt x="370560" y="273049"/>
                </a:lnTo>
                <a:lnTo>
                  <a:pt x="367874" y="261619"/>
                </a:lnTo>
                <a:lnTo>
                  <a:pt x="360005" y="250189"/>
                </a:lnTo>
                <a:lnTo>
                  <a:pt x="348112" y="237489"/>
                </a:lnTo>
                <a:lnTo>
                  <a:pt x="155255" y="237489"/>
                </a:lnTo>
                <a:lnTo>
                  <a:pt x="135931" y="229869"/>
                </a:lnTo>
                <a:lnTo>
                  <a:pt x="89256" y="204469"/>
                </a:lnTo>
                <a:lnTo>
                  <a:pt x="0" y="151129"/>
                </a:lnTo>
                <a:close/>
              </a:path>
              <a:path w="1617345" h="1051559">
                <a:moveTo>
                  <a:pt x="385889" y="226059"/>
                </a:moveTo>
                <a:lnTo>
                  <a:pt x="376909" y="241299"/>
                </a:lnTo>
                <a:lnTo>
                  <a:pt x="372371" y="261619"/>
                </a:lnTo>
                <a:lnTo>
                  <a:pt x="370760" y="274319"/>
                </a:lnTo>
                <a:lnTo>
                  <a:pt x="427448" y="274319"/>
                </a:lnTo>
                <a:lnTo>
                  <a:pt x="422381" y="265429"/>
                </a:lnTo>
                <a:lnTo>
                  <a:pt x="398984" y="234949"/>
                </a:lnTo>
                <a:lnTo>
                  <a:pt x="385889" y="226059"/>
                </a:lnTo>
                <a:close/>
              </a:path>
              <a:path w="1617345" h="1051559">
                <a:moveTo>
                  <a:pt x="41186" y="83819"/>
                </a:moveTo>
                <a:lnTo>
                  <a:pt x="36851" y="118109"/>
                </a:lnTo>
                <a:lnTo>
                  <a:pt x="48039" y="144779"/>
                </a:lnTo>
                <a:lnTo>
                  <a:pt x="86118" y="179069"/>
                </a:lnTo>
                <a:lnTo>
                  <a:pt x="162458" y="232409"/>
                </a:lnTo>
                <a:lnTo>
                  <a:pt x="155255" y="237489"/>
                </a:lnTo>
                <a:lnTo>
                  <a:pt x="348112" y="237489"/>
                </a:lnTo>
                <a:lnTo>
                  <a:pt x="346923" y="236219"/>
                </a:lnTo>
                <a:lnTo>
                  <a:pt x="328599" y="214629"/>
                </a:lnTo>
                <a:lnTo>
                  <a:pt x="318615" y="201929"/>
                </a:lnTo>
                <a:lnTo>
                  <a:pt x="196608" y="201929"/>
                </a:lnTo>
                <a:lnTo>
                  <a:pt x="181671" y="200659"/>
                </a:lnTo>
                <a:lnTo>
                  <a:pt x="160502" y="187959"/>
                </a:lnTo>
                <a:lnTo>
                  <a:pt x="118531" y="152399"/>
                </a:lnTo>
                <a:lnTo>
                  <a:pt x="41186" y="83819"/>
                </a:lnTo>
                <a:close/>
              </a:path>
              <a:path w="1617345" h="1051559">
                <a:moveTo>
                  <a:pt x="99872" y="22859"/>
                </a:moveTo>
                <a:lnTo>
                  <a:pt x="78881" y="59689"/>
                </a:lnTo>
                <a:lnTo>
                  <a:pt x="81961" y="91439"/>
                </a:lnTo>
                <a:lnTo>
                  <a:pt x="118180" y="133349"/>
                </a:lnTo>
                <a:lnTo>
                  <a:pt x="196608" y="201929"/>
                </a:lnTo>
                <a:lnTo>
                  <a:pt x="318615" y="201929"/>
                </a:lnTo>
                <a:lnTo>
                  <a:pt x="312624" y="194309"/>
                </a:lnTo>
                <a:lnTo>
                  <a:pt x="291731" y="194309"/>
                </a:lnTo>
                <a:lnTo>
                  <a:pt x="272004" y="180339"/>
                </a:lnTo>
                <a:lnTo>
                  <a:pt x="235077" y="180339"/>
                </a:lnTo>
                <a:lnTo>
                  <a:pt x="201403" y="168909"/>
                </a:lnTo>
                <a:lnTo>
                  <a:pt x="176095" y="148589"/>
                </a:lnTo>
                <a:lnTo>
                  <a:pt x="146476" y="104139"/>
                </a:lnTo>
                <a:lnTo>
                  <a:pt x="99872" y="22859"/>
                </a:lnTo>
                <a:close/>
              </a:path>
              <a:path w="1617345" h="1051559">
                <a:moveTo>
                  <a:pt x="245808" y="45719"/>
                </a:moveTo>
                <a:lnTo>
                  <a:pt x="226023" y="80009"/>
                </a:lnTo>
                <a:lnTo>
                  <a:pt x="224212" y="107949"/>
                </a:lnTo>
                <a:lnTo>
                  <a:pt x="244679" y="140969"/>
                </a:lnTo>
                <a:lnTo>
                  <a:pt x="291731" y="194309"/>
                </a:lnTo>
                <a:lnTo>
                  <a:pt x="312624" y="194309"/>
                </a:lnTo>
                <a:lnTo>
                  <a:pt x="311625" y="193039"/>
                </a:lnTo>
                <a:lnTo>
                  <a:pt x="297343" y="167639"/>
                </a:lnTo>
                <a:lnTo>
                  <a:pt x="277991" y="124459"/>
                </a:lnTo>
                <a:lnTo>
                  <a:pt x="245808" y="45719"/>
                </a:lnTo>
                <a:close/>
              </a:path>
              <a:path w="1617345" h="1051559">
                <a:moveTo>
                  <a:pt x="173253" y="0"/>
                </a:moveTo>
                <a:lnTo>
                  <a:pt x="144587" y="36829"/>
                </a:lnTo>
                <a:lnTo>
                  <a:pt x="141471" y="68579"/>
                </a:lnTo>
                <a:lnTo>
                  <a:pt x="169702" y="110489"/>
                </a:lnTo>
                <a:lnTo>
                  <a:pt x="235077" y="180339"/>
                </a:lnTo>
                <a:lnTo>
                  <a:pt x="272004" y="180339"/>
                </a:lnTo>
                <a:lnTo>
                  <a:pt x="243310" y="160019"/>
                </a:lnTo>
                <a:lnTo>
                  <a:pt x="214828" y="128269"/>
                </a:lnTo>
                <a:lnTo>
                  <a:pt x="195178" y="81279"/>
                </a:lnTo>
                <a:lnTo>
                  <a:pt x="173253" y="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800" y="124592"/>
            <a:ext cx="170688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45">
                <a:solidFill>
                  <a:srgbClr val="FFFFFF"/>
                </a:solidFill>
              </a:rPr>
              <a:t>Donor</a:t>
            </a:r>
            <a:r>
              <a:rPr dirty="0" sz="2900" spc="-105">
                <a:solidFill>
                  <a:srgbClr val="FFFFFF"/>
                </a:solidFill>
              </a:rPr>
              <a:t> </a:t>
            </a:r>
            <a:r>
              <a:rPr dirty="0" sz="2900" spc="65">
                <a:solidFill>
                  <a:srgbClr val="FFFFFF"/>
                </a:solidFill>
              </a:rPr>
              <a:t>Roll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154580" y="7439659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15715" y="1033855"/>
            <a:ext cx="1695450" cy="12058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400" spc="-10">
                <a:latin typeface="Arial"/>
                <a:cs typeface="Arial"/>
              </a:rPr>
              <a:t>Apple</a:t>
            </a:r>
            <a:endParaRPr sz="1400">
              <a:latin typeface="Arial"/>
              <a:cs typeface="Arial"/>
            </a:endParaRPr>
          </a:p>
          <a:p>
            <a:pPr marL="113664" marR="5080" indent="-101600">
              <a:lnSpc>
                <a:spcPts val="1600"/>
              </a:lnSpc>
              <a:spcBef>
                <a:spcPts val="470"/>
              </a:spcBef>
            </a:pPr>
            <a:r>
              <a:rPr dirty="0" sz="1400" spc="-35">
                <a:latin typeface="Arial"/>
                <a:cs typeface="Arial"/>
              </a:rPr>
              <a:t>Barnes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Noble </a:t>
            </a:r>
            <a:r>
              <a:rPr dirty="0" sz="1400">
                <a:latin typeface="Arial"/>
                <a:cs typeface="Arial"/>
              </a:rPr>
              <a:t>College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Booksellers</a:t>
            </a:r>
            <a:endParaRPr sz="1400">
              <a:latin typeface="Arial"/>
              <a:cs typeface="Arial"/>
            </a:endParaRPr>
          </a:p>
          <a:p>
            <a:pPr marL="113664" marR="140335" indent="-101600">
              <a:lnSpc>
                <a:spcPts val="1600"/>
              </a:lnSpc>
              <a:spcBef>
                <a:spcPts val="434"/>
              </a:spcBef>
            </a:pPr>
            <a:r>
              <a:rPr dirty="0" sz="1400">
                <a:latin typeface="Arial"/>
                <a:cs typeface="Arial"/>
              </a:rPr>
              <a:t>David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Jean</a:t>
            </a:r>
            <a:r>
              <a:rPr dirty="0" sz="1400" spc="-20">
                <a:latin typeface="Arial"/>
                <a:cs typeface="Arial"/>
              </a:rPr>
              <a:t> Wiley </a:t>
            </a:r>
            <a:r>
              <a:rPr dirty="0" sz="1400" spc="-10">
                <a:latin typeface="Arial"/>
                <a:cs typeface="Arial"/>
              </a:rPr>
              <a:t>Foundation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51470" y="1078306"/>
            <a:ext cx="1978025" cy="9582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13664" marR="9525" indent="-101600">
              <a:lnSpc>
                <a:spcPts val="1600"/>
              </a:lnSpc>
              <a:spcBef>
                <a:spcPts val="220"/>
              </a:spcBef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Marvy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Finger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Family </a:t>
            </a:r>
            <a:r>
              <a:rPr dirty="0" sz="1400" spc="-10">
                <a:latin typeface="Arial"/>
                <a:cs typeface="Arial"/>
              </a:rPr>
              <a:t>Foundation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60"/>
              </a:spcBef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PepsiCo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Foundation </a:t>
            </a:r>
            <a:r>
              <a:rPr dirty="0" sz="1400" spc="-20">
                <a:latin typeface="Arial"/>
                <a:cs typeface="Arial"/>
              </a:rPr>
              <a:t>Wells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Fargo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Bank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15715" y="201672"/>
            <a:ext cx="4283710" cy="861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215" b="1">
                <a:solidFill>
                  <a:srgbClr val="FFFFFF"/>
                </a:solidFill>
                <a:latin typeface="Century Gothic"/>
                <a:cs typeface="Century Gothic"/>
              </a:rPr>
              <a:t>Golden</a:t>
            </a:r>
            <a:r>
              <a:rPr dirty="0" sz="29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155" b="1">
                <a:solidFill>
                  <a:srgbClr val="FFFFFF"/>
                </a:solidFill>
                <a:latin typeface="Century Gothic"/>
                <a:cs typeface="Century Gothic"/>
              </a:rPr>
              <a:t>Eagle</a:t>
            </a:r>
            <a:r>
              <a:rPr dirty="0" sz="29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900" spc="125" b="1">
                <a:solidFill>
                  <a:srgbClr val="FFFFFF"/>
                </a:solidFill>
                <a:latin typeface="Century Gothic"/>
                <a:cs typeface="Century Gothic"/>
              </a:rPr>
              <a:t>Society</a:t>
            </a:r>
            <a:endParaRPr sz="2900">
              <a:latin typeface="Century Gothic"/>
              <a:cs typeface="Century Gothic"/>
            </a:endParaRPr>
          </a:p>
          <a:p>
            <a:pPr algn="ctr" marL="2243455">
              <a:lnSpc>
                <a:spcPts val="1040"/>
              </a:lnSpc>
              <a:spcBef>
                <a:spcPts val="1019"/>
              </a:spcBef>
            </a:pP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SUMMA</a:t>
            </a:r>
            <a:r>
              <a:rPr dirty="0" sz="900" spc="-4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CUM</a:t>
            </a:r>
            <a:r>
              <a:rPr dirty="0" sz="900" spc="-4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LAUDE</a:t>
            </a:r>
            <a:r>
              <a:rPr dirty="0" sz="900" spc="-4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EAGLES</a:t>
            </a:r>
            <a:endParaRPr sz="900">
              <a:latin typeface="Lucida Sans"/>
              <a:cs typeface="Lucida Sans"/>
            </a:endParaRPr>
          </a:p>
          <a:p>
            <a:pPr algn="ctr" marL="2243455">
              <a:lnSpc>
                <a:spcPts val="1040"/>
              </a:lnSpc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$100,000</a:t>
            </a:r>
            <a:r>
              <a:rPr dirty="0" sz="900" spc="105" b="1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and</a:t>
            </a:r>
            <a:r>
              <a:rPr dirty="0" sz="900" spc="110" b="1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939393"/>
                </a:solidFill>
                <a:latin typeface="Arial"/>
                <a:cs typeface="Arial"/>
              </a:rPr>
              <a:t>above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15715" y="2789008"/>
            <a:ext cx="1854200" cy="163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26084">
              <a:lnSpc>
                <a:spcPct val="119300"/>
              </a:lnSpc>
              <a:spcBef>
                <a:spcPts val="100"/>
              </a:spcBef>
            </a:pP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Partners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70">
                <a:latin typeface="Arial"/>
                <a:cs typeface="Arial"/>
              </a:rPr>
              <a:t>LLC </a:t>
            </a:r>
            <a:r>
              <a:rPr dirty="0" sz="1300">
                <a:latin typeface="Arial"/>
                <a:cs typeface="Arial"/>
              </a:rPr>
              <a:t>BMC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Software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Inc. </a:t>
            </a:r>
            <a:r>
              <a:rPr dirty="0" sz="1300" spc="-100">
                <a:latin typeface="Arial"/>
                <a:cs typeface="Arial"/>
              </a:rPr>
              <a:t>BP</a:t>
            </a:r>
            <a:r>
              <a:rPr dirty="0" sz="1300">
                <a:latin typeface="Arial"/>
                <a:cs typeface="Arial"/>
              </a:rPr>
              <a:t> America,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Inc.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spcBef>
                <a:spcPts val="300"/>
              </a:spcBef>
            </a:pPr>
            <a:r>
              <a:rPr dirty="0" sz="1300" spc="-10">
                <a:latin typeface="Arial"/>
                <a:cs typeface="Arial"/>
              </a:rPr>
              <a:t>Chevron</a:t>
            </a:r>
            <a:endParaRPr sz="1300">
              <a:latin typeface="Arial"/>
              <a:cs typeface="Arial"/>
            </a:endParaRPr>
          </a:p>
          <a:p>
            <a:pPr marL="205740">
              <a:lnSpc>
                <a:spcPts val="1530"/>
              </a:lnSpc>
            </a:pPr>
            <a:r>
              <a:rPr dirty="0" sz="1300" i="1">
                <a:latin typeface="Arial"/>
                <a:cs typeface="Arial"/>
              </a:rPr>
              <a:t>Mary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W.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Murrin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 spc="-10">
                <a:latin typeface="Arial"/>
                <a:cs typeface="Arial"/>
              </a:rPr>
              <a:t>Deutser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 spc="-30">
                <a:latin typeface="Arial"/>
                <a:cs typeface="Arial"/>
              </a:rPr>
              <a:t>Farah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1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International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LLC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51622" y="2827477"/>
            <a:ext cx="2054860" cy="193103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13664" marR="282575" indent="-101600">
              <a:lnSpc>
                <a:spcPts val="1500"/>
              </a:lnSpc>
              <a:spcBef>
                <a:spcPts val="200"/>
              </a:spcBef>
            </a:pPr>
            <a:r>
              <a:rPr dirty="0" sz="1300">
                <a:latin typeface="Arial"/>
                <a:cs typeface="Arial"/>
              </a:rPr>
              <a:t>National Association </a:t>
            </a:r>
            <a:r>
              <a:rPr dirty="0" sz="1300" spc="-25">
                <a:latin typeface="Arial"/>
                <a:cs typeface="Arial"/>
              </a:rPr>
              <a:t>for </a:t>
            </a:r>
            <a:r>
              <a:rPr dirty="0" sz="1300">
                <a:latin typeface="Arial"/>
                <a:cs typeface="Arial"/>
              </a:rPr>
              <a:t>Community</a:t>
            </a:r>
            <a:r>
              <a:rPr dirty="0" sz="1300" spc="10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College Entrepreneurship</a:t>
            </a:r>
            <a:endParaRPr sz="1300">
              <a:latin typeface="Arial"/>
              <a:cs typeface="Arial"/>
            </a:endParaRPr>
          </a:p>
          <a:p>
            <a:pPr marL="113664" marR="196850" indent="-101600">
              <a:lnSpc>
                <a:spcPts val="1500"/>
              </a:lnSpc>
              <a:spcBef>
                <a:spcPts val="360"/>
              </a:spcBef>
            </a:pPr>
            <a:r>
              <a:rPr dirty="0" sz="1300" spc="-35">
                <a:latin typeface="Arial"/>
                <a:cs typeface="Arial"/>
              </a:rPr>
              <a:t>River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Oaks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Chrysler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Jeep </a:t>
            </a:r>
            <a:r>
              <a:rPr dirty="0" sz="1300">
                <a:latin typeface="Arial"/>
                <a:cs typeface="Arial"/>
              </a:rPr>
              <a:t>Dodge</a:t>
            </a:r>
            <a:r>
              <a:rPr dirty="0" sz="1300" spc="17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Ram</a:t>
            </a:r>
            <a:endParaRPr sz="1300">
              <a:latin typeface="Arial"/>
              <a:cs typeface="Arial"/>
            </a:endParaRPr>
          </a:p>
          <a:p>
            <a:pPr marL="205740">
              <a:lnSpc>
                <a:spcPts val="1460"/>
              </a:lnSpc>
            </a:pPr>
            <a:r>
              <a:rPr dirty="0" sz="1300" i="1">
                <a:latin typeface="Arial"/>
                <a:cs typeface="Arial"/>
              </a:rPr>
              <a:t>Alan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Helfman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9200"/>
              </a:lnSpc>
            </a:pPr>
            <a:r>
              <a:rPr dirty="0" sz="1300" spc="-20">
                <a:latin typeface="Arial"/>
                <a:cs typeface="Arial"/>
              </a:rPr>
              <a:t>Scholarship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America </a:t>
            </a:r>
            <a:r>
              <a:rPr dirty="0" sz="1300" spc="-30">
                <a:latin typeface="Arial"/>
                <a:cs typeface="Arial"/>
              </a:rPr>
              <a:t>Volunteers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America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Texas </a:t>
            </a:r>
            <a:r>
              <a:rPr dirty="0" sz="1300" spc="-45">
                <a:latin typeface="Arial"/>
                <a:cs typeface="Arial"/>
              </a:rPr>
              <a:t>York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Realty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Investment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LLC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33593" y="1033678"/>
            <a:ext cx="1880235" cy="353377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400" spc="-45">
                <a:latin typeface="Arial"/>
                <a:cs typeface="Arial"/>
              </a:rPr>
              <a:t>E.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David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Brauer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Estate</a:t>
            </a:r>
            <a:endParaRPr sz="1400">
              <a:latin typeface="Arial"/>
              <a:cs typeface="Arial"/>
            </a:endParaRPr>
          </a:p>
          <a:p>
            <a:pPr marL="113664" marR="230504" indent="-101600">
              <a:lnSpc>
                <a:spcPts val="1600"/>
              </a:lnSpc>
              <a:spcBef>
                <a:spcPts val="470"/>
              </a:spcBef>
            </a:pPr>
            <a:r>
              <a:rPr dirty="0" sz="1400" spc="-35">
                <a:latin typeface="Arial"/>
                <a:cs typeface="Arial"/>
              </a:rPr>
              <a:t>Siemens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Digital </a:t>
            </a:r>
            <a:r>
              <a:rPr dirty="0" sz="1400" spc="-20">
                <a:latin typeface="Arial"/>
                <a:cs typeface="Arial"/>
              </a:rPr>
              <a:t>Industries-</a:t>
            </a:r>
            <a:r>
              <a:rPr dirty="0" sz="1400" spc="-10">
                <a:latin typeface="Arial"/>
                <a:cs typeface="Arial"/>
              </a:rPr>
              <a:t>Software Division</a:t>
            </a:r>
            <a:endParaRPr sz="1400">
              <a:latin typeface="Arial"/>
              <a:cs typeface="Arial"/>
            </a:endParaRPr>
          </a:p>
          <a:p>
            <a:pPr marL="113664" marR="278765" indent="-101600">
              <a:lnSpc>
                <a:spcPts val="1600"/>
              </a:lnSpc>
              <a:spcBef>
                <a:spcPts val="434"/>
              </a:spcBef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Goldman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Sachs </a:t>
            </a:r>
            <a:r>
              <a:rPr dirty="0" sz="1400" spc="-10">
                <a:latin typeface="Arial"/>
                <a:cs typeface="Arial"/>
              </a:rPr>
              <a:t>Foundation</a:t>
            </a:r>
            <a:endParaRPr sz="1400">
              <a:latin typeface="Arial"/>
              <a:cs typeface="Arial"/>
            </a:endParaRPr>
          </a:p>
          <a:p>
            <a:pPr algn="ctr" marL="210820">
              <a:lnSpc>
                <a:spcPct val="100000"/>
              </a:lnSpc>
              <a:spcBef>
                <a:spcPts val="665"/>
              </a:spcBef>
            </a:pP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MAGNA</a:t>
            </a:r>
            <a:r>
              <a:rPr dirty="0" sz="900" spc="-4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CUM</a:t>
            </a:r>
            <a:r>
              <a:rPr dirty="0" sz="900" spc="-4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LAUDE</a:t>
            </a:r>
            <a:r>
              <a:rPr dirty="0" sz="900" spc="-3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EAGLES</a:t>
            </a:r>
            <a:endParaRPr sz="900">
              <a:latin typeface="Lucida Sans"/>
              <a:cs typeface="Lucida Sans"/>
            </a:endParaRPr>
          </a:p>
          <a:p>
            <a:pPr algn="ctr" marL="212090">
              <a:lnSpc>
                <a:spcPct val="100000"/>
              </a:lnSpc>
              <a:spcBef>
                <a:spcPts val="20"/>
              </a:spcBef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$50,000-</a:t>
            </a:r>
            <a:r>
              <a:rPr dirty="0" sz="900" spc="-10" b="1">
                <a:solidFill>
                  <a:srgbClr val="939393"/>
                </a:solidFill>
                <a:latin typeface="Arial"/>
                <a:cs typeface="Arial"/>
              </a:rPr>
              <a:t>$99,999</a:t>
            </a:r>
            <a:endParaRPr sz="900">
              <a:latin typeface="Arial"/>
              <a:cs typeface="Arial"/>
            </a:endParaRPr>
          </a:p>
          <a:p>
            <a:pPr marL="12700" marR="237490">
              <a:lnSpc>
                <a:spcPct val="119300"/>
              </a:lnSpc>
              <a:spcBef>
                <a:spcPts val="40"/>
              </a:spcBef>
            </a:pPr>
            <a:r>
              <a:rPr dirty="0" sz="1300">
                <a:latin typeface="Arial"/>
                <a:cs typeface="Arial"/>
              </a:rPr>
              <a:t>William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Fraser </a:t>
            </a:r>
            <a:r>
              <a:rPr dirty="0" sz="1300">
                <a:latin typeface="Arial"/>
                <a:cs typeface="Arial"/>
              </a:rPr>
              <a:t>Houston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Independent</a:t>
            </a:r>
            <a:endParaRPr sz="1300">
              <a:latin typeface="Arial"/>
              <a:cs typeface="Arial"/>
            </a:endParaRPr>
          </a:p>
          <a:p>
            <a:pPr marL="114300">
              <a:lnSpc>
                <a:spcPts val="1500"/>
              </a:lnSpc>
            </a:pPr>
            <a:r>
              <a:rPr dirty="0" sz="1300">
                <a:latin typeface="Arial"/>
                <a:cs typeface="Arial"/>
              </a:rPr>
              <a:t>School</a:t>
            </a:r>
            <a:r>
              <a:rPr dirty="0" sz="1300" spc="-8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District</a:t>
            </a:r>
            <a:endParaRPr sz="1300">
              <a:latin typeface="Arial"/>
              <a:cs typeface="Arial"/>
            </a:endParaRPr>
          </a:p>
          <a:p>
            <a:pPr marL="114300" marR="69215" indent="-101600">
              <a:lnSpc>
                <a:spcPts val="1500"/>
              </a:lnSpc>
              <a:spcBef>
                <a:spcPts val="400"/>
              </a:spcBef>
            </a:pPr>
            <a:r>
              <a:rPr dirty="0" sz="1300">
                <a:latin typeface="Arial"/>
                <a:cs typeface="Arial"/>
              </a:rPr>
              <a:t>Houston</a:t>
            </a:r>
            <a:r>
              <a:rPr dirty="0" sz="1300" spc="-10">
                <a:latin typeface="Arial"/>
                <a:cs typeface="Arial"/>
              </a:rPr>
              <a:t> Livestock </a:t>
            </a:r>
            <a:r>
              <a:rPr dirty="0" sz="1300" spc="-25">
                <a:latin typeface="Arial"/>
                <a:cs typeface="Arial"/>
              </a:rPr>
              <a:t>Show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Rodeo</a:t>
            </a:r>
            <a:endParaRPr sz="1300">
              <a:latin typeface="Arial"/>
              <a:cs typeface="Arial"/>
            </a:endParaRPr>
          </a:p>
          <a:p>
            <a:pPr marL="12700" marR="150495">
              <a:lnSpc>
                <a:spcPts val="1860"/>
              </a:lnSpc>
              <a:spcBef>
                <a:spcPts val="75"/>
              </a:spcBef>
            </a:pPr>
            <a:r>
              <a:rPr dirty="0" sz="1300" spc="-10">
                <a:latin typeface="Arial"/>
                <a:cs typeface="Arial"/>
              </a:rPr>
              <a:t>JPMorgan </a:t>
            </a:r>
            <a:r>
              <a:rPr dirty="0" sz="1300" spc="-35">
                <a:latin typeface="Arial"/>
                <a:cs typeface="Arial"/>
              </a:rPr>
              <a:t>Chase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Co. </a:t>
            </a:r>
            <a:r>
              <a:rPr dirty="0" sz="1300">
                <a:latin typeface="Arial"/>
                <a:cs typeface="Arial"/>
              </a:rPr>
              <a:t>May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&amp;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Stanley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Smith</a:t>
            </a:r>
            <a:endParaRPr sz="1300">
              <a:latin typeface="Arial"/>
              <a:cs typeface="Arial"/>
            </a:endParaRPr>
          </a:p>
          <a:p>
            <a:pPr marL="114300">
              <a:lnSpc>
                <a:spcPts val="1390"/>
              </a:lnSpc>
            </a:pPr>
            <a:r>
              <a:rPr dirty="0" sz="1300">
                <a:latin typeface="Arial"/>
                <a:cs typeface="Arial"/>
              </a:rPr>
              <a:t>Charitable </a:t>
            </a:r>
            <a:r>
              <a:rPr dirty="0" sz="1300" spc="-20">
                <a:latin typeface="Arial"/>
                <a:cs typeface="Arial"/>
              </a:rPr>
              <a:t>Trust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15715" y="5124780"/>
            <a:ext cx="1689100" cy="66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dirty="0" sz="1200" spc="-65">
                <a:latin typeface="Arial"/>
                <a:cs typeface="Arial"/>
              </a:rPr>
              <a:t>AT&amp;T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Foundation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(AT&amp;T) </a:t>
            </a:r>
            <a:r>
              <a:rPr dirty="0" sz="1200" spc="-25">
                <a:latin typeface="Arial"/>
                <a:cs typeface="Arial"/>
              </a:rPr>
              <a:t>Bank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America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LiftFund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751622" y="5124932"/>
            <a:ext cx="1966595" cy="63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Glenda &amp;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David </a:t>
            </a:r>
            <a:r>
              <a:rPr dirty="0" sz="1200" spc="-10">
                <a:latin typeface="Arial"/>
                <a:cs typeface="Arial"/>
              </a:rPr>
              <a:t>Regenbaum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Harris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Mental</a:t>
            </a:r>
            <a:endParaRPr sz="1200">
              <a:latin typeface="Arial"/>
              <a:cs typeface="Arial"/>
            </a:endParaRPr>
          </a:p>
          <a:p>
            <a:pPr marL="114300">
              <a:lnSpc>
                <a:spcPts val="1400"/>
              </a:lnSpc>
            </a:pP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IDD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33593" y="4836159"/>
            <a:ext cx="1639570" cy="70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51484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DEAN’S</a:t>
            </a:r>
            <a:r>
              <a:rPr dirty="0" sz="900" spc="-7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Lucida Sans"/>
                <a:cs typeface="Lucida Sans"/>
              </a:rPr>
              <a:t>LIST</a:t>
            </a:r>
            <a:r>
              <a:rPr dirty="0" sz="900" spc="-5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EAGLES</a:t>
            </a:r>
            <a:endParaRPr sz="900">
              <a:latin typeface="Lucida Sans"/>
              <a:cs typeface="Lucida Sans"/>
            </a:endParaRPr>
          </a:p>
          <a:p>
            <a:pPr algn="ctr" marL="452755">
              <a:lnSpc>
                <a:spcPct val="100000"/>
              </a:lnSpc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$25,000-</a:t>
            </a:r>
            <a:r>
              <a:rPr dirty="0" sz="900" spc="-10" b="1">
                <a:solidFill>
                  <a:srgbClr val="939393"/>
                </a:solidFill>
                <a:latin typeface="Arial"/>
                <a:cs typeface="Arial"/>
              </a:rPr>
              <a:t>$49,999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360"/>
              </a:spcBef>
            </a:pPr>
            <a:r>
              <a:rPr dirty="0" sz="1200" spc="-90">
                <a:latin typeface="Arial"/>
                <a:cs typeface="Arial"/>
              </a:rPr>
              <a:t>PVF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Roundtable</a:t>
            </a:r>
            <a:endParaRPr sz="1200">
              <a:latin typeface="Arial"/>
              <a:cs typeface="Arial"/>
            </a:endParaRPr>
          </a:p>
          <a:p>
            <a:pPr marL="198755">
              <a:lnSpc>
                <a:spcPts val="1420"/>
              </a:lnSpc>
            </a:pPr>
            <a:r>
              <a:rPr dirty="0" sz="1200" i="1">
                <a:latin typeface="Arial"/>
                <a:cs typeface="Arial"/>
              </a:rPr>
              <a:t>Kim</a:t>
            </a:r>
            <a:r>
              <a:rPr dirty="0" sz="1200" spc="4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Shelton-</a:t>
            </a:r>
            <a:r>
              <a:rPr dirty="0" sz="1200" spc="-20" i="1">
                <a:latin typeface="Arial"/>
                <a:cs typeface="Arial"/>
              </a:rPr>
              <a:t>Brown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15715" y="6120053"/>
            <a:ext cx="2030730" cy="126301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100" spc="-25">
                <a:latin typeface="Arial"/>
                <a:cs typeface="Arial"/>
              </a:rPr>
              <a:t>Aon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3000"/>
              </a:lnSpc>
            </a:pPr>
            <a:r>
              <a:rPr dirty="0" sz="1100" spc="-30">
                <a:latin typeface="Arial"/>
                <a:cs typeface="Arial"/>
              </a:rPr>
              <a:t>Assistance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League</a:t>
            </a:r>
            <a:r>
              <a:rPr dirty="0" sz="1100">
                <a:latin typeface="Arial"/>
                <a:cs typeface="Arial"/>
              </a:rPr>
              <a:t> of </a:t>
            </a:r>
            <a:r>
              <a:rPr dirty="0" sz="1100" spc="-10">
                <a:latin typeface="Arial"/>
                <a:cs typeface="Arial"/>
              </a:rPr>
              <a:t>Houston </a:t>
            </a:r>
            <a:r>
              <a:rPr dirty="0" sz="1100" spc="-50">
                <a:latin typeface="Arial"/>
                <a:cs typeface="Arial"/>
              </a:rPr>
              <a:t>Anna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Lee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Kenneth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Burton,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Jr. </a:t>
            </a:r>
            <a:r>
              <a:rPr dirty="0" sz="1100">
                <a:latin typeface="Arial"/>
                <a:cs typeface="Arial"/>
              </a:rPr>
              <a:t>Capital</a:t>
            </a:r>
            <a:r>
              <a:rPr dirty="0" sz="1100" spc="-25">
                <a:latin typeface="Arial"/>
                <a:cs typeface="Arial"/>
              </a:rPr>
              <a:t> One</a:t>
            </a:r>
            <a:endParaRPr sz="1100">
              <a:latin typeface="Arial"/>
              <a:cs typeface="Arial"/>
            </a:endParaRPr>
          </a:p>
          <a:p>
            <a:pPr marL="12700" marR="850900">
              <a:lnSpc>
                <a:spcPct val="123000"/>
              </a:lnSpc>
            </a:pPr>
            <a:r>
              <a:rPr dirty="0" sz="1100" spc="-10">
                <a:latin typeface="Arial"/>
                <a:cs typeface="Arial"/>
              </a:rPr>
              <a:t>Julie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David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Itz </a:t>
            </a:r>
            <a:r>
              <a:rPr dirty="0" sz="1100" spc="-45">
                <a:latin typeface="Arial"/>
                <a:cs typeface="Arial"/>
              </a:rPr>
              <a:t>East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51470" y="6158204"/>
            <a:ext cx="1957070" cy="13481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13664" marR="5080" indent="-101600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latin typeface="Arial"/>
                <a:cs typeface="Arial"/>
              </a:rPr>
              <a:t>National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Association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Student </a:t>
            </a:r>
            <a:r>
              <a:rPr dirty="0" sz="1100" spc="-30">
                <a:latin typeface="Arial"/>
                <a:cs typeface="Arial"/>
              </a:rPr>
              <a:t>Personnel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Administrators</a:t>
            </a:r>
            <a:endParaRPr sz="1100">
              <a:latin typeface="Arial"/>
              <a:cs typeface="Arial"/>
            </a:endParaRPr>
          </a:p>
          <a:p>
            <a:pPr marL="12700" marR="640715">
              <a:lnSpc>
                <a:spcPts val="1620"/>
              </a:lnSpc>
              <a:spcBef>
                <a:spcPts val="65"/>
              </a:spcBef>
            </a:pPr>
            <a:r>
              <a:rPr dirty="0" sz="1100">
                <a:latin typeface="Arial"/>
                <a:cs typeface="Arial"/>
              </a:rPr>
              <a:t>Port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Houston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Sony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Electronics,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Inc.</a:t>
            </a:r>
            <a:endParaRPr sz="1100">
              <a:latin typeface="Arial"/>
              <a:cs typeface="Arial"/>
            </a:endParaRPr>
          </a:p>
          <a:p>
            <a:pPr marL="12700" marR="133985">
              <a:lnSpc>
                <a:spcPts val="1620"/>
              </a:lnSpc>
              <a:spcBef>
                <a:spcPts val="10"/>
              </a:spcBef>
            </a:pPr>
            <a:r>
              <a:rPr dirty="0" sz="1100" spc="-40">
                <a:latin typeface="Arial"/>
                <a:cs typeface="Arial"/>
              </a:rPr>
              <a:t>Summus </a:t>
            </a:r>
            <a:r>
              <a:rPr dirty="0" sz="1100" spc="-10">
                <a:latin typeface="Arial"/>
                <a:cs typeface="Arial"/>
              </a:rPr>
              <a:t>Industries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Inc. </a:t>
            </a:r>
            <a:r>
              <a:rPr dirty="0" sz="1100" spc="-30">
                <a:latin typeface="Arial"/>
                <a:cs typeface="Arial"/>
              </a:rPr>
              <a:t>Wesley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Center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113664">
              <a:lnSpc>
                <a:spcPts val="1200"/>
              </a:lnSpc>
            </a:pPr>
            <a:r>
              <a:rPr dirty="0" sz="1100">
                <a:latin typeface="Arial"/>
                <a:cs typeface="Arial"/>
              </a:rPr>
              <a:t>Houston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533593" y="5851144"/>
            <a:ext cx="1984375" cy="169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668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FFFFFF"/>
                </a:solidFill>
                <a:latin typeface="Lucida Sans"/>
                <a:cs typeface="Lucida Sans"/>
              </a:rPr>
              <a:t>HEAD</a:t>
            </a:r>
            <a:r>
              <a:rPr dirty="0" sz="900" spc="-1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sz="900" spc="-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65" b="1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CLASS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 EAGLES</a:t>
            </a:r>
            <a:endParaRPr sz="900">
              <a:latin typeface="Lucida Sans"/>
              <a:cs typeface="Lucida Sans"/>
            </a:endParaRPr>
          </a:p>
          <a:p>
            <a:pPr algn="ctr" marL="107950">
              <a:lnSpc>
                <a:spcPct val="100000"/>
              </a:lnSpc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$10,000-</a:t>
            </a:r>
            <a:r>
              <a:rPr dirty="0" sz="900" spc="-10" b="1">
                <a:solidFill>
                  <a:srgbClr val="939393"/>
                </a:solidFill>
                <a:latin typeface="Arial"/>
                <a:cs typeface="Arial"/>
              </a:rPr>
              <a:t>$24,999</a:t>
            </a:r>
            <a:endParaRPr sz="900">
              <a:latin typeface="Arial"/>
              <a:cs typeface="Arial"/>
            </a:endParaRPr>
          </a:p>
          <a:p>
            <a:pPr marL="113664" marR="5080" indent="-101600">
              <a:lnSpc>
                <a:spcPts val="1300"/>
              </a:lnSpc>
              <a:spcBef>
                <a:spcPts val="320"/>
              </a:spcBef>
            </a:pPr>
            <a:r>
              <a:rPr dirty="0" sz="1100" spc="-30">
                <a:latin typeface="Arial"/>
                <a:cs typeface="Arial"/>
              </a:rPr>
              <a:t>Erickson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Living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As </a:t>
            </a:r>
            <a:r>
              <a:rPr dirty="0" sz="1100">
                <a:latin typeface="Arial"/>
                <a:cs typeface="Arial"/>
              </a:rPr>
              <a:t>Agent </a:t>
            </a:r>
            <a:r>
              <a:rPr dirty="0" sz="1100" spc="-10">
                <a:latin typeface="Arial"/>
                <a:cs typeface="Arial"/>
              </a:rPr>
              <a:t>For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Eagle’s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Trace,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Inc.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100" spc="-10">
                <a:latin typeface="Arial"/>
                <a:cs typeface="Arial"/>
              </a:rPr>
              <a:t>Greystar</a:t>
            </a:r>
            <a:endParaRPr sz="1100">
              <a:latin typeface="Arial"/>
              <a:cs typeface="Arial"/>
            </a:endParaRPr>
          </a:p>
          <a:p>
            <a:pPr marL="12700" marR="139065">
              <a:lnSpc>
                <a:spcPct val="123000"/>
              </a:lnSpc>
            </a:pPr>
            <a:r>
              <a:rPr dirty="0" sz="1100" spc="-50">
                <a:latin typeface="Arial"/>
                <a:cs typeface="Arial"/>
              </a:rPr>
              <a:t>Renee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Helfman </a:t>
            </a:r>
            <a:r>
              <a:rPr dirty="0" sz="1100">
                <a:latin typeface="Arial"/>
                <a:cs typeface="Arial"/>
              </a:rPr>
              <a:t>Houston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Gateway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Academy </a:t>
            </a:r>
            <a:r>
              <a:rPr dirty="0" sz="1100" spc="-20">
                <a:latin typeface="Arial"/>
                <a:cs typeface="Arial"/>
              </a:rPr>
              <a:t>Elizabeth</a:t>
            </a:r>
            <a:r>
              <a:rPr dirty="0" sz="1100">
                <a:latin typeface="Arial"/>
                <a:cs typeface="Arial"/>
              </a:rPr>
              <a:t> &amp;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Cesar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Maldonado </a:t>
            </a:r>
            <a:r>
              <a:rPr dirty="0" sz="1100">
                <a:latin typeface="Arial"/>
                <a:cs typeface="Arial"/>
              </a:rPr>
              <a:t>Microsoft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Corporation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816860" cy="7772400"/>
          </a:xfrm>
          <a:custGeom>
            <a:avLst/>
            <a:gdLst/>
            <a:ahLst/>
            <a:cxnLst/>
            <a:rect l="l" t="t" r="r" b="b"/>
            <a:pathLst>
              <a:path w="2816860" h="7772400">
                <a:moveTo>
                  <a:pt x="2816352" y="0"/>
                </a:moveTo>
                <a:lnTo>
                  <a:pt x="0" y="0"/>
                </a:lnTo>
                <a:lnTo>
                  <a:pt x="0" y="7772400"/>
                </a:lnTo>
                <a:lnTo>
                  <a:pt x="2816352" y="7772400"/>
                </a:lnTo>
                <a:lnTo>
                  <a:pt x="2816352" y="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62235" y="7439659"/>
            <a:ext cx="143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50539" y="788772"/>
            <a:ext cx="1916430" cy="66732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HONOR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ROLL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1B533"/>
                </a:solidFill>
                <a:latin typeface="Lucida Sans"/>
                <a:cs typeface="Lucida Sans"/>
              </a:rPr>
              <a:t>DONORS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$1,000-</a:t>
            </a:r>
            <a:r>
              <a:rPr dirty="0" sz="900" spc="-10" b="1">
                <a:solidFill>
                  <a:srgbClr val="939393"/>
                </a:solidFill>
                <a:latin typeface="Arial"/>
                <a:cs typeface="Arial"/>
              </a:rPr>
              <a:t>$4,999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900">
                <a:latin typeface="Arial"/>
                <a:cs typeface="Arial"/>
              </a:rPr>
              <a:t>5Works,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07950" marR="428625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Community </a:t>
            </a:r>
            <a:r>
              <a:rPr dirty="0" sz="900">
                <a:latin typeface="Arial"/>
                <a:cs typeface="Arial"/>
              </a:rPr>
              <a:t>Development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Corporation</a:t>
            </a:r>
            <a:endParaRPr sz="900">
              <a:latin typeface="Arial"/>
              <a:cs typeface="Arial"/>
            </a:endParaRPr>
          </a:p>
          <a:p>
            <a:pPr marL="12700" marR="848994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Accel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Lifestyle,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LLC </a:t>
            </a:r>
            <a:r>
              <a:rPr dirty="0" sz="900" spc="-10">
                <a:latin typeface="Arial"/>
                <a:cs typeface="Arial"/>
              </a:rPr>
              <a:t>Elaine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P.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Adams </a:t>
            </a:r>
            <a:r>
              <a:rPr dirty="0" sz="900" spc="-20">
                <a:latin typeface="Arial"/>
                <a:cs typeface="Arial"/>
              </a:rPr>
              <a:t>Pamela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Alderman</a:t>
            </a:r>
            <a:endParaRPr sz="900">
              <a:latin typeface="Arial"/>
              <a:cs typeface="Arial"/>
            </a:endParaRPr>
          </a:p>
          <a:p>
            <a:pPr marL="12700" marR="16573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Aldine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Education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Alief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Independent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District </a:t>
            </a:r>
            <a:r>
              <a:rPr dirty="0" sz="900">
                <a:latin typeface="Arial"/>
                <a:cs typeface="Arial"/>
              </a:rPr>
              <a:t>Allegiance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Bank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Texas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Cecelia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Allen</a:t>
            </a:r>
            <a:endParaRPr sz="900">
              <a:latin typeface="Arial"/>
              <a:cs typeface="Arial"/>
            </a:endParaRPr>
          </a:p>
          <a:p>
            <a:pPr marL="12700" marR="68453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Army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Emergency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Relief </a:t>
            </a:r>
            <a:r>
              <a:rPr dirty="0" sz="900">
                <a:latin typeface="Arial"/>
                <a:cs typeface="Arial"/>
              </a:rPr>
              <a:t>Jill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 Jason </a:t>
            </a:r>
            <a:r>
              <a:rPr dirty="0" sz="900" spc="-20">
                <a:latin typeface="Arial"/>
                <a:cs typeface="Arial"/>
              </a:rPr>
              <a:t>Assir</a:t>
            </a:r>
            <a:endParaRPr sz="900">
              <a:latin typeface="Arial"/>
              <a:cs typeface="Arial"/>
            </a:endParaRPr>
          </a:p>
          <a:p>
            <a:pPr marL="107950" marR="37465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Association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Advancement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Mexican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Americans</a:t>
            </a:r>
            <a:endParaRPr sz="900">
              <a:latin typeface="Arial"/>
              <a:cs typeface="Arial"/>
            </a:endParaRPr>
          </a:p>
          <a:p>
            <a:pPr marL="107950" marR="120014" indent="-95885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Association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Jamaican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Nurses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Greater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</a:t>
            </a:r>
            <a:endParaRPr sz="900">
              <a:latin typeface="Arial"/>
              <a:cs typeface="Arial"/>
            </a:endParaRPr>
          </a:p>
          <a:p>
            <a:pPr marL="12700" marR="41275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Atlantic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Housing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 spc="-30">
                <a:latin typeface="Arial"/>
                <a:cs typeface="Arial"/>
              </a:rPr>
              <a:t>AWS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Foundation,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91059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Antrece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Baggett Basilian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Fathers </a:t>
            </a:r>
            <a:r>
              <a:rPr dirty="0" sz="900" spc="-20">
                <a:latin typeface="Arial"/>
                <a:cs typeface="Arial"/>
              </a:rPr>
              <a:t>BB&amp;T</a:t>
            </a:r>
            <a:endParaRPr sz="900">
              <a:latin typeface="Arial"/>
              <a:cs typeface="Arial"/>
            </a:endParaRPr>
          </a:p>
          <a:p>
            <a:pPr marL="12700" marR="208279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Bethel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Family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Baptist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 </a:t>
            </a:r>
            <a:r>
              <a:rPr dirty="0" sz="900">
                <a:latin typeface="Arial"/>
                <a:cs typeface="Arial"/>
              </a:rPr>
              <a:t>Bethel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Renewal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Center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NJ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>
                <a:latin typeface="Arial"/>
                <a:cs typeface="Arial"/>
              </a:rPr>
              <a:t>Denise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Boyd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Felicia M. </a:t>
            </a:r>
            <a:r>
              <a:rPr dirty="0" sz="900" spc="-10">
                <a:latin typeface="Arial"/>
                <a:cs typeface="Arial"/>
              </a:rPr>
              <a:t>Brooks</a:t>
            </a:r>
            <a:endParaRPr sz="900">
              <a:latin typeface="Arial"/>
              <a:cs typeface="Arial"/>
            </a:endParaRPr>
          </a:p>
          <a:p>
            <a:pPr marL="107950" marR="151130" indent="-95885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Brownwood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Advisory Council</a:t>
            </a:r>
            <a:endParaRPr sz="900">
              <a:latin typeface="Arial"/>
              <a:cs typeface="Arial"/>
            </a:endParaRPr>
          </a:p>
          <a:p>
            <a:pPr marL="12700" marR="1036319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Shepley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Bulfinch </a:t>
            </a:r>
            <a:r>
              <a:rPr dirty="0" sz="900">
                <a:latin typeface="Arial"/>
                <a:cs typeface="Arial"/>
              </a:rPr>
              <a:t>Wren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Bump</a:t>
            </a:r>
            <a:endParaRPr sz="900">
              <a:latin typeface="Arial"/>
              <a:cs typeface="Arial"/>
            </a:endParaRPr>
          </a:p>
          <a:p>
            <a:pPr marL="12700" marR="57975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Madeline</a:t>
            </a:r>
            <a:r>
              <a:rPr dirty="0" sz="900" spc="2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Burillo-</a:t>
            </a:r>
            <a:r>
              <a:rPr dirty="0" sz="900" spc="-10">
                <a:latin typeface="Arial"/>
                <a:cs typeface="Arial"/>
              </a:rPr>
              <a:t>Hopkins </a:t>
            </a:r>
            <a:r>
              <a:rPr dirty="0" sz="900">
                <a:latin typeface="Arial"/>
                <a:cs typeface="Arial"/>
              </a:rPr>
              <a:t>Carlyn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Burton</a:t>
            </a:r>
            <a:endParaRPr sz="900">
              <a:latin typeface="Arial"/>
              <a:cs typeface="Arial"/>
            </a:endParaRPr>
          </a:p>
          <a:p>
            <a:pPr marL="12700" marR="68072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Camden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Property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Trust </a:t>
            </a:r>
            <a:r>
              <a:rPr dirty="0" sz="900">
                <a:latin typeface="Arial"/>
                <a:cs typeface="Arial"/>
              </a:rPr>
              <a:t>Camellia Alise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60769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Carlos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Garcia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Realty,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>
                <a:latin typeface="Arial"/>
                <a:cs typeface="Arial"/>
              </a:rPr>
              <a:t>CenterPoint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Energy </a:t>
            </a:r>
            <a:r>
              <a:rPr dirty="0" sz="900">
                <a:latin typeface="Arial"/>
                <a:cs typeface="Arial"/>
              </a:rPr>
              <a:t>Central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Christian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Endowment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Charities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Aid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America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08079" y="802487"/>
            <a:ext cx="2127250" cy="669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38430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Children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Fallen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Patriots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Choctaw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Nation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Oklahoma</a:t>
            </a:r>
            <a:endParaRPr sz="9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Nirav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 </a:t>
            </a:r>
            <a:r>
              <a:rPr dirty="0" sz="900" spc="-10">
                <a:latin typeface="Arial"/>
                <a:cs typeface="Arial"/>
              </a:rPr>
              <a:t>Chokshi</a:t>
            </a:r>
            <a:endParaRPr sz="900">
              <a:latin typeface="Arial"/>
              <a:cs typeface="Arial"/>
            </a:endParaRPr>
          </a:p>
          <a:p>
            <a:pPr algn="just" marL="12700" marR="2717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Citizens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Educational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Excellence </a:t>
            </a:r>
            <a:r>
              <a:rPr dirty="0" sz="900">
                <a:latin typeface="Arial"/>
                <a:cs typeface="Arial"/>
              </a:rPr>
              <a:t>Clarice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Jones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 spc="-10">
                <a:latin typeface="Arial"/>
                <a:cs typeface="Arial"/>
              </a:rPr>
              <a:t>Click2Houston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 spc="-35">
                <a:latin typeface="Arial"/>
                <a:cs typeface="Arial"/>
              </a:rPr>
              <a:t>CLWE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Forthy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Plus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Models,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Collier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County </a:t>
            </a:r>
            <a:r>
              <a:rPr dirty="0" sz="900" spc="-20">
                <a:latin typeface="Arial"/>
                <a:cs typeface="Arial"/>
              </a:rPr>
              <a:t>Cy-</a:t>
            </a:r>
            <a:r>
              <a:rPr dirty="0" sz="900" spc="-10">
                <a:latin typeface="Arial"/>
                <a:cs typeface="Arial"/>
              </a:rPr>
              <a:t>Fair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Educational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 marR="7289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Drake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Auxilio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Divino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Dress</a:t>
            </a:r>
            <a:r>
              <a:rPr dirty="0" sz="900">
                <a:latin typeface="Arial"/>
                <a:cs typeface="Arial"/>
              </a:rPr>
              <a:t> for </a:t>
            </a:r>
            <a:r>
              <a:rPr dirty="0" sz="900" spc="-30">
                <a:latin typeface="Arial"/>
                <a:cs typeface="Arial"/>
              </a:rPr>
              <a:t>Success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</a:t>
            </a:r>
            <a:endParaRPr sz="900">
              <a:latin typeface="Arial"/>
              <a:cs typeface="Arial"/>
            </a:endParaRPr>
          </a:p>
          <a:p>
            <a:pPr marL="12700" marR="12700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East</a:t>
            </a:r>
            <a:r>
              <a:rPr dirty="0" sz="900">
                <a:latin typeface="Arial"/>
                <a:cs typeface="Arial"/>
              </a:rPr>
              <a:t> End Area Chamber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Commerce Elkins</a:t>
            </a:r>
            <a:r>
              <a:rPr dirty="0" sz="900">
                <a:latin typeface="Arial"/>
                <a:cs typeface="Arial"/>
              </a:rPr>
              <a:t> Elite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Booster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Club</a:t>
            </a:r>
            <a:endParaRPr sz="900">
              <a:latin typeface="Arial"/>
              <a:cs typeface="Arial"/>
            </a:endParaRPr>
          </a:p>
          <a:p>
            <a:pPr marL="12700" marR="450215">
              <a:lnSpc>
                <a:spcPct val="1233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Enterprise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Holdings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 spc="-25">
                <a:latin typeface="Arial"/>
                <a:cs typeface="Arial"/>
              </a:rPr>
              <a:t>ErmaRose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Winery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LLC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Katherine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Fields</a:t>
            </a:r>
            <a:endParaRPr sz="900">
              <a:latin typeface="Arial"/>
              <a:cs typeface="Arial"/>
            </a:endParaRPr>
          </a:p>
          <a:p>
            <a:pPr marL="12700" marR="224154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Fiesta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Missionary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Baptist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 </a:t>
            </a:r>
            <a:r>
              <a:rPr dirty="0" sz="900">
                <a:latin typeface="Arial"/>
                <a:cs typeface="Arial"/>
              </a:rPr>
              <a:t>Formosa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Plastics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Corporation,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Texas </a:t>
            </a:r>
            <a:r>
              <a:rPr dirty="0" sz="900">
                <a:latin typeface="Arial"/>
                <a:cs typeface="Arial"/>
              </a:rPr>
              <a:t>Fort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Bend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Friends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Neighbors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Fort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Bend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ISD</a:t>
            </a:r>
            <a:endParaRPr sz="900">
              <a:latin typeface="Arial"/>
              <a:cs typeface="Arial"/>
            </a:endParaRPr>
          </a:p>
          <a:p>
            <a:pPr marL="12700" marR="72771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Fort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Bend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Society </a:t>
            </a:r>
            <a:r>
              <a:rPr dirty="0" sz="900">
                <a:latin typeface="Arial"/>
                <a:cs typeface="Arial"/>
              </a:rPr>
              <a:t>Foster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Care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To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Success </a:t>
            </a:r>
            <a:r>
              <a:rPr dirty="0" sz="900">
                <a:latin typeface="Arial"/>
                <a:cs typeface="Arial"/>
              </a:rPr>
              <a:t>Elizabeth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Fraser</a:t>
            </a:r>
            <a:endParaRPr sz="900">
              <a:latin typeface="Arial"/>
              <a:cs typeface="Arial"/>
            </a:endParaRPr>
          </a:p>
          <a:p>
            <a:pPr marL="12700" marR="7162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Girls Inc.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Tarrant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County </a:t>
            </a:r>
            <a:r>
              <a:rPr dirty="0" sz="900">
                <a:latin typeface="Arial"/>
                <a:cs typeface="Arial"/>
              </a:rPr>
              <a:t>Janice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Glaser </a:t>
            </a:r>
            <a:r>
              <a:rPr dirty="0" sz="900">
                <a:latin typeface="Arial"/>
                <a:cs typeface="Arial"/>
              </a:rPr>
              <a:t>Melissa N.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Gonzalez</a:t>
            </a:r>
            <a:endParaRPr sz="900">
              <a:latin typeface="Arial"/>
              <a:cs typeface="Arial"/>
            </a:endParaRPr>
          </a:p>
          <a:p>
            <a:pPr marL="12700" marR="54991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Gonzalez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Baptist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Asssn.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WMU </a:t>
            </a:r>
            <a:r>
              <a:rPr dirty="0" sz="900" spc="-20">
                <a:latin typeface="Arial"/>
                <a:cs typeface="Arial"/>
              </a:rPr>
              <a:t>Shantay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Grays</a:t>
            </a:r>
            <a:endParaRPr sz="900">
              <a:latin typeface="Arial"/>
              <a:cs typeface="Arial"/>
            </a:endParaRPr>
          </a:p>
          <a:p>
            <a:pPr marL="107950" marR="759460" indent="-95885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Greater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Business </a:t>
            </a:r>
            <a:r>
              <a:rPr dirty="0" sz="900">
                <a:latin typeface="Arial"/>
                <a:cs typeface="Arial"/>
              </a:rPr>
              <a:t>Procurement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Forum</a:t>
            </a:r>
            <a:endParaRPr sz="900">
              <a:latin typeface="Arial"/>
              <a:cs typeface="Arial"/>
            </a:endParaRPr>
          </a:p>
          <a:p>
            <a:pPr marL="12700" marR="4724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Greater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Frontiers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Club </a:t>
            </a:r>
            <a:r>
              <a:rPr dirty="0" sz="900">
                <a:latin typeface="Arial"/>
                <a:cs typeface="Arial"/>
              </a:rPr>
              <a:t>Rita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Grogan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Marc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Grossberg</a:t>
            </a:r>
            <a:endParaRPr sz="900">
              <a:latin typeface="Arial"/>
              <a:cs typeface="Arial"/>
            </a:endParaRPr>
          </a:p>
          <a:p>
            <a:pPr marL="12700" marR="3454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Gulf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Coast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Regional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Blood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Center </a:t>
            </a:r>
            <a:r>
              <a:rPr dirty="0" sz="900">
                <a:latin typeface="Arial"/>
                <a:cs typeface="Arial"/>
              </a:rPr>
              <a:t>Debbie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C.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Hamilton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Zandra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Henderson</a:t>
            </a:r>
            <a:endParaRPr sz="900">
              <a:latin typeface="Arial"/>
              <a:cs typeface="Arial"/>
            </a:endParaRPr>
          </a:p>
          <a:p>
            <a:pPr marL="107950" marR="36957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Highlands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Rotary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Club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Charitable Foundation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Hiketron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65618" y="802487"/>
            <a:ext cx="2119630" cy="655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02945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Anna &amp;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Zachary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Hodges </a:t>
            </a:r>
            <a:r>
              <a:rPr dirty="0" sz="900">
                <a:latin typeface="Arial"/>
                <a:cs typeface="Arial"/>
              </a:rPr>
              <a:t>Holy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Child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Charity,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Hope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Harvest</a:t>
            </a:r>
            <a:endParaRPr sz="900">
              <a:latin typeface="Arial"/>
              <a:cs typeface="Arial"/>
            </a:endParaRPr>
          </a:p>
          <a:p>
            <a:pPr marL="12700" marR="35623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Architecture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Area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Glass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Assoc.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Urban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League</a:t>
            </a:r>
            <a:endParaRPr sz="900">
              <a:latin typeface="Arial"/>
              <a:cs typeface="Arial"/>
            </a:endParaRPr>
          </a:p>
          <a:p>
            <a:pPr algn="just"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Automotive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Dealers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Association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Country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Club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Heights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Lodge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#225</a:t>
            </a:r>
            <a:endParaRPr sz="900">
              <a:latin typeface="Arial"/>
              <a:cs typeface="Arial"/>
            </a:endParaRPr>
          </a:p>
          <a:p>
            <a:pPr marL="12700" marR="93726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Junior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Forum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Striders </a:t>
            </a:r>
            <a:r>
              <a:rPr dirty="0" sz="900">
                <a:latin typeface="Arial"/>
                <a:cs typeface="Arial"/>
              </a:rPr>
              <a:t>Iconoclast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Artists</a:t>
            </a:r>
            <a:endParaRPr sz="900">
              <a:latin typeface="Arial"/>
              <a:cs typeface="Arial"/>
            </a:endParaRPr>
          </a:p>
          <a:p>
            <a:pPr marL="12700" marR="2413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Interfaith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Ministries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Greater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 </a:t>
            </a:r>
            <a:r>
              <a:rPr dirty="0" sz="900">
                <a:latin typeface="Arial"/>
                <a:cs typeface="Arial"/>
              </a:rPr>
              <a:t>Lillian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Cyrus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Irani</a:t>
            </a:r>
            <a:endParaRPr sz="900">
              <a:latin typeface="Arial"/>
              <a:cs typeface="Arial"/>
            </a:endParaRPr>
          </a:p>
          <a:p>
            <a:pPr marL="12700" marR="47752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Kenneth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Tracy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Janda </a:t>
            </a:r>
            <a:r>
              <a:rPr dirty="0" sz="900">
                <a:latin typeface="Arial"/>
                <a:cs typeface="Arial"/>
              </a:rPr>
              <a:t>Jefferson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Davis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Hispanic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Alumni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Association</a:t>
            </a:r>
            <a:endParaRPr sz="900">
              <a:latin typeface="Arial"/>
              <a:cs typeface="Arial"/>
            </a:endParaRPr>
          </a:p>
          <a:p>
            <a:pPr marL="12700" marR="31432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F.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Connelly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 </a:t>
            </a:r>
            <a:r>
              <a:rPr dirty="0" sz="900">
                <a:latin typeface="Arial"/>
                <a:cs typeface="Arial"/>
              </a:rPr>
              <a:t>Jones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Memorial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United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JSL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Education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Kallen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Enterprises</a:t>
            </a:r>
            <a:endParaRPr sz="900">
              <a:latin typeface="Arial"/>
              <a:cs typeface="Arial"/>
            </a:endParaRPr>
          </a:p>
          <a:p>
            <a:pPr marL="12700" marR="37211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Katy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Independent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District </a:t>
            </a:r>
            <a:r>
              <a:rPr dirty="0" sz="900">
                <a:latin typeface="Arial"/>
                <a:cs typeface="Arial"/>
              </a:rPr>
              <a:t>Katy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Rotary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Kluck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30226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Knights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Columbus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Council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9708 </a:t>
            </a:r>
            <a:r>
              <a:rPr dirty="0" sz="900" spc="-10">
                <a:latin typeface="Arial"/>
                <a:cs typeface="Arial"/>
              </a:rPr>
              <a:t>Lakeside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Country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Club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Mary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P.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Lawson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Leland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College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Prep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PTO</a:t>
            </a:r>
            <a:endParaRPr sz="900">
              <a:latin typeface="Arial"/>
              <a:cs typeface="Arial"/>
            </a:endParaRPr>
          </a:p>
          <a:p>
            <a:pPr marL="12700" marR="17145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Lilly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Grove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Missionary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Baptist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 </a:t>
            </a:r>
            <a:r>
              <a:rPr dirty="0" sz="900">
                <a:latin typeface="Arial"/>
                <a:cs typeface="Arial"/>
              </a:rPr>
              <a:t>Macmillan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Holdings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LLC</a:t>
            </a:r>
            <a:endParaRPr sz="900">
              <a:latin typeface="Arial"/>
              <a:cs typeface="Arial"/>
            </a:endParaRPr>
          </a:p>
          <a:p>
            <a:pPr algn="r" marR="9588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dba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Hayden-</a:t>
            </a:r>
            <a:r>
              <a:rPr dirty="0" sz="900" spc="-10">
                <a:latin typeface="Arial"/>
                <a:cs typeface="Arial"/>
              </a:rPr>
              <a:t>McNeil</a:t>
            </a:r>
            <a:endParaRPr sz="900">
              <a:latin typeface="Arial"/>
              <a:cs typeface="Arial"/>
            </a:endParaRPr>
          </a:p>
          <a:p>
            <a:pPr algn="r" marR="101473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Nancy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Manderson</a:t>
            </a:r>
            <a:endParaRPr sz="900">
              <a:latin typeface="Arial"/>
              <a:cs typeface="Arial"/>
            </a:endParaRPr>
          </a:p>
          <a:p>
            <a:pPr marL="12700" marR="34607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Marathon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Petroleum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Company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LP </a:t>
            </a: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Marek</a:t>
            </a:r>
            <a:endParaRPr sz="900">
              <a:latin typeface="Arial"/>
              <a:cs typeface="Arial"/>
            </a:endParaRPr>
          </a:p>
          <a:p>
            <a:pPr marL="12700" marR="12185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Jerry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Martin </a:t>
            </a:r>
            <a:r>
              <a:rPr dirty="0" sz="900">
                <a:latin typeface="Arial"/>
                <a:cs typeface="Arial"/>
              </a:rPr>
              <a:t>Zoran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Maslovaric </a:t>
            </a:r>
            <a:r>
              <a:rPr dirty="0" sz="900">
                <a:latin typeface="Arial"/>
                <a:cs typeface="Arial"/>
              </a:rPr>
              <a:t>Janet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May</a:t>
            </a:r>
            <a:endParaRPr sz="900">
              <a:latin typeface="Arial"/>
              <a:cs typeface="Arial"/>
            </a:endParaRPr>
          </a:p>
          <a:p>
            <a:pPr marL="12700" marR="66929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Jessica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Ryan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F.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McCauley </a:t>
            </a:r>
            <a:r>
              <a:rPr dirty="0" sz="900">
                <a:latin typeface="Arial"/>
                <a:cs typeface="Arial"/>
              </a:rPr>
              <a:t>Vicki</a:t>
            </a:r>
            <a:r>
              <a:rPr dirty="0" sz="900" spc="-10">
                <a:latin typeface="Arial"/>
                <a:cs typeface="Arial"/>
              </a:rPr>
              <a:t> McCullough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1347" y="275335"/>
            <a:ext cx="2265680" cy="725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Lucida Sans"/>
                <a:cs typeface="Lucida Sans"/>
              </a:rPr>
              <a:t>SOARING</a:t>
            </a:r>
            <a:r>
              <a:rPr dirty="0" sz="900" spc="-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Lucida Sans"/>
                <a:cs typeface="Lucida Sans"/>
              </a:rPr>
              <a:t>EAGLES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$5,000-</a:t>
            </a:r>
            <a:r>
              <a:rPr dirty="0" sz="900" spc="-10" b="1">
                <a:solidFill>
                  <a:srgbClr val="939393"/>
                </a:solidFill>
                <a:latin typeface="Arial"/>
                <a:cs typeface="Arial"/>
              </a:rPr>
              <a:t>$9,999</a:t>
            </a:r>
            <a:endParaRPr sz="900">
              <a:latin typeface="Arial"/>
              <a:cs typeface="Arial"/>
            </a:endParaRPr>
          </a:p>
          <a:p>
            <a:pPr marL="12700" marR="684530">
              <a:lnSpc>
                <a:spcPct val="109000"/>
              </a:lnSpc>
              <a:spcBef>
                <a:spcPts val="270"/>
              </a:spcBef>
            </a:pPr>
            <a:r>
              <a:rPr dirty="0" sz="1000">
                <a:latin typeface="Arial"/>
                <a:cs typeface="Arial"/>
              </a:rPr>
              <a:t>Amaanah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Refugee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Services </a:t>
            </a:r>
            <a:r>
              <a:rPr dirty="0" sz="1000">
                <a:latin typeface="Arial"/>
                <a:cs typeface="Arial"/>
              </a:rPr>
              <a:t>Carla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Antley</a:t>
            </a:r>
            <a:endParaRPr sz="1000">
              <a:latin typeface="Arial"/>
              <a:cs typeface="Arial"/>
            </a:endParaRPr>
          </a:p>
          <a:p>
            <a:pPr marL="114300" marR="491490" indent="-1016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Association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Hispanic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School Administrators</a:t>
            </a:r>
            <a:endParaRPr sz="1000">
              <a:latin typeface="Arial"/>
              <a:cs typeface="Arial"/>
            </a:endParaRPr>
          </a:p>
          <a:p>
            <a:pPr marL="12700" marR="474345">
              <a:lnSpc>
                <a:spcPct val="109000"/>
              </a:lnSpc>
            </a:pPr>
            <a:r>
              <a:rPr dirty="0" sz="1000">
                <a:latin typeface="Arial"/>
                <a:cs typeface="Arial"/>
              </a:rPr>
              <a:t>Roger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Bumgardner </a:t>
            </a:r>
            <a:r>
              <a:rPr dirty="0" sz="1000">
                <a:latin typeface="Arial"/>
                <a:cs typeface="Arial"/>
              </a:rPr>
              <a:t>Chapelwood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United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Methodist</a:t>
            </a:r>
            <a:endParaRPr sz="1000">
              <a:latin typeface="Arial"/>
              <a:cs typeface="Arial"/>
            </a:endParaRPr>
          </a:p>
          <a:p>
            <a:pPr marL="12700" marR="29845">
              <a:lnSpc>
                <a:spcPct val="109000"/>
              </a:lnSpc>
            </a:pPr>
            <a:r>
              <a:rPr dirty="0" sz="1000" spc="-20">
                <a:latin typeface="Arial"/>
                <a:cs typeface="Arial"/>
              </a:rPr>
              <a:t>Chickasaw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Nation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Education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Services </a:t>
            </a:r>
            <a:r>
              <a:rPr dirty="0" sz="1000" spc="-45">
                <a:latin typeface="Arial"/>
                <a:cs typeface="Arial"/>
              </a:rPr>
              <a:t>Fashion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Group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Foundation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Dallas,</a:t>
            </a:r>
            <a:r>
              <a:rPr dirty="0" sz="1000" spc="-20">
                <a:latin typeface="Arial"/>
                <a:cs typeface="Arial"/>
              </a:rPr>
              <a:t> Inc. </a:t>
            </a:r>
            <a:r>
              <a:rPr dirty="0" sz="1000">
                <a:latin typeface="Arial"/>
                <a:cs typeface="Arial"/>
              </a:rPr>
              <a:t>Gallery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Furniture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latin typeface="Arial"/>
                <a:cs typeface="Arial"/>
              </a:rPr>
              <a:t>H-</a:t>
            </a:r>
            <a:r>
              <a:rPr dirty="0" sz="1000" spc="-25">
                <a:latin typeface="Arial"/>
                <a:cs typeface="Arial"/>
              </a:rPr>
              <a:t>E-</a:t>
            </a:r>
            <a:r>
              <a:rPr dirty="0" sz="1000" spc="-5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  <a:p>
            <a:pPr marL="12700" marR="1087755">
              <a:lnSpc>
                <a:spcPct val="109000"/>
              </a:lnSpc>
            </a:pPr>
            <a:r>
              <a:rPr dirty="0" sz="1000" spc="-35">
                <a:latin typeface="Arial"/>
                <a:cs typeface="Arial"/>
              </a:rPr>
              <a:t>Susan </a:t>
            </a:r>
            <a:r>
              <a:rPr dirty="0" sz="1000">
                <a:latin typeface="Arial"/>
                <a:cs typeface="Arial"/>
              </a:rPr>
              <a:t>Akers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Hirtz </a:t>
            </a:r>
            <a:r>
              <a:rPr dirty="0" sz="1000" spc="-10">
                <a:latin typeface="Arial"/>
                <a:cs typeface="Arial"/>
              </a:rPr>
              <a:t>Husch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Blackwell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LLP </a:t>
            </a:r>
            <a:r>
              <a:rPr dirty="0" sz="1000">
                <a:latin typeface="Arial"/>
                <a:cs typeface="Arial"/>
              </a:rPr>
              <a:t>Barbara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Kile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Linda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David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Knowles</a:t>
            </a:r>
            <a:endParaRPr sz="1000">
              <a:latin typeface="Arial"/>
              <a:cs typeface="Arial"/>
            </a:endParaRPr>
          </a:p>
          <a:p>
            <a:pPr marL="12700" marR="32384">
              <a:lnSpc>
                <a:spcPct val="109000"/>
              </a:lnSpc>
            </a:pPr>
            <a:r>
              <a:rPr dirty="0" sz="1000" spc="-10">
                <a:latin typeface="Arial"/>
                <a:cs typeface="Arial"/>
              </a:rPr>
              <a:t>Lamar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School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Alumni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Association </a:t>
            </a:r>
            <a:r>
              <a:rPr dirty="0" sz="1000">
                <a:latin typeface="Arial"/>
                <a:cs typeface="Arial"/>
              </a:rPr>
              <a:t>Marjorie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Goldberg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Lott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"/>
                <a:cs typeface="Arial"/>
              </a:rPr>
              <a:t>LyondellBasell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To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Learn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USA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LLC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9000"/>
              </a:lnSpc>
            </a:pPr>
            <a:r>
              <a:rPr dirty="0" sz="1000" spc="-35">
                <a:latin typeface="Arial"/>
                <a:cs typeface="Arial"/>
              </a:rPr>
              <a:t>Marine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Corps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Scholarship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Foundation,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Inc. </a:t>
            </a:r>
            <a:r>
              <a:rPr dirty="0" sz="1000">
                <a:latin typeface="Arial"/>
                <a:cs typeface="Arial"/>
              </a:rPr>
              <a:t>Network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Executive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Women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Hospitality,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Inc.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Occidental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Petroleum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Corporation</a:t>
            </a:r>
            <a:endParaRPr sz="10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dirty="0" sz="1000" spc="-10" i="1">
                <a:latin typeface="Arial"/>
                <a:cs typeface="Arial"/>
              </a:rPr>
              <a:t>Jeanne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Perdue</a:t>
            </a:r>
            <a:endParaRPr sz="1000">
              <a:latin typeface="Arial"/>
              <a:cs typeface="Arial"/>
            </a:endParaRPr>
          </a:p>
          <a:p>
            <a:pPr marL="12700" marR="1391285">
              <a:lnSpc>
                <a:spcPct val="109000"/>
              </a:lnSpc>
            </a:pPr>
            <a:r>
              <a:rPr dirty="0" sz="1000">
                <a:latin typeface="Arial"/>
                <a:cs typeface="Arial"/>
              </a:rPr>
              <a:t>Jeanne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Perdue </a:t>
            </a:r>
            <a:r>
              <a:rPr dirty="0" sz="1000">
                <a:latin typeface="Arial"/>
                <a:cs typeface="Arial"/>
              </a:rPr>
              <a:t>Norma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Perez</a:t>
            </a:r>
            <a:endParaRPr sz="1000">
              <a:latin typeface="Arial"/>
              <a:cs typeface="Arial"/>
            </a:endParaRPr>
          </a:p>
          <a:p>
            <a:pPr marL="12700" marR="605155">
              <a:lnSpc>
                <a:spcPct val="109000"/>
              </a:lnSpc>
            </a:pPr>
            <a:r>
              <a:rPr dirty="0" sz="1000" spc="-10">
                <a:latin typeface="Arial"/>
                <a:cs typeface="Arial"/>
              </a:rPr>
              <a:t>Janice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Patrick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10">
                <a:latin typeface="Arial"/>
                <a:cs typeface="Arial"/>
              </a:rPr>
              <a:t> Pollan </a:t>
            </a:r>
            <a:r>
              <a:rPr dirty="0" sz="1000" spc="-25">
                <a:latin typeface="Arial"/>
                <a:cs typeface="Arial"/>
              </a:rPr>
              <a:t>Royal </a:t>
            </a:r>
            <a:r>
              <a:rPr dirty="0" sz="1000">
                <a:latin typeface="Arial"/>
                <a:cs typeface="Arial"/>
              </a:rPr>
              <a:t>Oaks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CC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Houston,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Inc.</a:t>
            </a:r>
            <a:endParaRPr sz="1000">
              <a:latin typeface="Arial"/>
              <a:cs typeface="Arial"/>
            </a:endParaRPr>
          </a:p>
          <a:p>
            <a:pPr marL="12700" marR="321310">
              <a:lnSpc>
                <a:spcPct val="109000"/>
              </a:lnSpc>
            </a:pPr>
            <a:r>
              <a:rPr dirty="0" sz="1000" spc="-10">
                <a:latin typeface="Arial"/>
                <a:cs typeface="Arial"/>
              </a:rPr>
              <a:t>Ruth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Ken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Arnold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Family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Fund </a:t>
            </a:r>
            <a:r>
              <a:rPr dirty="0" sz="1000" spc="-45">
                <a:latin typeface="Arial"/>
                <a:cs typeface="Arial"/>
              </a:rPr>
              <a:t>San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Antonio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 </a:t>
            </a:r>
            <a:r>
              <a:rPr dirty="0" sz="1000">
                <a:latin typeface="Arial"/>
                <a:cs typeface="Arial"/>
              </a:rPr>
              <a:t>Karen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Schmidt</a:t>
            </a:r>
            <a:endParaRPr sz="1000">
              <a:latin typeface="Arial"/>
              <a:cs typeface="Arial"/>
            </a:endParaRPr>
          </a:p>
          <a:p>
            <a:pPr marL="12700" marR="605790">
              <a:lnSpc>
                <a:spcPct val="109000"/>
              </a:lnSpc>
            </a:pPr>
            <a:r>
              <a:rPr dirty="0" sz="1000">
                <a:latin typeface="Arial"/>
                <a:cs typeface="Arial"/>
              </a:rPr>
              <a:t>Sports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Authority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Astros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</a:t>
            </a:r>
            <a:endParaRPr sz="1000">
              <a:latin typeface="Arial"/>
              <a:cs typeface="Arial"/>
            </a:endParaRPr>
          </a:p>
          <a:p>
            <a:pPr marL="114300" marR="309880" indent="-1016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Fashion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Group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>
                <a:latin typeface="Arial"/>
                <a:cs typeface="Arial"/>
              </a:rPr>
              <a:t>Houston,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Inc.</a:t>
            </a:r>
            <a:endParaRPr sz="1000">
              <a:latin typeface="Arial"/>
              <a:cs typeface="Arial"/>
            </a:endParaRPr>
          </a:p>
          <a:p>
            <a:pPr marL="12700" marR="683260">
              <a:lnSpc>
                <a:spcPct val="109000"/>
              </a:lnSpc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Honorable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Borris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Miles </a:t>
            </a:r>
            <a:r>
              <a:rPr dirty="0" sz="1000" spc="-25">
                <a:latin typeface="Arial"/>
                <a:cs typeface="Arial"/>
              </a:rPr>
              <a:t>Sylvia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Trumble</a:t>
            </a:r>
            <a:endParaRPr sz="1000">
              <a:latin typeface="Arial"/>
              <a:cs typeface="Arial"/>
            </a:endParaRPr>
          </a:p>
          <a:p>
            <a:pPr marL="12700" marR="571500">
              <a:lnSpc>
                <a:spcPct val="109000"/>
              </a:lnSpc>
            </a:pPr>
            <a:r>
              <a:rPr dirty="0" sz="1000" spc="-25">
                <a:latin typeface="Arial"/>
                <a:cs typeface="Arial"/>
              </a:rPr>
              <a:t>Tucker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Education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 </a:t>
            </a:r>
            <a:r>
              <a:rPr dirty="0" sz="1000">
                <a:latin typeface="Arial"/>
                <a:cs typeface="Arial"/>
              </a:rPr>
              <a:t>University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St.</a:t>
            </a:r>
            <a:r>
              <a:rPr dirty="0" sz="1000" spc="-10">
                <a:latin typeface="Arial"/>
                <a:cs typeface="Arial"/>
              </a:rPr>
              <a:t> Thomas</a:t>
            </a:r>
            <a:endParaRPr sz="1000">
              <a:latin typeface="Arial"/>
              <a:cs typeface="Arial"/>
            </a:endParaRPr>
          </a:p>
          <a:p>
            <a:pPr marL="12700" marR="326390">
              <a:lnSpc>
                <a:spcPct val="109000"/>
              </a:lnSpc>
            </a:pPr>
            <a:r>
              <a:rPr dirty="0" sz="1000">
                <a:latin typeface="Arial"/>
                <a:cs typeface="Arial"/>
              </a:rPr>
              <a:t>Vintage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Thunderbirds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Houston Wallis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Bank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West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Rotary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Club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Youth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Literacy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Foundation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4227" y="650238"/>
            <a:ext cx="1708150" cy="651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HONOR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ROLL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1B533"/>
                </a:solidFill>
                <a:latin typeface="Lucida Sans"/>
                <a:cs typeface="Lucida Sans"/>
              </a:rPr>
              <a:t>DONORS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ts val="819"/>
              </a:lnSpc>
            </a:pPr>
            <a:r>
              <a:rPr dirty="0" sz="700" spc="-10" b="1">
                <a:solidFill>
                  <a:srgbClr val="F1B533"/>
                </a:solidFill>
                <a:latin typeface="Lucida Sans"/>
                <a:cs typeface="Lucida Sans"/>
              </a:rPr>
              <a:t>(CONT.)</a:t>
            </a:r>
            <a:endParaRPr sz="700">
              <a:latin typeface="Lucida Sans"/>
              <a:cs typeface="Lucida Sans"/>
            </a:endParaRPr>
          </a:p>
          <a:p>
            <a:pPr marL="107950" marR="432434" indent="-95885">
              <a:lnSpc>
                <a:spcPct val="100000"/>
              </a:lnSpc>
              <a:spcBef>
                <a:spcPts val="290"/>
              </a:spcBef>
            </a:pPr>
            <a:r>
              <a:rPr dirty="0" sz="900">
                <a:latin typeface="Arial"/>
                <a:cs typeface="Arial"/>
              </a:rPr>
              <a:t>Memorial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Spring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Branch </a:t>
            </a:r>
            <a:r>
              <a:rPr dirty="0" sz="900">
                <a:latin typeface="Arial"/>
                <a:cs typeface="Arial"/>
              </a:rPr>
              <a:t>Rotary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Charities,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07950" marR="53467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Milby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Hispanic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Alumni Association</a:t>
            </a:r>
            <a:endParaRPr sz="900">
              <a:latin typeface="Arial"/>
              <a:cs typeface="Arial"/>
            </a:endParaRPr>
          </a:p>
          <a:p>
            <a:pPr marL="12700" marR="689610">
              <a:lnSpc>
                <a:spcPct val="1233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Moody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Munday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Mary W.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Murrin</a:t>
            </a:r>
            <a:endParaRPr sz="900">
              <a:latin typeface="Arial"/>
              <a:cs typeface="Arial"/>
            </a:endParaRPr>
          </a:p>
          <a:p>
            <a:pPr marL="12700" marR="12255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Manas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Navasota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George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Washington</a:t>
            </a:r>
            <a:endParaRPr sz="900">
              <a:latin typeface="Arial"/>
              <a:cs typeface="Arial"/>
            </a:endParaRPr>
          </a:p>
          <a:p>
            <a:pPr marL="107950" marR="57340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Carver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Alumni Association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Out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Education</a:t>
            </a:r>
            <a:endParaRPr sz="900">
              <a:latin typeface="Arial"/>
              <a:cs typeface="Arial"/>
            </a:endParaRPr>
          </a:p>
          <a:p>
            <a:pPr marL="12700" marR="60769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Overseer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R.L.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Braziel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(DOERS)</a:t>
            </a:r>
            <a:endParaRPr sz="900">
              <a:latin typeface="Arial"/>
              <a:cs typeface="Arial"/>
            </a:endParaRPr>
          </a:p>
          <a:p>
            <a:pPr marL="107950" marR="287655" indent="-95885">
              <a:lnSpc>
                <a:spcPct val="100000"/>
              </a:lnSpc>
              <a:spcBef>
                <a:spcPts val="254"/>
              </a:spcBef>
            </a:pPr>
            <a:r>
              <a:rPr dirty="0" sz="900" spc="-40">
                <a:latin typeface="Arial"/>
                <a:cs typeface="Arial"/>
              </a:rPr>
              <a:t>Pan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American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Round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Table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</a:t>
            </a:r>
            <a:endParaRPr sz="900">
              <a:latin typeface="Arial"/>
              <a:cs typeface="Arial"/>
            </a:endParaRPr>
          </a:p>
          <a:p>
            <a:pPr marL="12700" marR="64135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PaperCity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Magazine </a:t>
            </a:r>
            <a:r>
              <a:rPr dirty="0" sz="900" spc="-30">
                <a:latin typeface="Arial"/>
                <a:cs typeface="Arial"/>
              </a:rPr>
              <a:t>PBK,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dirty="0" sz="900" spc="-25" i="1">
                <a:latin typeface="Arial"/>
                <a:cs typeface="Arial"/>
              </a:rPr>
              <a:t>Roy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Montalbano</a:t>
            </a:r>
            <a:endParaRPr sz="900">
              <a:latin typeface="Arial"/>
              <a:cs typeface="Arial"/>
            </a:endParaRPr>
          </a:p>
          <a:p>
            <a:pPr marL="12700" marR="436245">
              <a:lnSpc>
                <a:spcPct val="123300"/>
              </a:lnSpc>
            </a:pPr>
            <a:r>
              <a:rPr dirty="0" sz="900" spc="-25">
                <a:latin typeface="Arial"/>
                <a:cs typeface="Arial"/>
              </a:rPr>
              <a:t>Paula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Mark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Permenter </a:t>
            </a:r>
            <a:r>
              <a:rPr dirty="0" sz="900">
                <a:latin typeface="Arial"/>
                <a:cs typeface="Arial"/>
              </a:rPr>
              <a:t>Permit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Us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Now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Cydney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Peters</a:t>
            </a:r>
            <a:endParaRPr sz="900">
              <a:latin typeface="Arial"/>
              <a:cs typeface="Arial"/>
            </a:endParaRPr>
          </a:p>
          <a:p>
            <a:pPr marL="12700" marR="49530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Phi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Beta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Kappa </a:t>
            </a:r>
            <a:r>
              <a:rPr dirty="0" sz="900" spc="-10">
                <a:latin typeface="Arial"/>
                <a:cs typeface="Arial"/>
              </a:rPr>
              <a:t>Alumni La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Vonne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Pitney</a:t>
            </a:r>
            <a:endParaRPr sz="900">
              <a:latin typeface="Arial"/>
              <a:cs typeface="Arial"/>
            </a:endParaRPr>
          </a:p>
          <a:p>
            <a:pPr marL="12700" marR="151130">
              <a:lnSpc>
                <a:spcPct val="1233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Plumbers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Local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Union,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68 </a:t>
            </a: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Powell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Fheryl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Prestage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&amp;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Honorable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Grady</a:t>
            </a:r>
            <a:r>
              <a:rPr dirty="0" sz="900" spc="-10">
                <a:latin typeface="Arial"/>
                <a:cs typeface="Arial"/>
              </a:rPr>
              <a:t> Prestage</a:t>
            </a:r>
            <a:endParaRPr sz="900">
              <a:latin typeface="Arial"/>
              <a:cs typeface="Arial"/>
            </a:endParaRPr>
          </a:p>
          <a:p>
            <a:pPr marL="12700" marR="35941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Progress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0">
                <a:latin typeface="Arial"/>
                <a:cs typeface="Arial"/>
              </a:rPr>
              <a:t> Education </a:t>
            </a:r>
            <a:r>
              <a:rPr dirty="0" sz="900">
                <a:latin typeface="Arial"/>
                <a:cs typeface="Arial"/>
              </a:rPr>
              <a:t>Project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GRAD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 </a:t>
            </a:r>
            <a:r>
              <a:rPr dirty="0" sz="900" spc="-20">
                <a:latin typeface="Arial"/>
                <a:cs typeface="Arial"/>
              </a:rPr>
              <a:t>Reagan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Lodge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#1037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A.F.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A.M.</a:t>
            </a:r>
            <a:endParaRPr sz="900">
              <a:latin typeface="Arial"/>
              <a:cs typeface="Arial"/>
            </a:endParaRPr>
          </a:p>
          <a:p>
            <a:pPr marL="107950" marR="24511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Katharine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Garff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 spc="-25">
                <a:latin typeface="Arial"/>
                <a:cs typeface="Arial"/>
              </a:rPr>
              <a:t>Faanya</a:t>
            </a:r>
            <a:r>
              <a:rPr dirty="0" sz="900" spc="-20">
                <a:latin typeface="Arial"/>
                <a:cs typeface="Arial"/>
              </a:rPr>
              <a:t> Rose</a:t>
            </a:r>
            <a:endParaRPr sz="900">
              <a:latin typeface="Arial"/>
              <a:cs typeface="Arial"/>
            </a:endParaRPr>
          </a:p>
          <a:p>
            <a:pPr marL="12700" marR="706120">
              <a:lnSpc>
                <a:spcPct val="123300"/>
              </a:lnSpc>
            </a:pPr>
            <a:r>
              <a:rPr dirty="0" sz="900" spc="-90">
                <a:latin typeface="Arial"/>
                <a:cs typeface="Arial"/>
              </a:rPr>
              <a:t>RSB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Environmental </a:t>
            </a:r>
            <a:r>
              <a:rPr dirty="0" sz="900">
                <a:latin typeface="Arial"/>
                <a:cs typeface="Arial"/>
              </a:rPr>
              <a:t>Karen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P.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Saenz</a:t>
            </a:r>
            <a:endParaRPr sz="900">
              <a:latin typeface="Arial"/>
              <a:cs typeface="Arial"/>
            </a:endParaRPr>
          </a:p>
          <a:p>
            <a:pPr marL="107950" marR="433070" indent="-95885">
              <a:lnSpc>
                <a:spcPct val="100000"/>
              </a:lnSpc>
              <a:spcBef>
                <a:spcPts val="250"/>
              </a:spcBef>
            </a:pPr>
            <a:r>
              <a:rPr dirty="0" sz="900" spc="-40">
                <a:latin typeface="Arial"/>
                <a:cs typeface="Arial"/>
              </a:rPr>
              <a:t>San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Jacinto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School </a:t>
            </a:r>
            <a:r>
              <a:rPr dirty="0" sz="900">
                <a:latin typeface="Arial"/>
                <a:cs typeface="Arial"/>
              </a:rPr>
              <a:t>Alumni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Association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91600" y="641133"/>
            <a:ext cx="1679575" cy="6577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6870">
              <a:lnSpc>
                <a:spcPct val="123300"/>
              </a:lnSpc>
              <a:spcBef>
                <a:spcPts val="100"/>
              </a:spcBef>
            </a:pPr>
            <a:r>
              <a:rPr dirty="0" sz="900" spc="-50">
                <a:latin typeface="Arial"/>
                <a:cs typeface="Arial"/>
              </a:rPr>
              <a:t>SBISD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Pine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Shadows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PTA </a:t>
            </a:r>
            <a:r>
              <a:rPr dirty="0" sz="900" spc="-10">
                <a:latin typeface="Arial"/>
                <a:cs typeface="Arial"/>
              </a:rPr>
              <a:t>SEPHORA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Cammy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Shay</a:t>
            </a:r>
            <a:endParaRPr sz="900">
              <a:latin typeface="Arial"/>
              <a:cs typeface="Arial"/>
            </a:endParaRPr>
          </a:p>
          <a:p>
            <a:pPr marL="107950" marR="186690" indent="-95885">
              <a:lnSpc>
                <a:spcPct val="100000"/>
              </a:lnSpc>
              <a:spcBef>
                <a:spcPts val="254"/>
              </a:spcBef>
            </a:pPr>
            <a:r>
              <a:rPr dirty="0" sz="900" spc="-30">
                <a:latin typeface="Arial"/>
                <a:cs typeface="Arial"/>
              </a:rPr>
              <a:t>SMART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Funding </a:t>
            </a:r>
            <a:r>
              <a:rPr dirty="0" sz="900" spc="-20">
                <a:latin typeface="Arial"/>
                <a:cs typeface="Arial"/>
              </a:rPr>
              <a:t>Corp</a:t>
            </a:r>
            <a:endParaRPr sz="900">
              <a:latin typeface="Arial"/>
              <a:cs typeface="Arial"/>
            </a:endParaRPr>
          </a:p>
          <a:p>
            <a:pPr marL="12700" marR="38544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Peggy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-10">
                <a:latin typeface="Arial"/>
                <a:cs typeface="Arial"/>
              </a:rPr>
              <a:t> E.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Ashley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Smith Ron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Smith</a:t>
            </a:r>
            <a:endParaRPr sz="900">
              <a:latin typeface="Arial"/>
              <a:cs typeface="Arial"/>
            </a:endParaRPr>
          </a:p>
          <a:p>
            <a:pPr marL="107950" marR="233679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Society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Iranian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American </a:t>
            </a:r>
            <a:r>
              <a:rPr dirty="0" sz="900">
                <a:latin typeface="Arial"/>
                <a:cs typeface="Arial"/>
              </a:rPr>
              <a:t>Women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Education</a:t>
            </a:r>
            <a:endParaRPr sz="900">
              <a:latin typeface="Arial"/>
              <a:cs typeface="Arial"/>
            </a:endParaRPr>
          </a:p>
          <a:p>
            <a:pPr marL="107950" marR="372745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Spring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Branch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Education Foundation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St.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Anne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Catholic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</a:t>
            </a:r>
            <a:endParaRPr sz="900">
              <a:latin typeface="Arial"/>
              <a:cs typeface="Arial"/>
            </a:endParaRPr>
          </a:p>
          <a:p>
            <a:pPr marL="12700" marR="1841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St.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Paul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Stafford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MSD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Education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 marR="7486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Street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>
                <a:latin typeface="Arial"/>
                <a:cs typeface="Arial"/>
              </a:rPr>
              <a:t>Ellen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Susman</a:t>
            </a:r>
            <a:endParaRPr sz="900">
              <a:latin typeface="Arial"/>
              <a:cs typeface="Arial"/>
            </a:endParaRPr>
          </a:p>
          <a:p>
            <a:pPr marL="12700" marR="34671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Jackquline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Marie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Swindle Taylor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Whitley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Show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Up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Scholarship</a:t>
            </a:r>
            <a:endParaRPr sz="900">
              <a:latin typeface="Arial"/>
              <a:cs typeface="Arial"/>
            </a:endParaRPr>
          </a:p>
          <a:p>
            <a:pPr marL="12700" marR="7486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Mia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Taylor </a:t>
            </a:r>
            <a:r>
              <a:rPr dirty="0" sz="900">
                <a:latin typeface="Arial"/>
                <a:cs typeface="Arial"/>
              </a:rPr>
              <a:t>TDIndustries,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22860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Tehrani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Associates,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LLC </a:t>
            </a:r>
            <a:r>
              <a:rPr dirty="0" sz="900" spc="-35">
                <a:latin typeface="Arial"/>
                <a:cs typeface="Arial"/>
              </a:rPr>
              <a:t>Texans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Academies </a:t>
            </a:r>
            <a:r>
              <a:rPr dirty="0" sz="900" spc="-40">
                <a:latin typeface="Arial"/>
                <a:cs typeface="Arial"/>
              </a:rPr>
              <a:t>Texas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Tennis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Education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07950" marR="137160" indent="-95885">
              <a:lnSpc>
                <a:spcPct val="100000"/>
              </a:lnSpc>
              <a:spcBef>
                <a:spcPts val="254"/>
              </a:spcBef>
            </a:pPr>
            <a:r>
              <a:rPr dirty="0" sz="900" spc="-40">
                <a:latin typeface="Arial"/>
                <a:cs typeface="Arial"/>
              </a:rPr>
              <a:t>Texas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Theatre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Adjudicators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&amp;</a:t>
            </a:r>
            <a:r>
              <a:rPr dirty="0" sz="900">
                <a:latin typeface="Arial"/>
                <a:cs typeface="Arial"/>
              </a:rPr>
              <a:t> Officials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(TTAO)</a:t>
            </a:r>
            <a:endParaRPr sz="900">
              <a:latin typeface="Arial"/>
              <a:cs typeface="Arial"/>
            </a:endParaRPr>
          </a:p>
          <a:p>
            <a:pPr marL="12700" marR="259079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Aihua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Foundation,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Bold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 marR="54610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Cherokee</a:t>
            </a:r>
            <a:r>
              <a:rPr dirty="0" sz="900" spc="-10">
                <a:latin typeface="Arial"/>
                <a:cs typeface="Arial"/>
              </a:rPr>
              <a:t> Nation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Lynd</a:t>
            </a:r>
            <a:r>
              <a:rPr dirty="0" sz="900" spc="-25">
                <a:latin typeface="Arial"/>
                <a:cs typeface="Arial"/>
              </a:rPr>
              <a:t> and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Terri K.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McGowan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07950" marR="147955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Employee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Association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Metro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T.E.A.M.</a:t>
            </a:r>
            <a:endParaRPr sz="900">
              <a:latin typeface="Arial"/>
              <a:cs typeface="Arial"/>
            </a:endParaRPr>
          </a:p>
          <a:p>
            <a:pPr marL="107950" marR="512445" indent="-95885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Exchange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Club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Missouri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City</a:t>
            </a:r>
            <a:endParaRPr sz="900">
              <a:latin typeface="Arial"/>
              <a:cs typeface="Arial"/>
            </a:endParaRPr>
          </a:p>
          <a:p>
            <a:pPr marL="107950" marR="657225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Honorable </a:t>
            </a:r>
            <a:r>
              <a:rPr dirty="0" sz="900">
                <a:latin typeface="Arial"/>
                <a:cs typeface="Arial"/>
              </a:rPr>
              <a:t>Christina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Morales</a:t>
            </a:r>
            <a:endParaRPr sz="900">
              <a:latin typeface="Arial"/>
              <a:cs typeface="Arial"/>
            </a:endParaRPr>
          </a:p>
          <a:p>
            <a:pPr marL="107950" marR="22479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Association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Panamanians,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28972" y="641133"/>
            <a:ext cx="1607185" cy="3239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2710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The Marie Roper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Navajo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Salvation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Army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Mr.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Mrs.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Phillip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Thompson </a:t>
            </a:r>
            <a:r>
              <a:rPr dirty="0" sz="900" spc="-45">
                <a:latin typeface="Arial"/>
                <a:cs typeface="Arial"/>
              </a:rPr>
              <a:t>TJFACT,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617855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TWST4Girls </a:t>
            </a:r>
            <a:r>
              <a:rPr dirty="0" sz="900">
                <a:latin typeface="Arial"/>
                <a:cs typeface="Arial"/>
              </a:rPr>
              <a:t>Monique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Umphrey </a:t>
            </a:r>
            <a:r>
              <a:rPr dirty="0" sz="900">
                <a:latin typeface="Arial"/>
                <a:cs typeface="Arial"/>
              </a:rPr>
              <a:t>United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Concordia</a:t>
            </a:r>
            <a:endParaRPr sz="900">
              <a:latin typeface="Arial"/>
              <a:cs typeface="Arial"/>
            </a:endParaRPr>
          </a:p>
          <a:p>
            <a:pPr marL="12700" marR="21209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Univision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Communications </a:t>
            </a:r>
            <a:r>
              <a:rPr dirty="0" sz="900">
                <a:latin typeface="Arial"/>
                <a:cs typeface="Arial"/>
              </a:rPr>
              <a:t>Jennifer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Vacca</a:t>
            </a:r>
            <a:endParaRPr sz="900">
              <a:latin typeface="Arial"/>
              <a:cs typeface="Arial"/>
            </a:endParaRPr>
          </a:p>
          <a:p>
            <a:pPr marL="12700" marR="8051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 </a:t>
            </a:r>
            <a:r>
              <a:rPr dirty="0" sz="900" spc="-25">
                <a:latin typeface="Arial"/>
                <a:cs typeface="Arial"/>
              </a:rPr>
              <a:t>Vasselli </a:t>
            </a:r>
            <a:r>
              <a:rPr dirty="0" sz="900" spc="-10">
                <a:latin typeface="Arial"/>
                <a:cs typeface="Arial"/>
              </a:rPr>
              <a:t>Verizon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Patricia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Vice</a:t>
            </a:r>
            <a:endParaRPr sz="900">
              <a:latin typeface="Arial"/>
              <a:cs typeface="Arial"/>
            </a:endParaRPr>
          </a:p>
          <a:p>
            <a:pPr marL="12700" marR="22225">
              <a:lnSpc>
                <a:spcPct val="1233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West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Center </a:t>
            </a:r>
            <a:r>
              <a:rPr dirty="0" sz="900">
                <a:latin typeface="Arial"/>
                <a:cs typeface="Arial"/>
              </a:rPr>
              <a:t>Westbury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Baptist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 </a:t>
            </a:r>
            <a:r>
              <a:rPr dirty="0" sz="900">
                <a:latin typeface="Arial"/>
                <a:cs typeface="Arial"/>
              </a:rPr>
              <a:t>David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White</a:t>
            </a:r>
            <a:endParaRPr sz="900">
              <a:latin typeface="Arial"/>
              <a:cs typeface="Arial"/>
            </a:endParaRPr>
          </a:p>
          <a:p>
            <a:pPr marL="12700" marR="1644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Work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Texas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Training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Center </a:t>
            </a:r>
            <a:r>
              <a:rPr dirty="0" sz="900">
                <a:latin typeface="Arial"/>
                <a:cs typeface="Arial"/>
              </a:rPr>
              <a:t>Janet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Wormack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 spc="-10">
                <a:latin typeface="Arial"/>
                <a:cs typeface="Arial"/>
              </a:rPr>
              <a:t>Charles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Yates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28972" y="4024412"/>
            <a:ext cx="1666875" cy="31115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900" spc="-10" b="1">
                <a:solidFill>
                  <a:srgbClr val="F1B533"/>
                </a:solidFill>
                <a:latin typeface="Lucida Sans"/>
                <a:cs typeface="Lucida Sans"/>
              </a:rPr>
              <a:t>MENTOR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EAGLE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1B533"/>
                </a:solidFill>
                <a:latin typeface="Lucida Sans"/>
                <a:cs typeface="Lucida Sans"/>
              </a:rPr>
              <a:t>DONORS</a:t>
            </a:r>
            <a:endParaRPr sz="9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900" b="1">
                <a:solidFill>
                  <a:srgbClr val="939393"/>
                </a:solidFill>
                <a:latin typeface="Arial"/>
                <a:cs typeface="Arial"/>
              </a:rPr>
              <a:t>$250-</a:t>
            </a:r>
            <a:r>
              <a:rPr dirty="0" sz="900" spc="-20" b="1">
                <a:solidFill>
                  <a:srgbClr val="939393"/>
                </a:solidFill>
                <a:latin typeface="Arial"/>
                <a:cs typeface="Arial"/>
              </a:rPr>
              <a:t>$999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900">
                <a:latin typeface="Arial"/>
                <a:cs typeface="Arial"/>
              </a:rPr>
              <a:t>Gisela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Ables</a:t>
            </a:r>
            <a:endParaRPr sz="900">
              <a:latin typeface="Arial"/>
              <a:cs typeface="Arial"/>
            </a:endParaRPr>
          </a:p>
          <a:p>
            <a:pPr marL="12700" marR="55244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Alan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Ainsworth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Harrison Salim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Salmi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Aleca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Alejandro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Alpha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Phi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Alpha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Fraternity,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 </a:t>
            </a:r>
            <a:r>
              <a:rPr dirty="0" sz="900">
                <a:latin typeface="Arial"/>
                <a:cs typeface="Arial"/>
              </a:rPr>
              <a:t>American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Institute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Architects </a:t>
            </a:r>
            <a:r>
              <a:rPr dirty="0" sz="900">
                <a:latin typeface="Arial"/>
                <a:cs typeface="Arial"/>
              </a:rPr>
              <a:t>Jae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An</a:t>
            </a:r>
            <a:endParaRPr sz="900">
              <a:latin typeface="Arial"/>
              <a:cs typeface="Arial"/>
            </a:endParaRPr>
          </a:p>
          <a:p>
            <a:pPr marL="12700" marR="59118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Angela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Anderson </a:t>
            </a:r>
            <a:r>
              <a:rPr dirty="0" sz="900">
                <a:latin typeface="Arial"/>
                <a:cs typeface="Arial"/>
              </a:rPr>
              <a:t>Bennie</a:t>
            </a:r>
            <a:r>
              <a:rPr dirty="0" sz="900" spc="-10">
                <a:latin typeface="Arial"/>
                <a:cs typeface="Arial"/>
              </a:rPr>
              <a:t> Ansell </a:t>
            </a:r>
            <a:r>
              <a:rPr dirty="0" sz="900">
                <a:latin typeface="Arial"/>
                <a:cs typeface="Arial"/>
              </a:rPr>
              <a:t>Mehmet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Argin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Daniel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Argo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Laura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Ayers</a:t>
            </a:r>
            <a:endParaRPr sz="900">
              <a:latin typeface="Arial"/>
              <a:cs typeface="Arial"/>
            </a:endParaRPr>
          </a:p>
          <a:p>
            <a:pPr marL="12700" marR="11620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Laurel K.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Barker-</a:t>
            </a:r>
            <a:r>
              <a:rPr dirty="0" sz="900" spc="-10">
                <a:latin typeface="Arial"/>
                <a:cs typeface="Arial"/>
              </a:rPr>
              <a:t>Edwards </a:t>
            </a:r>
            <a:r>
              <a:rPr dirty="0" sz="900">
                <a:latin typeface="Arial"/>
                <a:cs typeface="Arial"/>
              </a:rPr>
              <a:t>Diana C.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Barrero-</a:t>
            </a:r>
            <a:r>
              <a:rPr dirty="0" sz="900" spc="-10">
                <a:latin typeface="Arial"/>
                <a:cs typeface="Arial"/>
              </a:rPr>
              <a:t>Burgos </a:t>
            </a:r>
            <a:r>
              <a:rPr dirty="0" sz="900">
                <a:latin typeface="Arial"/>
                <a:cs typeface="Arial"/>
              </a:rPr>
              <a:t>Maria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Esther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Bazan-</a:t>
            </a:r>
            <a:r>
              <a:rPr dirty="0" sz="900" spc="-10">
                <a:latin typeface="Arial"/>
                <a:cs typeface="Arial"/>
              </a:rPr>
              <a:t>Myrick </a:t>
            </a:r>
            <a:r>
              <a:rPr dirty="0" sz="900">
                <a:latin typeface="Arial"/>
                <a:cs typeface="Arial"/>
              </a:rPr>
              <a:t>Kendra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Belfi,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MD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66345" y="641133"/>
            <a:ext cx="1589405" cy="655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2305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Cynthia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Belmar </a:t>
            </a:r>
            <a:r>
              <a:rPr dirty="0" sz="900">
                <a:latin typeface="Arial"/>
                <a:cs typeface="Arial"/>
              </a:rPr>
              <a:t>Bethel’s</a:t>
            </a:r>
            <a:r>
              <a:rPr dirty="0" sz="900" spc="-10">
                <a:latin typeface="Arial"/>
                <a:cs typeface="Arial"/>
              </a:rPr>
              <a:t> Place </a:t>
            </a:r>
            <a:r>
              <a:rPr dirty="0" sz="900">
                <a:latin typeface="Arial"/>
                <a:cs typeface="Arial"/>
              </a:rPr>
              <a:t>Marland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Bibbs </a:t>
            </a:r>
            <a:r>
              <a:rPr dirty="0" sz="900">
                <a:latin typeface="Arial"/>
                <a:cs typeface="Arial"/>
              </a:rPr>
              <a:t>Lorraine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Bisch </a:t>
            </a:r>
            <a:r>
              <a:rPr dirty="0" sz="900">
                <a:latin typeface="Arial"/>
                <a:cs typeface="Arial"/>
              </a:rPr>
              <a:t>Cecilia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Bonnor </a:t>
            </a:r>
            <a:r>
              <a:rPr dirty="0" sz="900">
                <a:latin typeface="Arial"/>
                <a:cs typeface="Arial"/>
              </a:rPr>
              <a:t>Vedron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Bordeaux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Nichole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C.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Boutte-</a:t>
            </a:r>
            <a:r>
              <a:rPr dirty="0" sz="900" spc="-10">
                <a:latin typeface="Arial"/>
                <a:cs typeface="Arial"/>
              </a:rPr>
              <a:t>Heiniluoma Saundra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Y.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Boyd</a:t>
            </a:r>
            <a:endParaRPr sz="900">
              <a:latin typeface="Arial"/>
              <a:cs typeface="Arial"/>
            </a:endParaRPr>
          </a:p>
          <a:p>
            <a:pPr marL="12700" marR="2914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Margarita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P.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Bracamonte </a:t>
            </a:r>
            <a:r>
              <a:rPr dirty="0" sz="900">
                <a:latin typeface="Arial"/>
                <a:cs typeface="Arial"/>
              </a:rPr>
              <a:t>Loris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Bradshaw</a:t>
            </a:r>
            <a:endParaRPr sz="900">
              <a:latin typeface="Arial"/>
              <a:cs typeface="Arial"/>
            </a:endParaRPr>
          </a:p>
          <a:p>
            <a:pPr marL="12700" marR="578485">
              <a:lnSpc>
                <a:spcPct val="123300"/>
              </a:lnSpc>
            </a:pPr>
            <a:r>
              <a:rPr dirty="0" sz="900" spc="-30">
                <a:latin typeface="Arial"/>
                <a:cs typeface="Arial"/>
              </a:rPr>
              <a:t>Ravi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Brahmbhatt Sheila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Briones </a:t>
            </a:r>
            <a:r>
              <a:rPr dirty="0" sz="900" spc="-20">
                <a:latin typeface="Arial"/>
                <a:cs typeface="Arial"/>
              </a:rPr>
              <a:t>Jesse</a:t>
            </a:r>
            <a:r>
              <a:rPr dirty="0" sz="900" spc="-10">
                <a:latin typeface="Arial"/>
                <a:cs typeface="Arial"/>
              </a:rPr>
              <a:t> Brown Jessica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Brown </a:t>
            </a:r>
            <a:r>
              <a:rPr dirty="0" sz="900">
                <a:latin typeface="Arial"/>
                <a:cs typeface="Arial"/>
              </a:rPr>
              <a:t>Katherine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Bruton </a:t>
            </a:r>
            <a:r>
              <a:rPr dirty="0" sz="900">
                <a:latin typeface="Arial"/>
                <a:cs typeface="Arial"/>
              </a:rPr>
              <a:t>Khalid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Bukhari Evelyn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V.</a:t>
            </a:r>
            <a:r>
              <a:rPr dirty="0" sz="900" spc="-10">
                <a:latin typeface="Arial"/>
                <a:cs typeface="Arial"/>
              </a:rPr>
              <a:t> Burgos </a:t>
            </a:r>
            <a:r>
              <a:rPr dirty="0" sz="900">
                <a:latin typeface="Arial"/>
                <a:cs typeface="Arial"/>
              </a:rPr>
              <a:t>Dorothy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E.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Caram </a:t>
            </a:r>
            <a:r>
              <a:rPr dirty="0" sz="900">
                <a:latin typeface="Arial"/>
                <a:cs typeface="Arial"/>
              </a:rPr>
              <a:t>Danita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B. </a:t>
            </a:r>
            <a:r>
              <a:rPr dirty="0" sz="900" spc="-10">
                <a:latin typeface="Arial"/>
                <a:cs typeface="Arial"/>
              </a:rPr>
              <a:t>Carey </a:t>
            </a:r>
            <a:r>
              <a:rPr dirty="0" sz="900">
                <a:latin typeface="Arial"/>
                <a:cs typeface="Arial"/>
              </a:rPr>
              <a:t>Jordan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Carswell </a:t>
            </a:r>
            <a:r>
              <a:rPr dirty="0" sz="900">
                <a:latin typeface="Arial"/>
                <a:cs typeface="Arial"/>
              </a:rPr>
              <a:t>Diana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Castillo </a:t>
            </a: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Castillo </a:t>
            </a:r>
            <a:r>
              <a:rPr dirty="0" sz="900">
                <a:latin typeface="Arial"/>
                <a:cs typeface="Arial"/>
              </a:rPr>
              <a:t>Leonard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Cazares </a:t>
            </a:r>
            <a:r>
              <a:rPr dirty="0" sz="900" spc="-20">
                <a:latin typeface="Arial"/>
                <a:cs typeface="Arial"/>
              </a:rPr>
              <a:t>Rachel</a:t>
            </a:r>
            <a:r>
              <a:rPr dirty="0" sz="900" spc="-10">
                <a:latin typeface="Arial"/>
                <a:cs typeface="Arial"/>
              </a:rPr>
              <a:t> Cevallos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 spc="-10">
                <a:latin typeface="Arial"/>
                <a:cs typeface="Arial"/>
              </a:rPr>
              <a:t>Sarath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Menon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Chembottil</a:t>
            </a:r>
            <a:endParaRPr sz="900">
              <a:latin typeface="Arial"/>
              <a:cs typeface="Arial"/>
            </a:endParaRPr>
          </a:p>
          <a:p>
            <a:pPr marL="107950" marR="119380" indent="-95885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CHI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St.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Luke’s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Health/Baylor </a:t>
            </a:r>
            <a:r>
              <a:rPr dirty="0" sz="900">
                <a:latin typeface="Arial"/>
                <a:cs typeface="Arial"/>
              </a:rPr>
              <a:t>St.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Luke’s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Medical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Center</a:t>
            </a:r>
            <a:endParaRPr sz="900">
              <a:latin typeface="Arial"/>
              <a:cs typeface="Arial"/>
            </a:endParaRPr>
          </a:p>
          <a:p>
            <a:pPr marL="12700" marR="260985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Chick-</a:t>
            </a:r>
            <a:r>
              <a:rPr dirty="0" sz="900">
                <a:latin typeface="Arial"/>
                <a:cs typeface="Arial"/>
              </a:rPr>
              <a:t>Fil-A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(Holcombe) </a:t>
            </a:r>
            <a:r>
              <a:rPr dirty="0" sz="900">
                <a:latin typeface="Arial"/>
                <a:cs typeface="Arial"/>
              </a:rPr>
              <a:t>Cinco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Ranch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School </a:t>
            </a:r>
            <a:r>
              <a:rPr dirty="0" sz="900">
                <a:latin typeface="Arial"/>
                <a:cs typeface="Arial"/>
              </a:rPr>
              <a:t>Terri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B.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Clarkson</a:t>
            </a:r>
            <a:endParaRPr sz="900">
              <a:latin typeface="Arial"/>
              <a:cs typeface="Arial"/>
            </a:endParaRPr>
          </a:p>
          <a:p>
            <a:pPr marL="107950" marR="37973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College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Consultants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 spc="-10">
                <a:latin typeface="Arial"/>
                <a:cs typeface="Arial"/>
              </a:rPr>
              <a:t>Colorado</a:t>
            </a:r>
            <a:endParaRPr sz="900">
              <a:latin typeface="Arial"/>
              <a:cs typeface="Arial"/>
            </a:endParaRPr>
          </a:p>
          <a:p>
            <a:pPr marL="12700" marR="20955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Edgardo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Colón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National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Bank Parish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Conkling</a:t>
            </a:r>
            <a:endParaRPr sz="900">
              <a:latin typeface="Arial"/>
              <a:cs typeface="Arial"/>
            </a:endParaRPr>
          </a:p>
          <a:p>
            <a:pPr marL="12700" marR="629285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Terrance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Corrigan </a:t>
            </a:r>
            <a:r>
              <a:rPr dirty="0" sz="900">
                <a:latin typeface="Arial"/>
                <a:cs typeface="Arial"/>
              </a:rPr>
              <a:t>Nicholas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P.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Cox </a:t>
            </a:r>
            <a:r>
              <a:rPr dirty="0" sz="900" spc="-20">
                <a:latin typeface="Arial"/>
                <a:cs typeface="Arial"/>
              </a:rPr>
              <a:t>Lisa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Crawford </a:t>
            </a:r>
            <a:r>
              <a:rPr dirty="0" sz="900">
                <a:latin typeface="Arial"/>
                <a:cs typeface="Arial"/>
              </a:rPr>
              <a:t>Jennifer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Crispin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03718" y="641133"/>
            <a:ext cx="1710055" cy="646303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900" spc="-10">
                <a:latin typeface="Arial"/>
                <a:cs typeface="Arial"/>
              </a:rPr>
              <a:t>James </a:t>
            </a:r>
            <a:r>
              <a:rPr dirty="0" sz="900">
                <a:latin typeface="Arial"/>
                <a:cs typeface="Arial"/>
              </a:rPr>
              <a:t>David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Cross</a:t>
            </a:r>
            <a:endParaRPr sz="900">
              <a:latin typeface="Arial"/>
              <a:cs typeface="Arial"/>
            </a:endParaRPr>
          </a:p>
          <a:p>
            <a:pPr marL="107950" marR="20447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Daddy’s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Girl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Second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Chance Foundation</a:t>
            </a:r>
            <a:endParaRPr sz="900">
              <a:latin typeface="Arial"/>
              <a:cs typeface="Arial"/>
            </a:endParaRPr>
          </a:p>
          <a:p>
            <a:pPr marL="12700" marR="582930">
              <a:lnSpc>
                <a:spcPct val="1233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Davenport </a:t>
            </a:r>
            <a:r>
              <a:rPr dirty="0" sz="900">
                <a:latin typeface="Arial"/>
                <a:cs typeface="Arial"/>
              </a:rPr>
              <a:t>Melinda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Davila </a:t>
            </a:r>
            <a:r>
              <a:rPr dirty="0" sz="900">
                <a:latin typeface="Arial"/>
                <a:cs typeface="Arial"/>
              </a:rPr>
              <a:t>Ronald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Desbrow</a:t>
            </a:r>
            <a:endParaRPr sz="900">
              <a:latin typeface="Arial"/>
              <a:cs typeface="Arial"/>
            </a:endParaRPr>
          </a:p>
          <a:p>
            <a:pPr marL="12700" marR="2971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Gaynelle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Prem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Dewan </a:t>
            </a:r>
            <a:r>
              <a:rPr dirty="0" sz="900">
                <a:latin typeface="Arial"/>
                <a:cs typeface="Arial"/>
              </a:rPr>
              <a:t>Kathleen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Dillon</a:t>
            </a:r>
            <a:endParaRPr sz="900">
              <a:latin typeface="Arial"/>
              <a:cs typeface="Arial"/>
            </a:endParaRPr>
          </a:p>
          <a:p>
            <a:pPr marL="12700" marR="37846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Dime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Box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Lions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Club </a:t>
            </a:r>
            <a:r>
              <a:rPr dirty="0" sz="900">
                <a:latin typeface="Arial"/>
                <a:cs typeface="Arial"/>
              </a:rPr>
              <a:t>Linda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Downing-</a:t>
            </a:r>
            <a:r>
              <a:rPr dirty="0" sz="900" spc="-10">
                <a:latin typeface="Arial"/>
                <a:cs typeface="Arial"/>
              </a:rPr>
              <a:t>Adkinson </a:t>
            </a:r>
            <a:r>
              <a:rPr dirty="0" sz="900">
                <a:latin typeface="Arial"/>
                <a:cs typeface="Arial"/>
              </a:rPr>
              <a:t>Otis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Drew</a:t>
            </a:r>
            <a:endParaRPr sz="900">
              <a:latin typeface="Arial"/>
              <a:cs typeface="Arial"/>
            </a:endParaRPr>
          </a:p>
          <a:p>
            <a:pPr marL="12700" marR="67691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Maya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Durnovo </a:t>
            </a:r>
            <a:r>
              <a:rPr dirty="0" sz="900">
                <a:latin typeface="Arial"/>
                <a:cs typeface="Arial"/>
              </a:rPr>
              <a:t>Daniel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Dylla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Juanita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5">
                <a:latin typeface="Arial"/>
                <a:cs typeface="Arial"/>
              </a:rPr>
              <a:t>P.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Edgerton </a:t>
            </a:r>
            <a:r>
              <a:rPr dirty="0" sz="900">
                <a:latin typeface="Arial"/>
                <a:cs typeface="Arial"/>
              </a:rPr>
              <a:t>Michael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Edwards </a:t>
            </a:r>
            <a:r>
              <a:rPr dirty="0" sz="900">
                <a:latin typeface="Arial"/>
                <a:cs typeface="Arial"/>
              </a:rPr>
              <a:t>Kurt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Ewen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Fayette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Resale,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Second</a:t>
            </a:r>
            <a:r>
              <a:rPr dirty="0" sz="900" spc="-10">
                <a:latin typeface="Arial"/>
                <a:cs typeface="Arial"/>
              </a:rPr>
              <a:t> Chance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Emporium</a:t>
            </a:r>
            <a:endParaRPr sz="900">
              <a:latin typeface="Arial"/>
              <a:cs typeface="Arial"/>
            </a:endParaRPr>
          </a:p>
          <a:p>
            <a:pPr marL="12700" marR="38290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First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Presbyterian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 Lane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Fletcher</a:t>
            </a:r>
            <a:endParaRPr sz="900">
              <a:latin typeface="Arial"/>
              <a:cs typeface="Arial"/>
            </a:endParaRPr>
          </a:p>
          <a:p>
            <a:pPr marL="12700" marR="787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Margaret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Ford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Fisher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Former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Player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Benefits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Trust </a:t>
            </a:r>
            <a:r>
              <a:rPr dirty="0" sz="900">
                <a:latin typeface="Arial"/>
                <a:cs typeface="Arial"/>
              </a:rPr>
              <a:t>Fort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Bend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Independent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School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District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Fort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Worth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Stock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Show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Rodeo </a:t>
            </a:r>
            <a:r>
              <a:rPr dirty="0" sz="900">
                <a:latin typeface="Arial"/>
                <a:cs typeface="Arial"/>
              </a:rPr>
              <a:t>Friends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Westbury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High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 marR="63373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Ilija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I.</a:t>
            </a:r>
            <a:r>
              <a:rPr dirty="0" sz="900" spc="-10">
                <a:latin typeface="Arial"/>
                <a:cs typeface="Arial"/>
              </a:rPr>
              <a:t> Gallego </a:t>
            </a:r>
            <a:r>
              <a:rPr dirty="0" sz="900">
                <a:latin typeface="Arial"/>
                <a:cs typeface="Arial"/>
              </a:rPr>
              <a:t>Howard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Galloway </a:t>
            </a:r>
            <a:r>
              <a:rPr dirty="0" sz="900">
                <a:latin typeface="Arial"/>
                <a:cs typeface="Arial"/>
              </a:rPr>
              <a:t>Gap,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Charlene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White</a:t>
            </a:r>
            <a:endParaRPr sz="900">
              <a:latin typeface="Arial"/>
              <a:cs typeface="Arial"/>
            </a:endParaRPr>
          </a:p>
          <a:p>
            <a:pPr marL="12700" marR="719455">
              <a:lnSpc>
                <a:spcPct val="123300"/>
              </a:lnSpc>
              <a:spcBef>
                <a:spcPts val="5"/>
              </a:spcBef>
            </a:pPr>
            <a:r>
              <a:rPr dirty="0" sz="900">
                <a:latin typeface="Arial"/>
                <a:cs typeface="Arial"/>
              </a:rPr>
              <a:t>Katrina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Gary-</a:t>
            </a:r>
            <a:r>
              <a:rPr dirty="0" sz="900" spc="-20">
                <a:latin typeface="Arial"/>
                <a:cs typeface="Arial"/>
              </a:rPr>
              <a:t>Forte </a:t>
            </a:r>
            <a:r>
              <a:rPr dirty="0" sz="900">
                <a:latin typeface="Arial"/>
                <a:cs typeface="Arial"/>
              </a:rPr>
              <a:t>Matias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Garza</a:t>
            </a:r>
            <a:endParaRPr sz="900">
              <a:latin typeface="Arial"/>
              <a:cs typeface="Arial"/>
            </a:endParaRPr>
          </a:p>
          <a:p>
            <a:pPr marL="12700" marR="46672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Sheryl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T.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George-</a:t>
            </a:r>
            <a:r>
              <a:rPr dirty="0" sz="900" spc="-20">
                <a:latin typeface="Arial"/>
                <a:cs typeface="Arial"/>
              </a:rPr>
              <a:t>Jones </a:t>
            </a:r>
            <a:r>
              <a:rPr dirty="0" sz="900">
                <a:latin typeface="Arial"/>
                <a:cs typeface="Arial"/>
              </a:rPr>
              <a:t>Kendrick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 </a:t>
            </a:r>
            <a:r>
              <a:rPr dirty="0" sz="900" spc="-10">
                <a:latin typeface="Arial"/>
                <a:cs typeface="Arial"/>
              </a:rPr>
              <a:t>Gibson </a:t>
            </a:r>
            <a:r>
              <a:rPr dirty="0" sz="900">
                <a:latin typeface="Arial"/>
                <a:cs typeface="Arial"/>
              </a:rPr>
              <a:t>Angela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Glaser</a:t>
            </a:r>
            <a:endParaRPr sz="900">
              <a:latin typeface="Arial"/>
              <a:cs typeface="Arial"/>
            </a:endParaRPr>
          </a:p>
          <a:p>
            <a:pPr marL="12700" marR="80137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Pete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Gomez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Larry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Gonzalez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 spc="-10">
                <a:latin typeface="Arial"/>
                <a:cs typeface="Arial"/>
              </a:rPr>
              <a:t>Richard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Gosselin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3377" y="7439697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11758" y="6905240"/>
            <a:ext cx="1149350" cy="746760"/>
          </a:xfrm>
          <a:custGeom>
            <a:avLst/>
            <a:gdLst/>
            <a:ahLst/>
            <a:cxnLst/>
            <a:rect l="l" t="t" r="r" b="b"/>
            <a:pathLst>
              <a:path w="1149350" h="746759">
                <a:moveTo>
                  <a:pt x="504864" y="728979"/>
                </a:moveTo>
                <a:lnTo>
                  <a:pt x="448259" y="728979"/>
                </a:lnTo>
                <a:lnTo>
                  <a:pt x="452378" y="742949"/>
                </a:lnTo>
                <a:lnTo>
                  <a:pt x="456738" y="746759"/>
                </a:lnTo>
                <a:lnTo>
                  <a:pt x="464023" y="742949"/>
                </a:lnTo>
                <a:lnTo>
                  <a:pt x="476923" y="730249"/>
                </a:lnTo>
                <a:lnTo>
                  <a:pt x="504302" y="730249"/>
                </a:lnTo>
                <a:lnTo>
                  <a:pt x="504864" y="728979"/>
                </a:lnTo>
                <a:close/>
              </a:path>
              <a:path w="1149350" h="746759">
                <a:moveTo>
                  <a:pt x="504302" y="730249"/>
                </a:moveTo>
                <a:lnTo>
                  <a:pt x="476923" y="730249"/>
                </a:lnTo>
                <a:lnTo>
                  <a:pt x="487629" y="742949"/>
                </a:lnTo>
                <a:lnTo>
                  <a:pt x="494752" y="744219"/>
                </a:lnTo>
                <a:lnTo>
                  <a:pt x="501492" y="736599"/>
                </a:lnTo>
                <a:lnTo>
                  <a:pt x="504302" y="730249"/>
                </a:lnTo>
                <a:close/>
              </a:path>
              <a:path w="1149350" h="746759">
                <a:moveTo>
                  <a:pt x="510485" y="716279"/>
                </a:moveTo>
                <a:lnTo>
                  <a:pt x="399770" y="716279"/>
                </a:lnTo>
                <a:lnTo>
                  <a:pt x="401890" y="726439"/>
                </a:lnTo>
                <a:lnTo>
                  <a:pt x="405017" y="731519"/>
                </a:lnTo>
                <a:lnTo>
                  <a:pt x="411327" y="734059"/>
                </a:lnTo>
                <a:lnTo>
                  <a:pt x="422998" y="734059"/>
                </a:lnTo>
                <a:lnTo>
                  <a:pt x="428265" y="740409"/>
                </a:lnTo>
                <a:lnTo>
                  <a:pt x="432652" y="742949"/>
                </a:lnTo>
                <a:lnTo>
                  <a:pt x="438527" y="739139"/>
                </a:lnTo>
                <a:lnTo>
                  <a:pt x="448259" y="728979"/>
                </a:lnTo>
                <a:lnTo>
                  <a:pt x="504864" y="728979"/>
                </a:lnTo>
                <a:lnTo>
                  <a:pt x="510485" y="716279"/>
                </a:lnTo>
                <a:close/>
              </a:path>
              <a:path w="1149350" h="746759">
                <a:moveTo>
                  <a:pt x="536878" y="715009"/>
                </a:moveTo>
                <a:lnTo>
                  <a:pt x="511047" y="715009"/>
                </a:lnTo>
                <a:lnTo>
                  <a:pt x="525065" y="722629"/>
                </a:lnTo>
                <a:lnTo>
                  <a:pt x="532934" y="722629"/>
                </a:lnTo>
                <a:lnTo>
                  <a:pt x="536878" y="715009"/>
                </a:lnTo>
                <a:close/>
              </a:path>
              <a:path w="1149350" h="746759">
                <a:moveTo>
                  <a:pt x="562826" y="688339"/>
                </a:moveTo>
                <a:lnTo>
                  <a:pt x="371792" y="688339"/>
                </a:lnTo>
                <a:lnTo>
                  <a:pt x="370665" y="709929"/>
                </a:lnTo>
                <a:lnTo>
                  <a:pt x="373203" y="720089"/>
                </a:lnTo>
                <a:lnTo>
                  <a:pt x="382031" y="721359"/>
                </a:lnTo>
                <a:lnTo>
                  <a:pt x="399770" y="716279"/>
                </a:lnTo>
                <a:lnTo>
                  <a:pt x="510485" y="716279"/>
                </a:lnTo>
                <a:lnTo>
                  <a:pt x="511047" y="715009"/>
                </a:lnTo>
                <a:lnTo>
                  <a:pt x="536878" y="715009"/>
                </a:lnTo>
                <a:lnTo>
                  <a:pt x="537535" y="713739"/>
                </a:lnTo>
                <a:lnTo>
                  <a:pt x="541743" y="694689"/>
                </a:lnTo>
                <a:lnTo>
                  <a:pt x="561312" y="694689"/>
                </a:lnTo>
                <a:lnTo>
                  <a:pt x="562689" y="689609"/>
                </a:lnTo>
                <a:lnTo>
                  <a:pt x="562826" y="688339"/>
                </a:lnTo>
                <a:close/>
              </a:path>
              <a:path w="1149350" h="746759">
                <a:moveTo>
                  <a:pt x="561312" y="694689"/>
                </a:moveTo>
                <a:lnTo>
                  <a:pt x="541743" y="694689"/>
                </a:lnTo>
                <a:lnTo>
                  <a:pt x="553010" y="702309"/>
                </a:lnTo>
                <a:lnTo>
                  <a:pt x="559247" y="702309"/>
                </a:lnTo>
                <a:lnTo>
                  <a:pt x="561312" y="694689"/>
                </a:lnTo>
                <a:close/>
              </a:path>
              <a:path w="1149350" h="746759">
                <a:moveTo>
                  <a:pt x="1023954" y="511809"/>
                </a:moveTo>
                <a:lnTo>
                  <a:pt x="361446" y="511809"/>
                </a:lnTo>
                <a:lnTo>
                  <a:pt x="366686" y="513079"/>
                </a:lnTo>
                <a:lnTo>
                  <a:pt x="376402" y="515619"/>
                </a:lnTo>
                <a:lnTo>
                  <a:pt x="381103" y="525779"/>
                </a:lnTo>
                <a:lnTo>
                  <a:pt x="384862" y="530859"/>
                </a:lnTo>
                <a:lnTo>
                  <a:pt x="389652" y="532129"/>
                </a:lnTo>
                <a:lnTo>
                  <a:pt x="397446" y="533399"/>
                </a:lnTo>
                <a:lnTo>
                  <a:pt x="395299" y="534669"/>
                </a:lnTo>
                <a:lnTo>
                  <a:pt x="385992" y="537209"/>
                </a:lnTo>
                <a:lnTo>
                  <a:pt x="365229" y="544829"/>
                </a:lnTo>
                <a:lnTo>
                  <a:pt x="328714" y="554989"/>
                </a:lnTo>
                <a:lnTo>
                  <a:pt x="294312" y="565149"/>
                </a:lnTo>
                <a:lnTo>
                  <a:pt x="282860" y="572769"/>
                </a:lnTo>
                <a:lnTo>
                  <a:pt x="294374" y="579119"/>
                </a:lnTo>
                <a:lnTo>
                  <a:pt x="328866" y="589279"/>
                </a:lnTo>
                <a:lnTo>
                  <a:pt x="307706" y="601979"/>
                </a:lnTo>
                <a:lnTo>
                  <a:pt x="300369" y="609599"/>
                </a:lnTo>
                <a:lnTo>
                  <a:pt x="306597" y="615949"/>
                </a:lnTo>
                <a:lnTo>
                  <a:pt x="326136" y="626109"/>
                </a:lnTo>
                <a:lnTo>
                  <a:pt x="314137" y="643889"/>
                </a:lnTo>
                <a:lnTo>
                  <a:pt x="311494" y="654049"/>
                </a:lnTo>
                <a:lnTo>
                  <a:pt x="319426" y="659129"/>
                </a:lnTo>
                <a:lnTo>
                  <a:pt x="339153" y="661669"/>
                </a:lnTo>
                <a:lnTo>
                  <a:pt x="342206" y="687069"/>
                </a:lnTo>
                <a:lnTo>
                  <a:pt x="346624" y="698499"/>
                </a:lnTo>
                <a:lnTo>
                  <a:pt x="355466" y="698499"/>
                </a:lnTo>
                <a:lnTo>
                  <a:pt x="371792" y="688339"/>
                </a:lnTo>
                <a:lnTo>
                  <a:pt x="562826" y="688339"/>
                </a:lnTo>
                <a:lnTo>
                  <a:pt x="565569" y="662939"/>
                </a:lnTo>
                <a:lnTo>
                  <a:pt x="582825" y="662939"/>
                </a:lnTo>
                <a:lnTo>
                  <a:pt x="590986" y="657859"/>
                </a:lnTo>
                <a:lnTo>
                  <a:pt x="592061" y="652779"/>
                </a:lnTo>
                <a:lnTo>
                  <a:pt x="588253" y="648969"/>
                </a:lnTo>
                <a:lnTo>
                  <a:pt x="582790" y="638809"/>
                </a:lnTo>
                <a:lnTo>
                  <a:pt x="571898" y="617219"/>
                </a:lnTo>
                <a:lnTo>
                  <a:pt x="551802" y="574039"/>
                </a:lnTo>
                <a:lnTo>
                  <a:pt x="554020" y="563879"/>
                </a:lnTo>
                <a:lnTo>
                  <a:pt x="557117" y="561339"/>
                </a:lnTo>
                <a:lnTo>
                  <a:pt x="978301" y="561339"/>
                </a:lnTo>
                <a:lnTo>
                  <a:pt x="990803" y="557529"/>
                </a:lnTo>
                <a:lnTo>
                  <a:pt x="994812" y="556259"/>
                </a:lnTo>
                <a:lnTo>
                  <a:pt x="1028548" y="556259"/>
                </a:lnTo>
                <a:lnTo>
                  <a:pt x="1028385" y="554989"/>
                </a:lnTo>
                <a:lnTo>
                  <a:pt x="1021530" y="547369"/>
                </a:lnTo>
                <a:lnTo>
                  <a:pt x="1006487" y="533399"/>
                </a:lnTo>
                <a:lnTo>
                  <a:pt x="1061525" y="533399"/>
                </a:lnTo>
                <a:lnTo>
                  <a:pt x="1047424" y="527049"/>
                </a:lnTo>
                <a:lnTo>
                  <a:pt x="1029919" y="516889"/>
                </a:lnTo>
                <a:lnTo>
                  <a:pt x="1023954" y="511809"/>
                </a:lnTo>
                <a:close/>
              </a:path>
              <a:path w="1149350" h="746759">
                <a:moveTo>
                  <a:pt x="582825" y="662939"/>
                </a:moveTo>
                <a:lnTo>
                  <a:pt x="565569" y="662939"/>
                </a:lnTo>
                <a:lnTo>
                  <a:pt x="572658" y="665479"/>
                </a:lnTo>
                <a:lnTo>
                  <a:pt x="582825" y="662939"/>
                </a:lnTo>
                <a:close/>
              </a:path>
              <a:path w="1149350" h="746759">
                <a:moveTo>
                  <a:pt x="718883" y="607059"/>
                </a:moveTo>
                <a:lnTo>
                  <a:pt x="698779" y="607059"/>
                </a:lnTo>
                <a:lnTo>
                  <a:pt x="701802" y="614679"/>
                </a:lnTo>
                <a:lnTo>
                  <a:pt x="718883" y="607059"/>
                </a:lnTo>
                <a:close/>
              </a:path>
              <a:path w="1149350" h="746759">
                <a:moveTo>
                  <a:pt x="629415" y="603249"/>
                </a:moveTo>
                <a:lnTo>
                  <a:pt x="610527" y="603249"/>
                </a:lnTo>
                <a:lnTo>
                  <a:pt x="610717" y="610869"/>
                </a:lnTo>
                <a:lnTo>
                  <a:pt x="613143" y="613409"/>
                </a:lnTo>
                <a:lnTo>
                  <a:pt x="619931" y="609599"/>
                </a:lnTo>
                <a:lnTo>
                  <a:pt x="629415" y="603249"/>
                </a:lnTo>
                <a:close/>
              </a:path>
              <a:path w="1149350" h="746759">
                <a:moveTo>
                  <a:pt x="750970" y="607059"/>
                </a:moveTo>
                <a:lnTo>
                  <a:pt x="718883" y="607059"/>
                </a:lnTo>
                <a:lnTo>
                  <a:pt x="720696" y="612139"/>
                </a:lnTo>
                <a:lnTo>
                  <a:pt x="723574" y="613409"/>
                </a:lnTo>
                <a:lnTo>
                  <a:pt x="729565" y="612139"/>
                </a:lnTo>
                <a:lnTo>
                  <a:pt x="740714" y="608329"/>
                </a:lnTo>
                <a:lnTo>
                  <a:pt x="750970" y="607059"/>
                </a:lnTo>
                <a:close/>
              </a:path>
              <a:path w="1149350" h="746759">
                <a:moveTo>
                  <a:pt x="657737" y="600709"/>
                </a:moveTo>
                <a:lnTo>
                  <a:pt x="633209" y="600709"/>
                </a:lnTo>
                <a:lnTo>
                  <a:pt x="632016" y="609599"/>
                </a:lnTo>
                <a:lnTo>
                  <a:pt x="634430" y="612139"/>
                </a:lnTo>
                <a:lnTo>
                  <a:pt x="642980" y="608329"/>
                </a:lnTo>
                <a:lnTo>
                  <a:pt x="657737" y="600709"/>
                </a:lnTo>
                <a:close/>
              </a:path>
              <a:path w="1149350" h="746759">
                <a:moveTo>
                  <a:pt x="835570" y="599439"/>
                </a:moveTo>
                <a:lnTo>
                  <a:pt x="660196" y="599439"/>
                </a:lnTo>
                <a:lnTo>
                  <a:pt x="660077" y="608329"/>
                </a:lnTo>
                <a:lnTo>
                  <a:pt x="662003" y="612139"/>
                </a:lnTo>
                <a:lnTo>
                  <a:pt x="667744" y="610869"/>
                </a:lnTo>
                <a:lnTo>
                  <a:pt x="679069" y="605789"/>
                </a:lnTo>
                <a:lnTo>
                  <a:pt x="792467" y="605789"/>
                </a:lnTo>
                <a:lnTo>
                  <a:pt x="813409" y="600709"/>
                </a:lnTo>
                <a:lnTo>
                  <a:pt x="834958" y="600709"/>
                </a:lnTo>
                <a:lnTo>
                  <a:pt x="835570" y="599439"/>
                </a:lnTo>
                <a:close/>
              </a:path>
              <a:path w="1149350" h="746759">
                <a:moveTo>
                  <a:pt x="761225" y="605789"/>
                </a:moveTo>
                <a:lnTo>
                  <a:pt x="679069" y="605789"/>
                </a:lnTo>
                <a:lnTo>
                  <a:pt x="678434" y="610869"/>
                </a:lnTo>
                <a:lnTo>
                  <a:pt x="680275" y="612139"/>
                </a:lnTo>
                <a:lnTo>
                  <a:pt x="686441" y="610869"/>
                </a:lnTo>
                <a:lnTo>
                  <a:pt x="698779" y="607059"/>
                </a:lnTo>
                <a:lnTo>
                  <a:pt x="750970" y="607059"/>
                </a:lnTo>
                <a:lnTo>
                  <a:pt x="761225" y="605789"/>
                </a:lnTo>
                <a:close/>
              </a:path>
              <a:path w="1149350" h="746759">
                <a:moveTo>
                  <a:pt x="792467" y="605789"/>
                </a:moveTo>
                <a:lnTo>
                  <a:pt x="761225" y="605789"/>
                </a:lnTo>
                <a:lnTo>
                  <a:pt x="766306" y="608329"/>
                </a:lnTo>
                <a:lnTo>
                  <a:pt x="778998" y="608329"/>
                </a:lnTo>
                <a:lnTo>
                  <a:pt x="792467" y="605789"/>
                </a:lnTo>
                <a:close/>
              </a:path>
              <a:path w="1149350" h="746759">
                <a:moveTo>
                  <a:pt x="978301" y="561339"/>
                </a:moveTo>
                <a:lnTo>
                  <a:pt x="557117" y="561339"/>
                </a:lnTo>
                <a:lnTo>
                  <a:pt x="563214" y="563879"/>
                </a:lnTo>
                <a:lnTo>
                  <a:pt x="574433" y="571499"/>
                </a:lnTo>
                <a:lnTo>
                  <a:pt x="566620" y="581659"/>
                </a:lnTo>
                <a:lnTo>
                  <a:pt x="566124" y="588009"/>
                </a:lnTo>
                <a:lnTo>
                  <a:pt x="574844" y="590549"/>
                </a:lnTo>
                <a:lnTo>
                  <a:pt x="594677" y="593089"/>
                </a:lnTo>
                <a:lnTo>
                  <a:pt x="594334" y="607059"/>
                </a:lnTo>
                <a:lnTo>
                  <a:pt x="610527" y="603249"/>
                </a:lnTo>
                <a:lnTo>
                  <a:pt x="629415" y="603249"/>
                </a:lnTo>
                <a:lnTo>
                  <a:pt x="633209" y="600709"/>
                </a:lnTo>
                <a:lnTo>
                  <a:pt x="657737" y="600709"/>
                </a:lnTo>
                <a:lnTo>
                  <a:pt x="660196" y="599439"/>
                </a:lnTo>
                <a:lnTo>
                  <a:pt x="835570" y="599439"/>
                </a:lnTo>
                <a:lnTo>
                  <a:pt x="839851" y="590549"/>
                </a:lnTo>
                <a:lnTo>
                  <a:pt x="853594" y="590549"/>
                </a:lnTo>
                <a:lnTo>
                  <a:pt x="865555" y="584199"/>
                </a:lnTo>
                <a:lnTo>
                  <a:pt x="880249" y="584199"/>
                </a:lnTo>
                <a:lnTo>
                  <a:pt x="886460" y="579119"/>
                </a:lnTo>
                <a:lnTo>
                  <a:pt x="919489" y="579119"/>
                </a:lnTo>
                <a:lnTo>
                  <a:pt x="922845" y="575309"/>
                </a:lnTo>
                <a:lnTo>
                  <a:pt x="950041" y="575309"/>
                </a:lnTo>
                <a:lnTo>
                  <a:pt x="957465" y="567689"/>
                </a:lnTo>
                <a:lnTo>
                  <a:pt x="978301" y="561339"/>
                </a:lnTo>
                <a:close/>
              </a:path>
              <a:path w="1149350" h="746759">
                <a:moveTo>
                  <a:pt x="834958" y="600709"/>
                </a:moveTo>
                <a:lnTo>
                  <a:pt x="813409" y="600709"/>
                </a:lnTo>
                <a:lnTo>
                  <a:pt x="824216" y="604519"/>
                </a:lnTo>
                <a:lnTo>
                  <a:pt x="830573" y="604519"/>
                </a:lnTo>
                <a:lnTo>
                  <a:pt x="834958" y="600709"/>
                </a:lnTo>
                <a:close/>
              </a:path>
              <a:path w="1149350" h="746759">
                <a:moveTo>
                  <a:pt x="853594" y="590549"/>
                </a:moveTo>
                <a:lnTo>
                  <a:pt x="839851" y="590549"/>
                </a:lnTo>
                <a:lnTo>
                  <a:pt x="840759" y="594359"/>
                </a:lnTo>
                <a:lnTo>
                  <a:pt x="843740" y="594359"/>
                </a:lnTo>
                <a:lnTo>
                  <a:pt x="851202" y="591819"/>
                </a:lnTo>
                <a:lnTo>
                  <a:pt x="853594" y="590549"/>
                </a:lnTo>
                <a:close/>
              </a:path>
              <a:path w="1149350" h="746759">
                <a:moveTo>
                  <a:pt x="919489" y="579119"/>
                </a:moveTo>
                <a:lnTo>
                  <a:pt x="886460" y="579119"/>
                </a:lnTo>
                <a:lnTo>
                  <a:pt x="899115" y="588009"/>
                </a:lnTo>
                <a:lnTo>
                  <a:pt x="907124" y="590549"/>
                </a:lnTo>
                <a:lnTo>
                  <a:pt x="913897" y="585469"/>
                </a:lnTo>
                <a:lnTo>
                  <a:pt x="919489" y="579119"/>
                </a:lnTo>
                <a:close/>
              </a:path>
              <a:path w="1149350" h="746759">
                <a:moveTo>
                  <a:pt x="880249" y="584199"/>
                </a:moveTo>
                <a:lnTo>
                  <a:pt x="865555" y="584199"/>
                </a:lnTo>
                <a:lnTo>
                  <a:pt x="870204" y="586739"/>
                </a:lnTo>
                <a:lnTo>
                  <a:pt x="873931" y="588009"/>
                </a:lnTo>
                <a:lnTo>
                  <a:pt x="878696" y="585469"/>
                </a:lnTo>
                <a:lnTo>
                  <a:pt x="880249" y="584199"/>
                </a:lnTo>
                <a:close/>
              </a:path>
              <a:path w="1149350" h="746759">
                <a:moveTo>
                  <a:pt x="950041" y="575309"/>
                </a:moveTo>
                <a:lnTo>
                  <a:pt x="922845" y="575309"/>
                </a:lnTo>
                <a:lnTo>
                  <a:pt x="933501" y="580389"/>
                </a:lnTo>
                <a:lnTo>
                  <a:pt x="940660" y="581659"/>
                </a:lnTo>
                <a:lnTo>
                  <a:pt x="947566" y="577849"/>
                </a:lnTo>
                <a:lnTo>
                  <a:pt x="950041" y="575309"/>
                </a:lnTo>
                <a:close/>
              </a:path>
              <a:path w="1149350" h="746759">
                <a:moveTo>
                  <a:pt x="1028548" y="556259"/>
                </a:moveTo>
                <a:lnTo>
                  <a:pt x="1024166" y="556259"/>
                </a:lnTo>
                <a:lnTo>
                  <a:pt x="1028711" y="557529"/>
                </a:lnTo>
                <a:lnTo>
                  <a:pt x="1028548" y="556259"/>
                </a:lnTo>
                <a:close/>
              </a:path>
              <a:path w="1149350" h="746759">
                <a:moveTo>
                  <a:pt x="1061525" y="533399"/>
                </a:moveTo>
                <a:lnTo>
                  <a:pt x="1006487" y="533399"/>
                </a:lnTo>
                <a:lnTo>
                  <a:pt x="1019677" y="542289"/>
                </a:lnTo>
                <a:lnTo>
                  <a:pt x="1031570" y="546099"/>
                </a:lnTo>
                <a:lnTo>
                  <a:pt x="1048910" y="544829"/>
                </a:lnTo>
                <a:lnTo>
                  <a:pt x="1078445" y="541019"/>
                </a:lnTo>
                <a:lnTo>
                  <a:pt x="1061525" y="533399"/>
                </a:lnTo>
                <a:close/>
              </a:path>
              <a:path w="1149350" h="746759">
                <a:moveTo>
                  <a:pt x="1017696" y="505459"/>
                </a:moveTo>
                <a:lnTo>
                  <a:pt x="302717" y="505459"/>
                </a:lnTo>
                <a:lnTo>
                  <a:pt x="303606" y="513079"/>
                </a:lnTo>
                <a:lnTo>
                  <a:pt x="317766" y="519429"/>
                </a:lnTo>
                <a:lnTo>
                  <a:pt x="316130" y="529589"/>
                </a:lnTo>
                <a:lnTo>
                  <a:pt x="317107" y="533399"/>
                </a:lnTo>
                <a:lnTo>
                  <a:pt x="322069" y="532129"/>
                </a:lnTo>
                <a:lnTo>
                  <a:pt x="332384" y="524509"/>
                </a:lnTo>
                <a:lnTo>
                  <a:pt x="356288" y="524509"/>
                </a:lnTo>
                <a:lnTo>
                  <a:pt x="357187" y="523239"/>
                </a:lnTo>
                <a:lnTo>
                  <a:pt x="358880" y="515619"/>
                </a:lnTo>
                <a:lnTo>
                  <a:pt x="361446" y="511809"/>
                </a:lnTo>
                <a:lnTo>
                  <a:pt x="1023954" y="511809"/>
                </a:lnTo>
                <a:lnTo>
                  <a:pt x="1019481" y="507999"/>
                </a:lnTo>
                <a:lnTo>
                  <a:pt x="1017696" y="505459"/>
                </a:lnTo>
                <a:close/>
              </a:path>
              <a:path w="1149350" h="746759">
                <a:moveTo>
                  <a:pt x="356288" y="524509"/>
                </a:moveTo>
                <a:lnTo>
                  <a:pt x="332384" y="524509"/>
                </a:lnTo>
                <a:lnTo>
                  <a:pt x="337181" y="529589"/>
                </a:lnTo>
                <a:lnTo>
                  <a:pt x="344985" y="530859"/>
                </a:lnTo>
                <a:lnTo>
                  <a:pt x="352690" y="529589"/>
                </a:lnTo>
                <a:lnTo>
                  <a:pt x="356288" y="524509"/>
                </a:lnTo>
                <a:close/>
              </a:path>
              <a:path w="1149350" h="746759">
                <a:moveTo>
                  <a:pt x="1088502" y="494029"/>
                </a:moveTo>
                <a:lnTo>
                  <a:pt x="1009662" y="494029"/>
                </a:lnTo>
                <a:lnTo>
                  <a:pt x="1048800" y="506729"/>
                </a:lnTo>
                <a:lnTo>
                  <a:pt x="1088850" y="513079"/>
                </a:lnTo>
                <a:lnTo>
                  <a:pt x="1119065" y="513079"/>
                </a:lnTo>
                <a:lnTo>
                  <a:pt x="1128699" y="510539"/>
                </a:lnTo>
                <a:lnTo>
                  <a:pt x="1123930" y="506729"/>
                </a:lnTo>
                <a:lnTo>
                  <a:pt x="1111307" y="501649"/>
                </a:lnTo>
                <a:lnTo>
                  <a:pt x="1088502" y="494029"/>
                </a:lnTo>
                <a:close/>
              </a:path>
              <a:path w="1149350" h="746759">
                <a:moveTo>
                  <a:pt x="1061527" y="485139"/>
                </a:moveTo>
                <a:lnTo>
                  <a:pt x="266661" y="485139"/>
                </a:lnTo>
                <a:lnTo>
                  <a:pt x="271411" y="495299"/>
                </a:lnTo>
                <a:lnTo>
                  <a:pt x="288950" y="496569"/>
                </a:lnTo>
                <a:lnTo>
                  <a:pt x="288607" y="509269"/>
                </a:lnTo>
                <a:lnTo>
                  <a:pt x="302717" y="505459"/>
                </a:lnTo>
                <a:lnTo>
                  <a:pt x="1017696" y="505459"/>
                </a:lnTo>
                <a:lnTo>
                  <a:pt x="1009662" y="494029"/>
                </a:lnTo>
                <a:lnTo>
                  <a:pt x="1088502" y="494029"/>
                </a:lnTo>
                <a:lnTo>
                  <a:pt x="1061527" y="485139"/>
                </a:lnTo>
                <a:close/>
              </a:path>
              <a:path w="1149350" h="746759">
                <a:moveTo>
                  <a:pt x="1034405" y="476249"/>
                </a:moveTo>
                <a:lnTo>
                  <a:pt x="250761" y="476249"/>
                </a:lnTo>
                <a:lnTo>
                  <a:pt x="255639" y="483869"/>
                </a:lnTo>
                <a:lnTo>
                  <a:pt x="258921" y="487679"/>
                </a:lnTo>
                <a:lnTo>
                  <a:pt x="262098" y="487679"/>
                </a:lnTo>
                <a:lnTo>
                  <a:pt x="266661" y="485139"/>
                </a:lnTo>
                <a:lnTo>
                  <a:pt x="1061527" y="485139"/>
                </a:lnTo>
                <a:lnTo>
                  <a:pt x="1034405" y="476249"/>
                </a:lnTo>
                <a:close/>
              </a:path>
              <a:path w="1149350" h="746759">
                <a:moveTo>
                  <a:pt x="1111014" y="434339"/>
                </a:moveTo>
                <a:lnTo>
                  <a:pt x="200901" y="434339"/>
                </a:lnTo>
                <a:lnTo>
                  <a:pt x="197835" y="445769"/>
                </a:lnTo>
                <a:lnTo>
                  <a:pt x="198474" y="452119"/>
                </a:lnTo>
                <a:lnTo>
                  <a:pt x="204310" y="454659"/>
                </a:lnTo>
                <a:lnTo>
                  <a:pt x="216839" y="455929"/>
                </a:lnTo>
                <a:lnTo>
                  <a:pt x="217335" y="464819"/>
                </a:lnTo>
                <a:lnTo>
                  <a:pt x="234480" y="468629"/>
                </a:lnTo>
                <a:lnTo>
                  <a:pt x="236651" y="480059"/>
                </a:lnTo>
                <a:lnTo>
                  <a:pt x="250761" y="476249"/>
                </a:lnTo>
                <a:lnTo>
                  <a:pt x="1034405" y="476249"/>
                </a:lnTo>
                <a:lnTo>
                  <a:pt x="1022781" y="472439"/>
                </a:lnTo>
                <a:lnTo>
                  <a:pt x="1134402" y="472439"/>
                </a:lnTo>
                <a:lnTo>
                  <a:pt x="1138809" y="469899"/>
                </a:lnTo>
                <a:lnTo>
                  <a:pt x="1131307" y="467359"/>
                </a:lnTo>
                <a:lnTo>
                  <a:pt x="1117423" y="464819"/>
                </a:lnTo>
                <a:lnTo>
                  <a:pt x="1086911" y="458469"/>
                </a:lnTo>
                <a:lnTo>
                  <a:pt x="1085997" y="458308"/>
                </a:lnTo>
                <a:lnTo>
                  <a:pt x="1063694" y="455929"/>
                </a:lnTo>
                <a:lnTo>
                  <a:pt x="1029525" y="448309"/>
                </a:lnTo>
                <a:lnTo>
                  <a:pt x="1126853" y="448309"/>
                </a:lnTo>
                <a:lnTo>
                  <a:pt x="1148867" y="440689"/>
                </a:lnTo>
                <a:lnTo>
                  <a:pt x="1142650" y="436879"/>
                </a:lnTo>
                <a:lnTo>
                  <a:pt x="1128088" y="435609"/>
                </a:lnTo>
                <a:lnTo>
                  <a:pt x="1111014" y="434339"/>
                </a:lnTo>
                <a:close/>
              </a:path>
              <a:path w="1149350" h="746759">
                <a:moveTo>
                  <a:pt x="1134402" y="472439"/>
                </a:moveTo>
                <a:lnTo>
                  <a:pt x="1022781" y="472439"/>
                </a:lnTo>
                <a:lnTo>
                  <a:pt x="1063881" y="477519"/>
                </a:lnTo>
                <a:lnTo>
                  <a:pt x="1103788" y="477519"/>
                </a:lnTo>
                <a:lnTo>
                  <a:pt x="1132199" y="473709"/>
                </a:lnTo>
                <a:lnTo>
                  <a:pt x="1134402" y="472439"/>
                </a:lnTo>
                <a:close/>
              </a:path>
              <a:path w="1149350" h="746759">
                <a:moveTo>
                  <a:pt x="1126853" y="448309"/>
                </a:moveTo>
                <a:lnTo>
                  <a:pt x="1029525" y="448309"/>
                </a:lnTo>
                <a:lnTo>
                  <a:pt x="1085997" y="458308"/>
                </a:lnTo>
                <a:lnTo>
                  <a:pt x="1087515" y="458469"/>
                </a:lnTo>
                <a:lnTo>
                  <a:pt x="1112176" y="453389"/>
                </a:lnTo>
                <a:lnTo>
                  <a:pt x="1126853" y="448309"/>
                </a:lnTo>
                <a:close/>
              </a:path>
              <a:path w="1149350" h="746759">
                <a:moveTo>
                  <a:pt x="1029525" y="448309"/>
                </a:moveTo>
                <a:lnTo>
                  <a:pt x="1063694" y="455929"/>
                </a:lnTo>
                <a:lnTo>
                  <a:pt x="1085997" y="458308"/>
                </a:lnTo>
                <a:lnTo>
                  <a:pt x="1029525" y="448309"/>
                </a:lnTo>
                <a:close/>
              </a:path>
              <a:path w="1149350" h="746759">
                <a:moveTo>
                  <a:pt x="1022132" y="408939"/>
                </a:moveTo>
                <a:lnTo>
                  <a:pt x="179362" y="408939"/>
                </a:lnTo>
                <a:lnTo>
                  <a:pt x="176633" y="424179"/>
                </a:lnTo>
                <a:lnTo>
                  <a:pt x="177968" y="433069"/>
                </a:lnTo>
                <a:lnTo>
                  <a:pt x="185384" y="435609"/>
                </a:lnTo>
                <a:lnTo>
                  <a:pt x="200901" y="434339"/>
                </a:lnTo>
                <a:lnTo>
                  <a:pt x="1111014" y="434339"/>
                </a:lnTo>
                <a:lnTo>
                  <a:pt x="1093940" y="433069"/>
                </a:lnTo>
                <a:lnTo>
                  <a:pt x="1028966" y="429259"/>
                </a:lnTo>
                <a:lnTo>
                  <a:pt x="1078610" y="425449"/>
                </a:lnTo>
                <a:lnTo>
                  <a:pt x="1105171" y="420369"/>
                </a:lnTo>
                <a:lnTo>
                  <a:pt x="1117661" y="410209"/>
                </a:lnTo>
                <a:lnTo>
                  <a:pt x="1014717" y="410209"/>
                </a:lnTo>
                <a:lnTo>
                  <a:pt x="1022132" y="408939"/>
                </a:lnTo>
                <a:close/>
              </a:path>
              <a:path w="1149350" h="746759">
                <a:moveTo>
                  <a:pt x="46370" y="226059"/>
                </a:moveTo>
                <a:lnTo>
                  <a:pt x="36042" y="226059"/>
                </a:lnTo>
                <a:lnTo>
                  <a:pt x="33680" y="231139"/>
                </a:lnTo>
                <a:lnTo>
                  <a:pt x="36782" y="237489"/>
                </a:lnTo>
                <a:lnTo>
                  <a:pt x="40684" y="242569"/>
                </a:lnTo>
                <a:lnTo>
                  <a:pt x="47967" y="248919"/>
                </a:lnTo>
                <a:lnTo>
                  <a:pt x="61214" y="261619"/>
                </a:lnTo>
                <a:lnTo>
                  <a:pt x="52065" y="264159"/>
                </a:lnTo>
                <a:lnTo>
                  <a:pt x="50465" y="269239"/>
                </a:lnTo>
                <a:lnTo>
                  <a:pt x="57715" y="278129"/>
                </a:lnTo>
                <a:lnTo>
                  <a:pt x="75120" y="292099"/>
                </a:lnTo>
                <a:lnTo>
                  <a:pt x="73141" y="304799"/>
                </a:lnTo>
                <a:lnTo>
                  <a:pt x="74860" y="312419"/>
                </a:lnTo>
                <a:lnTo>
                  <a:pt x="82417" y="317499"/>
                </a:lnTo>
                <a:lnTo>
                  <a:pt x="97955" y="323849"/>
                </a:lnTo>
                <a:lnTo>
                  <a:pt x="93863" y="334009"/>
                </a:lnTo>
                <a:lnTo>
                  <a:pt x="95319" y="340359"/>
                </a:lnTo>
                <a:lnTo>
                  <a:pt x="104863" y="342899"/>
                </a:lnTo>
                <a:lnTo>
                  <a:pt x="125031" y="344169"/>
                </a:lnTo>
                <a:lnTo>
                  <a:pt x="122863" y="350519"/>
                </a:lnTo>
                <a:lnTo>
                  <a:pt x="123451" y="355599"/>
                </a:lnTo>
                <a:lnTo>
                  <a:pt x="127976" y="361949"/>
                </a:lnTo>
                <a:lnTo>
                  <a:pt x="137617" y="372109"/>
                </a:lnTo>
                <a:lnTo>
                  <a:pt x="136467" y="378459"/>
                </a:lnTo>
                <a:lnTo>
                  <a:pt x="137702" y="383539"/>
                </a:lnTo>
                <a:lnTo>
                  <a:pt x="142782" y="388619"/>
                </a:lnTo>
                <a:lnTo>
                  <a:pt x="153162" y="394969"/>
                </a:lnTo>
                <a:lnTo>
                  <a:pt x="154600" y="408939"/>
                </a:lnTo>
                <a:lnTo>
                  <a:pt x="157808" y="415289"/>
                </a:lnTo>
                <a:lnTo>
                  <a:pt x="165243" y="414019"/>
                </a:lnTo>
                <a:lnTo>
                  <a:pt x="179362" y="408939"/>
                </a:lnTo>
                <a:lnTo>
                  <a:pt x="1022132" y="408939"/>
                </a:lnTo>
                <a:lnTo>
                  <a:pt x="1036963" y="406399"/>
                </a:lnTo>
                <a:lnTo>
                  <a:pt x="923996" y="406399"/>
                </a:lnTo>
                <a:lnTo>
                  <a:pt x="904722" y="405129"/>
                </a:lnTo>
                <a:lnTo>
                  <a:pt x="912209" y="400049"/>
                </a:lnTo>
                <a:lnTo>
                  <a:pt x="671027" y="400049"/>
                </a:lnTo>
                <a:lnTo>
                  <a:pt x="653810" y="394969"/>
                </a:lnTo>
                <a:lnTo>
                  <a:pt x="641719" y="389889"/>
                </a:lnTo>
                <a:lnTo>
                  <a:pt x="624598" y="388619"/>
                </a:lnTo>
                <a:lnTo>
                  <a:pt x="622074" y="384809"/>
                </a:lnTo>
                <a:lnTo>
                  <a:pt x="626154" y="370839"/>
                </a:lnTo>
                <a:lnTo>
                  <a:pt x="631770" y="355599"/>
                </a:lnTo>
                <a:lnTo>
                  <a:pt x="492463" y="355599"/>
                </a:lnTo>
                <a:lnTo>
                  <a:pt x="415097" y="309879"/>
                </a:lnTo>
                <a:lnTo>
                  <a:pt x="329514" y="252729"/>
                </a:lnTo>
                <a:lnTo>
                  <a:pt x="320818" y="228599"/>
                </a:lnTo>
                <a:lnTo>
                  <a:pt x="67500" y="228599"/>
                </a:lnTo>
                <a:lnTo>
                  <a:pt x="58808" y="227329"/>
                </a:lnTo>
                <a:lnTo>
                  <a:pt x="46370" y="226059"/>
                </a:lnTo>
                <a:close/>
              </a:path>
              <a:path w="1149350" h="746759">
                <a:moveTo>
                  <a:pt x="1125093" y="392429"/>
                </a:moveTo>
                <a:lnTo>
                  <a:pt x="1113788" y="402589"/>
                </a:lnTo>
                <a:lnTo>
                  <a:pt x="1098523" y="408939"/>
                </a:lnTo>
                <a:lnTo>
                  <a:pt x="1068948" y="410209"/>
                </a:lnTo>
                <a:lnTo>
                  <a:pt x="1117661" y="410209"/>
                </a:lnTo>
                <a:lnTo>
                  <a:pt x="1125093" y="392429"/>
                </a:lnTo>
                <a:close/>
              </a:path>
              <a:path w="1149350" h="746759">
                <a:moveTo>
                  <a:pt x="1077455" y="373379"/>
                </a:moveTo>
                <a:lnTo>
                  <a:pt x="1035449" y="393699"/>
                </a:lnTo>
                <a:lnTo>
                  <a:pt x="975934" y="402589"/>
                </a:lnTo>
                <a:lnTo>
                  <a:pt x="923996" y="406399"/>
                </a:lnTo>
                <a:lnTo>
                  <a:pt x="1036963" y="406399"/>
                </a:lnTo>
                <a:lnTo>
                  <a:pt x="1051794" y="403859"/>
                </a:lnTo>
                <a:lnTo>
                  <a:pt x="1070689" y="398779"/>
                </a:lnTo>
                <a:lnTo>
                  <a:pt x="1077282" y="389889"/>
                </a:lnTo>
                <a:lnTo>
                  <a:pt x="1077455" y="373379"/>
                </a:lnTo>
                <a:close/>
              </a:path>
              <a:path w="1149350" h="746759">
                <a:moveTo>
                  <a:pt x="929436" y="380999"/>
                </a:moveTo>
                <a:lnTo>
                  <a:pt x="902982" y="380999"/>
                </a:lnTo>
                <a:lnTo>
                  <a:pt x="843000" y="384809"/>
                </a:lnTo>
                <a:lnTo>
                  <a:pt x="769759" y="391159"/>
                </a:lnTo>
                <a:lnTo>
                  <a:pt x="703529" y="398779"/>
                </a:lnTo>
                <a:lnTo>
                  <a:pt x="671027" y="400049"/>
                </a:lnTo>
                <a:lnTo>
                  <a:pt x="912209" y="400049"/>
                </a:lnTo>
                <a:lnTo>
                  <a:pt x="921280" y="392429"/>
                </a:lnTo>
                <a:lnTo>
                  <a:pt x="928250" y="384809"/>
                </a:lnTo>
                <a:lnTo>
                  <a:pt x="929436" y="380999"/>
                </a:lnTo>
                <a:close/>
              </a:path>
              <a:path w="1149350" h="746759">
                <a:moveTo>
                  <a:pt x="512981" y="353059"/>
                </a:moveTo>
                <a:lnTo>
                  <a:pt x="501481" y="353059"/>
                </a:lnTo>
                <a:lnTo>
                  <a:pt x="492463" y="355599"/>
                </a:lnTo>
                <a:lnTo>
                  <a:pt x="527392" y="355599"/>
                </a:lnTo>
                <a:lnTo>
                  <a:pt x="512981" y="353059"/>
                </a:lnTo>
                <a:close/>
              </a:path>
              <a:path w="1149350" h="746759">
                <a:moveTo>
                  <a:pt x="611158" y="276859"/>
                </a:moveTo>
                <a:lnTo>
                  <a:pt x="592135" y="280669"/>
                </a:lnTo>
                <a:lnTo>
                  <a:pt x="567567" y="304799"/>
                </a:lnTo>
                <a:lnTo>
                  <a:pt x="527392" y="355599"/>
                </a:lnTo>
                <a:lnTo>
                  <a:pt x="631770" y="355599"/>
                </a:lnTo>
                <a:lnTo>
                  <a:pt x="634110" y="349249"/>
                </a:lnTo>
                <a:lnTo>
                  <a:pt x="643216" y="322579"/>
                </a:lnTo>
                <a:lnTo>
                  <a:pt x="646972" y="312419"/>
                </a:lnTo>
                <a:lnTo>
                  <a:pt x="650447" y="303529"/>
                </a:lnTo>
                <a:lnTo>
                  <a:pt x="653416" y="297179"/>
                </a:lnTo>
                <a:lnTo>
                  <a:pt x="655650" y="292099"/>
                </a:lnTo>
                <a:lnTo>
                  <a:pt x="659344" y="285749"/>
                </a:lnTo>
                <a:lnTo>
                  <a:pt x="634695" y="285749"/>
                </a:lnTo>
                <a:lnTo>
                  <a:pt x="611158" y="276859"/>
                </a:lnTo>
                <a:close/>
              </a:path>
              <a:path w="1149350" h="746759">
                <a:moveTo>
                  <a:pt x="654933" y="275589"/>
                </a:moveTo>
                <a:lnTo>
                  <a:pt x="650455" y="275589"/>
                </a:lnTo>
                <a:lnTo>
                  <a:pt x="644511" y="278129"/>
                </a:lnTo>
                <a:lnTo>
                  <a:pt x="634695" y="285749"/>
                </a:lnTo>
                <a:lnTo>
                  <a:pt x="659344" y="285749"/>
                </a:lnTo>
                <a:lnTo>
                  <a:pt x="661770" y="287019"/>
                </a:lnTo>
                <a:lnTo>
                  <a:pt x="663288" y="289559"/>
                </a:lnTo>
                <a:lnTo>
                  <a:pt x="664260" y="290829"/>
                </a:lnTo>
                <a:lnTo>
                  <a:pt x="665302" y="290829"/>
                </a:lnTo>
                <a:lnTo>
                  <a:pt x="667232" y="276859"/>
                </a:lnTo>
                <a:lnTo>
                  <a:pt x="660349" y="276859"/>
                </a:lnTo>
                <a:lnTo>
                  <a:pt x="654933" y="275589"/>
                </a:lnTo>
                <a:close/>
              </a:path>
              <a:path w="1149350" h="746759">
                <a:moveTo>
                  <a:pt x="787" y="171449"/>
                </a:moveTo>
                <a:lnTo>
                  <a:pt x="2136" y="184149"/>
                </a:lnTo>
                <a:lnTo>
                  <a:pt x="9536" y="194309"/>
                </a:lnTo>
                <a:lnTo>
                  <a:pt x="29239" y="207009"/>
                </a:lnTo>
                <a:lnTo>
                  <a:pt x="67500" y="228599"/>
                </a:lnTo>
                <a:lnTo>
                  <a:pt x="320818" y="228599"/>
                </a:lnTo>
                <a:lnTo>
                  <a:pt x="317614" y="219709"/>
                </a:lnTo>
                <a:lnTo>
                  <a:pt x="305021" y="196849"/>
                </a:lnTo>
                <a:lnTo>
                  <a:pt x="92397" y="196849"/>
                </a:lnTo>
                <a:lnTo>
                  <a:pt x="79233" y="195579"/>
                </a:lnTo>
                <a:lnTo>
                  <a:pt x="51818" y="187959"/>
                </a:lnTo>
                <a:lnTo>
                  <a:pt x="787" y="171449"/>
                </a:lnTo>
                <a:close/>
              </a:path>
              <a:path w="1149350" h="746759">
                <a:moveTo>
                  <a:pt x="0" y="106679"/>
                </a:moveTo>
                <a:lnTo>
                  <a:pt x="4137" y="133349"/>
                </a:lnTo>
                <a:lnTo>
                  <a:pt x="16003" y="152399"/>
                </a:lnTo>
                <a:lnTo>
                  <a:pt x="45035" y="170179"/>
                </a:lnTo>
                <a:lnTo>
                  <a:pt x="100672" y="195579"/>
                </a:lnTo>
                <a:lnTo>
                  <a:pt x="92397" y="196849"/>
                </a:lnTo>
                <a:lnTo>
                  <a:pt x="305021" y="196849"/>
                </a:lnTo>
                <a:lnTo>
                  <a:pt x="303622" y="194309"/>
                </a:lnTo>
                <a:lnTo>
                  <a:pt x="263439" y="194309"/>
                </a:lnTo>
                <a:lnTo>
                  <a:pt x="263296" y="193039"/>
                </a:lnTo>
                <a:lnTo>
                  <a:pt x="261392" y="185419"/>
                </a:lnTo>
                <a:lnTo>
                  <a:pt x="255803" y="177799"/>
                </a:lnTo>
                <a:lnTo>
                  <a:pt x="247670" y="168909"/>
                </a:lnTo>
                <a:lnTo>
                  <a:pt x="110312" y="168909"/>
                </a:lnTo>
                <a:lnTo>
                  <a:pt x="96581" y="163829"/>
                </a:lnTo>
                <a:lnTo>
                  <a:pt x="63418" y="144779"/>
                </a:lnTo>
                <a:lnTo>
                  <a:pt x="0" y="106679"/>
                </a:lnTo>
                <a:close/>
              </a:path>
              <a:path w="1149350" h="746759">
                <a:moveTo>
                  <a:pt x="274193" y="160019"/>
                </a:moveTo>
                <a:lnTo>
                  <a:pt x="267813" y="171449"/>
                </a:lnTo>
                <a:lnTo>
                  <a:pt x="264587" y="185419"/>
                </a:lnTo>
                <a:lnTo>
                  <a:pt x="263439" y="194309"/>
                </a:lnTo>
                <a:lnTo>
                  <a:pt x="303622" y="194309"/>
                </a:lnTo>
                <a:lnTo>
                  <a:pt x="300124" y="187959"/>
                </a:lnTo>
                <a:lnTo>
                  <a:pt x="283499" y="166369"/>
                </a:lnTo>
                <a:lnTo>
                  <a:pt x="274193" y="160019"/>
                </a:lnTo>
                <a:close/>
              </a:path>
              <a:path w="1149350" h="746759">
                <a:moveTo>
                  <a:pt x="29260" y="59689"/>
                </a:moveTo>
                <a:lnTo>
                  <a:pt x="26185" y="83819"/>
                </a:lnTo>
                <a:lnTo>
                  <a:pt x="34136" y="102869"/>
                </a:lnTo>
                <a:lnTo>
                  <a:pt x="61191" y="126999"/>
                </a:lnTo>
                <a:lnTo>
                  <a:pt x="115430" y="165099"/>
                </a:lnTo>
                <a:lnTo>
                  <a:pt x="110312" y="168909"/>
                </a:lnTo>
                <a:lnTo>
                  <a:pt x="247670" y="168909"/>
                </a:lnTo>
                <a:lnTo>
                  <a:pt x="246508" y="167639"/>
                </a:lnTo>
                <a:lnTo>
                  <a:pt x="233489" y="152399"/>
                </a:lnTo>
                <a:lnTo>
                  <a:pt x="226452" y="143509"/>
                </a:lnTo>
                <a:lnTo>
                  <a:pt x="139700" y="143509"/>
                </a:lnTo>
                <a:lnTo>
                  <a:pt x="129087" y="142239"/>
                </a:lnTo>
                <a:lnTo>
                  <a:pt x="114046" y="133349"/>
                </a:lnTo>
                <a:lnTo>
                  <a:pt x="84221" y="107949"/>
                </a:lnTo>
                <a:lnTo>
                  <a:pt x="29260" y="59689"/>
                </a:lnTo>
                <a:close/>
              </a:path>
              <a:path w="1149350" h="746759">
                <a:moveTo>
                  <a:pt x="70967" y="16509"/>
                </a:moveTo>
                <a:lnTo>
                  <a:pt x="56046" y="43179"/>
                </a:lnTo>
                <a:lnTo>
                  <a:pt x="58232" y="64769"/>
                </a:lnTo>
                <a:lnTo>
                  <a:pt x="83969" y="93979"/>
                </a:lnTo>
                <a:lnTo>
                  <a:pt x="139700" y="143509"/>
                </a:lnTo>
                <a:lnTo>
                  <a:pt x="226452" y="143509"/>
                </a:lnTo>
                <a:lnTo>
                  <a:pt x="222431" y="138429"/>
                </a:lnTo>
                <a:lnTo>
                  <a:pt x="207289" y="138429"/>
                </a:lnTo>
                <a:lnTo>
                  <a:pt x="193527" y="128269"/>
                </a:lnTo>
                <a:lnTo>
                  <a:pt x="167030" y="128269"/>
                </a:lnTo>
                <a:lnTo>
                  <a:pt x="143105" y="119379"/>
                </a:lnTo>
                <a:lnTo>
                  <a:pt x="125123" y="105409"/>
                </a:lnTo>
                <a:lnTo>
                  <a:pt x="104079" y="73659"/>
                </a:lnTo>
                <a:lnTo>
                  <a:pt x="70967" y="16509"/>
                </a:lnTo>
                <a:close/>
              </a:path>
              <a:path w="1149350" h="746759">
                <a:moveTo>
                  <a:pt x="174663" y="31749"/>
                </a:moveTo>
                <a:lnTo>
                  <a:pt x="160599" y="57149"/>
                </a:lnTo>
                <a:lnTo>
                  <a:pt x="159310" y="76199"/>
                </a:lnTo>
                <a:lnTo>
                  <a:pt x="173854" y="100329"/>
                </a:lnTo>
                <a:lnTo>
                  <a:pt x="207289" y="138429"/>
                </a:lnTo>
                <a:lnTo>
                  <a:pt x="222431" y="138429"/>
                </a:lnTo>
                <a:lnTo>
                  <a:pt x="221426" y="137159"/>
                </a:lnTo>
                <a:lnTo>
                  <a:pt x="211277" y="119379"/>
                </a:lnTo>
                <a:lnTo>
                  <a:pt x="197527" y="87629"/>
                </a:lnTo>
                <a:lnTo>
                  <a:pt x="174663" y="31749"/>
                </a:lnTo>
                <a:close/>
              </a:path>
              <a:path w="1149350" h="746759">
                <a:moveTo>
                  <a:pt x="123101" y="0"/>
                </a:moveTo>
                <a:lnTo>
                  <a:pt x="102734" y="26669"/>
                </a:lnTo>
                <a:lnTo>
                  <a:pt x="100522" y="48259"/>
                </a:lnTo>
                <a:lnTo>
                  <a:pt x="120581" y="78739"/>
                </a:lnTo>
                <a:lnTo>
                  <a:pt x="167030" y="128269"/>
                </a:lnTo>
                <a:lnTo>
                  <a:pt x="193527" y="128269"/>
                </a:lnTo>
                <a:lnTo>
                  <a:pt x="172884" y="113029"/>
                </a:lnTo>
                <a:lnTo>
                  <a:pt x="152646" y="90169"/>
                </a:lnTo>
                <a:lnTo>
                  <a:pt x="138682" y="57149"/>
                </a:lnTo>
                <a:lnTo>
                  <a:pt x="123101" y="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41502" y="386588"/>
            <a:ext cx="9717405" cy="6416675"/>
          </a:xfrm>
          <a:custGeom>
            <a:avLst/>
            <a:gdLst/>
            <a:ahLst/>
            <a:cxnLst/>
            <a:rect l="l" t="t" r="r" b="b"/>
            <a:pathLst>
              <a:path w="9717405" h="6416675">
                <a:moveTo>
                  <a:pt x="0" y="6416547"/>
                </a:moveTo>
                <a:lnTo>
                  <a:pt x="0" y="0"/>
                </a:lnTo>
                <a:lnTo>
                  <a:pt x="9716897" y="0"/>
                </a:lnTo>
              </a:path>
            </a:pathLst>
          </a:custGeom>
          <a:ln w="6350">
            <a:solidFill>
              <a:srgbClr val="F1B5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7047" y="7454900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 h="0">
                <a:moveTo>
                  <a:pt x="853135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1B5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641095"/>
            <a:ext cx="2010410" cy="662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17269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Lorah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Gough </a:t>
            </a:r>
            <a:r>
              <a:rPr dirty="0" sz="900">
                <a:latin typeface="Arial"/>
                <a:cs typeface="Arial"/>
              </a:rPr>
              <a:t>William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Graham</a:t>
            </a:r>
            <a:endParaRPr sz="900">
              <a:latin typeface="Arial"/>
              <a:cs typeface="Arial"/>
            </a:endParaRPr>
          </a:p>
          <a:p>
            <a:pPr marL="12700" marR="40957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Harris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County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Labor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Assembly </a:t>
            </a:r>
            <a:r>
              <a:rPr dirty="0" sz="900">
                <a:latin typeface="Arial"/>
                <a:cs typeface="Arial"/>
              </a:rPr>
              <a:t>Duncan </a:t>
            </a:r>
            <a:r>
              <a:rPr dirty="0" sz="900" spc="-10">
                <a:latin typeface="Arial"/>
                <a:cs typeface="Arial"/>
              </a:rPr>
              <a:t>Hasell</a:t>
            </a:r>
            <a:endParaRPr sz="900">
              <a:latin typeface="Arial"/>
              <a:cs typeface="Arial"/>
            </a:endParaRPr>
          </a:p>
          <a:p>
            <a:pPr marL="12700" marR="107251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Marshall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Heins </a:t>
            </a:r>
            <a:r>
              <a:rPr dirty="0" sz="900">
                <a:latin typeface="Arial"/>
                <a:cs typeface="Arial"/>
              </a:rPr>
              <a:t>Aaron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Henry </a:t>
            </a:r>
            <a:r>
              <a:rPr dirty="0" sz="900">
                <a:latin typeface="Arial"/>
                <a:cs typeface="Arial"/>
              </a:rPr>
              <a:t>Derry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Herlihy </a:t>
            </a:r>
            <a:r>
              <a:rPr dirty="0" sz="900">
                <a:latin typeface="Arial"/>
                <a:cs typeface="Arial"/>
              </a:rPr>
              <a:t>Edmund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80">
                <a:latin typeface="Arial"/>
                <a:cs typeface="Arial"/>
              </a:rPr>
              <a:t>Y.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Herod </a:t>
            </a:r>
            <a:r>
              <a:rPr dirty="0" sz="900">
                <a:latin typeface="Arial"/>
                <a:cs typeface="Arial"/>
              </a:rPr>
              <a:t>Kathie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Herod Stacey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 </a:t>
            </a:r>
            <a:r>
              <a:rPr dirty="0" sz="900" spc="-10">
                <a:latin typeface="Arial"/>
                <a:cs typeface="Arial"/>
              </a:rPr>
              <a:t>Higdon </a:t>
            </a:r>
            <a:r>
              <a:rPr dirty="0" sz="900">
                <a:latin typeface="Arial"/>
                <a:cs typeface="Arial"/>
              </a:rPr>
              <a:t>Brandon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Hodge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West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Chamber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Commerce </a:t>
            </a:r>
            <a:r>
              <a:rPr dirty="0" sz="900">
                <a:latin typeface="Arial"/>
                <a:cs typeface="Arial"/>
              </a:rPr>
              <a:t>Warren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Hurd</a:t>
            </a:r>
            <a:endParaRPr sz="900">
              <a:latin typeface="Arial"/>
              <a:cs typeface="Arial"/>
            </a:endParaRPr>
          </a:p>
          <a:p>
            <a:pPr marL="12700" marR="71882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Imperial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Guard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Alumnae </a:t>
            </a:r>
            <a:r>
              <a:rPr dirty="0" sz="900">
                <a:latin typeface="Arial"/>
                <a:cs typeface="Arial"/>
              </a:rPr>
              <a:t>Javed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Iqbal</a:t>
            </a:r>
            <a:endParaRPr sz="900">
              <a:latin typeface="Arial"/>
              <a:cs typeface="Arial"/>
            </a:endParaRPr>
          </a:p>
          <a:p>
            <a:pPr marL="12700" marR="137922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Thomas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Jay </a:t>
            </a:r>
            <a:r>
              <a:rPr dirty="0" sz="900" spc="-10">
                <a:latin typeface="Arial"/>
                <a:cs typeface="Arial"/>
              </a:rPr>
              <a:t>Sofia</a:t>
            </a:r>
            <a:r>
              <a:rPr dirty="0" sz="900" spc="-20">
                <a:latin typeface="Arial"/>
                <a:cs typeface="Arial"/>
              </a:rPr>
              <a:t> John</a:t>
            </a:r>
            <a:endParaRPr sz="900">
              <a:latin typeface="Arial"/>
              <a:cs typeface="Arial"/>
            </a:endParaRPr>
          </a:p>
          <a:p>
            <a:pPr marL="12700" marR="87630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Machuria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Johnson Wayne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Johnson</a:t>
            </a:r>
            <a:endParaRPr sz="900">
              <a:latin typeface="Arial"/>
              <a:cs typeface="Arial"/>
            </a:endParaRPr>
          </a:p>
          <a:p>
            <a:pPr marL="12700" marR="1165860">
              <a:lnSpc>
                <a:spcPct val="123300"/>
              </a:lnSpc>
            </a:pPr>
            <a:r>
              <a:rPr dirty="0" sz="900" spc="-40">
                <a:latin typeface="Arial"/>
                <a:cs typeface="Arial"/>
              </a:rPr>
              <a:t>Raj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Joseph </a:t>
            </a:r>
            <a:r>
              <a:rPr dirty="0" sz="900">
                <a:latin typeface="Arial"/>
                <a:cs typeface="Arial"/>
              </a:rPr>
              <a:t>Justice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Forward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 spc="-35">
                <a:latin typeface="Arial"/>
                <a:cs typeface="Arial"/>
              </a:rPr>
              <a:t>Zaza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Kabayadondo</a:t>
            </a:r>
            <a:endParaRPr sz="900">
              <a:latin typeface="Arial"/>
              <a:cs typeface="Arial"/>
            </a:endParaRPr>
          </a:p>
          <a:p>
            <a:pPr marL="12700" marR="15240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Katy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Choir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Association </a:t>
            </a:r>
            <a:r>
              <a:rPr dirty="0" sz="900">
                <a:latin typeface="Arial"/>
                <a:cs typeface="Arial"/>
              </a:rPr>
              <a:t>Jodie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Khan</a:t>
            </a:r>
            <a:endParaRPr sz="900">
              <a:latin typeface="Arial"/>
              <a:cs typeface="Arial"/>
            </a:endParaRPr>
          </a:p>
          <a:p>
            <a:pPr marL="12700" marR="84010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Statha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Kline-</a:t>
            </a:r>
            <a:r>
              <a:rPr dirty="0" sz="900" spc="-10">
                <a:latin typeface="Arial"/>
                <a:cs typeface="Arial"/>
              </a:rPr>
              <a:t>Cherry </a:t>
            </a:r>
            <a:r>
              <a:rPr dirty="0" sz="900">
                <a:latin typeface="Arial"/>
                <a:cs typeface="Arial"/>
              </a:rPr>
              <a:t>Komala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Krishnaswamy</a:t>
            </a:r>
            <a:endParaRPr sz="900">
              <a:latin typeface="Arial"/>
              <a:cs typeface="Arial"/>
            </a:endParaRPr>
          </a:p>
          <a:p>
            <a:pPr marL="12700" marR="58674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La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Michoacana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Laurel A. </a:t>
            </a:r>
            <a:r>
              <a:rPr dirty="0" sz="900" spc="-10">
                <a:latin typeface="Arial"/>
                <a:cs typeface="Arial"/>
              </a:rPr>
              <a:t>Lacroix</a:t>
            </a:r>
            <a:endParaRPr sz="900">
              <a:latin typeface="Arial"/>
              <a:cs typeface="Arial"/>
            </a:endParaRPr>
          </a:p>
          <a:p>
            <a:pPr marL="12700" marR="419100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Lamar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Sports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Booster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Club </a:t>
            </a:r>
            <a:r>
              <a:rPr dirty="0" sz="900">
                <a:latin typeface="Arial"/>
                <a:cs typeface="Arial"/>
              </a:rPr>
              <a:t>Anne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Lander</a:t>
            </a:r>
            <a:endParaRPr sz="900">
              <a:latin typeface="Arial"/>
              <a:cs typeface="Arial"/>
            </a:endParaRPr>
          </a:p>
          <a:p>
            <a:pPr marL="12700" marR="10312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Marva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Lawrence </a:t>
            </a: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Livitz </a:t>
            </a:r>
            <a:r>
              <a:rPr dirty="0" sz="900">
                <a:latin typeface="Arial"/>
                <a:cs typeface="Arial"/>
              </a:rPr>
              <a:t>Lonnie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Long,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Jr. </a:t>
            </a:r>
            <a:r>
              <a:rPr dirty="0" sz="900">
                <a:latin typeface="Arial"/>
                <a:cs typeface="Arial"/>
              </a:rPr>
              <a:t>Martha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S.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Lopez </a:t>
            </a:r>
            <a:r>
              <a:rPr dirty="0" sz="900" spc="-35">
                <a:latin typeface="Arial"/>
                <a:cs typeface="Arial"/>
              </a:rPr>
              <a:t>Eva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Loredo</a:t>
            </a:r>
            <a:endParaRPr sz="900">
              <a:latin typeface="Arial"/>
              <a:cs typeface="Arial"/>
            </a:endParaRPr>
          </a:p>
          <a:p>
            <a:pPr marL="12700" marR="750570">
              <a:lnSpc>
                <a:spcPct val="123300"/>
              </a:lnSpc>
            </a:pPr>
            <a:r>
              <a:rPr dirty="0" sz="900" spc="-25">
                <a:latin typeface="Arial"/>
                <a:cs typeface="Arial"/>
              </a:rPr>
              <a:t>LyncVerse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Technologies </a:t>
            </a:r>
            <a:r>
              <a:rPr dirty="0" sz="900">
                <a:latin typeface="Arial"/>
                <a:cs typeface="Arial"/>
              </a:rPr>
              <a:t>Joy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Marshall </a:t>
            </a:r>
            <a:r>
              <a:rPr dirty="0" sz="900">
                <a:latin typeface="Arial"/>
                <a:cs typeface="Arial"/>
              </a:rPr>
              <a:t>Khambrel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Marshall </a:t>
            </a:r>
            <a:r>
              <a:rPr dirty="0" sz="900">
                <a:latin typeface="Arial"/>
                <a:cs typeface="Arial"/>
              </a:rPr>
              <a:t>Jamie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McCleskey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82861" y="641095"/>
            <a:ext cx="2049145" cy="655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0565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McCracken </a:t>
            </a:r>
            <a:r>
              <a:rPr dirty="0" sz="900">
                <a:latin typeface="Arial"/>
                <a:cs typeface="Arial"/>
              </a:rPr>
              <a:t>Helen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McMillan </a:t>
            </a:r>
            <a:r>
              <a:rPr dirty="0" sz="900">
                <a:latin typeface="Arial"/>
                <a:cs typeface="Arial"/>
              </a:rPr>
              <a:t>Michael’s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Cookie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Jar,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LLC </a:t>
            </a:r>
            <a:r>
              <a:rPr dirty="0" sz="900">
                <a:latin typeface="Arial"/>
                <a:cs typeface="Arial"/>
              </a:rPr>
              <a:t>Melissa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Miller-</a:t>
            </a:r>
            <a:r>
              <a:rPr dirty="0" sz="900" spc="-10">
                <a:latin typeface="Arial"/>
                <a:cs typeface="Arial"/>
              </a:rPr>
              <a:t>Waters </a:t>
            </a:r>
            <a:r>
              <a:rPr dirty="0" sz="900" spc="-30">
                <a:latin typeface="Arial"/>
                <a:cs typeface="Arial"/>
              </a:rPr>
              <a:t>Lakessa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Monroe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Nicole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Montgomery</a:t>
            </a:r>
            <a:r>
              <a:rPr dirty="0" sz="900" spc="5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Monty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Ramirez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LLP </a:t>
            </a:r>
            <a:r>
              <a:rPr dirty="0" sz="900">
                <a:latin typeface="Arial"/>
                <a:cs typeface="Arial"/>
              </a:rPr>
              <a:t>David</a:t>
            </a:r>
            <a:r>
              <a:rPr dirty="0" sz="900" spc="-10">
                <a:latin typeface="Arial"/>
                <a:cs typeface="Arial"/>
              </a:rPr>
              <a:t> E. Moore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Victoria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Mujahid</a:t>
            </a:r>
            <a:endParaRPr sz="900">
              <a:latin typeface="Arial"/>
              <a:cs typeface="Arial"/>
            </a:endParaRPr>
          </a:p>
          <a:p>
            <a:pPr marL="12700" marR="120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National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Society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Collegiate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Scholars </a:t>
            </a:r>
            <a:r>
              <a:rPr dirty="0" sz="900">
                <a:latin typeface="Arial"/>
                <a:cs typeface="Arial"/>
              </a:rPr>
              <a:t>Timothy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Nelson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Thao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Nguyen</a:t>
            </a:r>
            <a:endParaRPr sz="900">
              <a:latin typeface="Arial"/>
              <a:cs typeface="Arial"/>
            </a:endParaRPr>
          </a:p>
          <a:p>
            <a:pPr marL="12700" marR="653415">
              <a:lnSpc>
                <a:spcPct val="123300"/>
              </a:lnSpc>
            </a:pPr>
            <a:r>
              <a:rPr dirty="0" sz="900" spc="-20">
                <a:latin typeface="Arial"/>
                <a:cs typeface="Arial"/>
              </a:rPr>
              <a:t>Pamela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Norwood-</a:t>
            </a:r>
            <a:r>
              <a:rPr dirty="0" sz="900" spc="-20">
                <a:latin typeface="Arial"/>
                <a:cs typeface="Arial"/>
              </a:rPr>
              <a:t>Todd </a:t>
            </a:r>
            <a:r>
              <a:rPr dirty="0" sz="900" spc="-10">
                <a:latin typeface="Arial"/>
                <a:cs typeface="Arial"/>
              </a:rPr>
              <a:t>Charles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Nwankwo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Rita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Oubre</a:t>
            </a:r>
            <a:endParaRPr sz="900">
              <a:latin typeface="Arial"/>
              <a:cs typeface="Arial"/>
            </a:endParaRPr>
          </a:p>
          <a:p>
            <a:pPr marL="107950" marR="41275" indent="-95885">
              <a:lnSpc>
                <a:spcPct val="100000"/>
              </a:lnSpc>
              <a:spcBef>
                <a:spcPts val="254"/>
              </a:spcBef>
            </a:pPr>
            <a:r>
              <a:rPr dirty="0" sz="900" spc="-10">
                <a:latin typeface="Arial"/>
                <a:cs typeface="Arial"/>
              </a:rPr>
              <a:t>Panhandle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Groundwater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Conservation District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Donald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Parker</a:t>
            </a:r>
            <a:endParaRPr sz="900">
              <a:latin typeface="Arial"/>
              <a:cs typeface="Arial"/>
            </a:endParaRPr>
          </a:p>
          <a:p>
            <a:pPr marL="107950" marR="179070" indent="-95885">
              <a:lnSpc>
                <a:spcPct val="100000"/>
              </a:lnSpc>
              <a:spcBef>
                <a:spcPts val="250"/>
              </a:spcBef>
            </a:pPr>
            <a:r>
              <a:rPr dirty="0" sz="900" spc="-20">
                <a:latin typeface="Arial"/>
                <a:cs typeface="Arial"/>
              </a:rPr>
              <a:t>Pearson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Education/HEPG-</a:t>
            </a:r>
            <a:r>
              <a:rPr dirty="0" sz="900" spc="-10">
                <a:latin typeface="Arial"/>
                <a:cs typeface="Arial"/>
              </a:rPr>
              <a:t>Longman Publishers</a:t>
            </a:r>
            <a:endParaRPr sz="900">
              <a:latin typeface="Arial"/>
              <a:cs typeface="Arial"/>
            </a:endParaRPr>
          </a:p>
          <a:p>
            <a:pPr marL="12700" marR="96266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Giovanna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Pennick </a:t>
            </a:r>
            <a:r>
              <a:rPr dirty="0" sz="900">
                <a:latin typeface="Arial"/>
                <a:cs typeface="Arial"/>
              </a:rPr>
              <a:t>Cheryl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Peters</a:t>
            </a:r>
            <a:endParaRPr sz="900">
              <a:latin typeface="Arial"/>
              <a:cs typeface="Arial"/>
            </a:endParaRPr>
          </a:p>
          <a:p>
            <a:pPr marL="12700" marR="13106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Shilpa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Phanse </a:t>
            </a:r>
            <a:r>
              <a:rPr dirty="0" sz="900">
                <a:latin typeface="Arial"/>
                <a:cs typeface="Arial"/>
              </a:rPr>
              <a:t>Scott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Pitney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 spc="-20">
                <a:latin typeface="Arial"/>
                <a:cs typeface="Arial"/>
              </a:rPr>
              <a:t>Pleasant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Hill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Winery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 spc="-35">
                <a:latin typeface="Arial"/>
                <a:cs typeface="Arial"/>
              </a:rPr>
              <a:t>Pollan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5">
                <a:latin typeface="Arial"/>
                <a:cs typeface="Arial"/>
              </a:rPr>
              <a:t>Hausman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70">
                <a:latin typeface="Arial"/>
                <a:cs typeface="Arial"/>
              </a:rPr>
              <a:t>Real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Estate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Services,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LLC </a:t>
            </a:r>
            <a:r>
              <a:rPr dirty="0" sz="900">
                <a:latin typeface="Arial"/>
                <a:cs typeface="Arial"/>
              </a:rPr>
              <a:t>Connie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Porter</a:t>
            </a:r>
            <a:endParaRPr sz="900">
              <a:latin typeface="Arial"/>
              <a:cs typeface="Arial"/>
            </a:endParaRPr>
          </a:p>
          <a:p>
            <a:pPr marL="12700" marR="929005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Power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Heels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 </a:t>
            </a:r>
            <a:r>
              <a:rPr dirty="0" sz="900" spc="-10">
                <a:latin typeface="Arial"/>
                <a:cs typeface="Arial"/>
              </a:rPr>
              <a:t>Pragathi</a:t>
            </a:r>
            <a:endParaRPr sz="900">
              <a:latin typeface="Arial"/>
              <a:cs typeface="Arial"/>
            </a:endParaRPr>
          </a:p>
          <a:p>
            <a:pPr marL="12700" marR="125476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JoEllen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Price Pro-</a:t>
            </a:r>
            <a:r>
              <a:rPr dirty="0" sz="900">
                <a:latin typeface="Arial"/>
                <a:cs typeface="Arial"/>
              </a:rPr>
              <a:t>Vision,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77343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Guillermo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T.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Quijano,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Jr. </a:t>
            </a:r>
            <a:r>
              <a:rPr dirty="0" sz="900">
                <a:latin typeface="Arial"/>
                <a:cs typeface="Arial"/>
              </a:rPr>
              <a:t>Miguel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Ramos</a:t>
            </a:r>
            <a:endParaRPr sz="900">
              <a:latin typeface="Arial"/>
              <a:cs typeface="Arial"/>
            </a:endParaRPr>
          </a:p>
          <a:p>
            <a:pPr marL="12700" marR="1137285">
              <a:lnSpc>
                <a:spcPct val="123300"/>
              </a:lnSpc>
            </a:pPr>
            <a:r>
              <a:rPr dirty="0" sz="900" spc="-25">
                <a:latin typeface="Arial"/>
                <a:cs typeface="Arial"/>
              </a:rPr>
              <a:t>Russell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Rau </a:t>
            </a:r>
            <a:r>
              <a:rPr dirty="0" sz="900">
                <a:latin typeface="Arial"/>
                <a:cs typeface="Arial"/>
              </a:rPr>
              <a:t>Colleen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K.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Reilly </a:t>
            </a:r>
            <a:r>
              <a:rPr dirty="0" sz="900">
                <a:latin typeface="Arial"/>
                <a:cs typeface="Arial"/>
              </a:rPr>
              <a:t>Monica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F.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Richart</a:t>
            </a:r>
            <a:endParaRPr sz="900">
              <a:latin typeface="Arial"/>
              <a:cs typeface="Arial"/>
            </a:endParaRPr>
          </a:p>
          <a:p>
            <a:pPr marL="12700" marR="8661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Katherine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Robinson </a:t>
            </a:r>
            <a:r>
              <a:rPr dirty="0" sz="900">
                <a:latin typeface="Arial"/>
                <a:cs typeface="Arial"/>
              </a:rPr>
              <a:t>Keitha </a:t>
            </a:r>
            <a:r>
              <a:rPr dirty="0" sz="900" spc="-10">
                <a:latin typeface="Arial"/>
                <a:cs typeface="Arial"/>
              </a:rPr>
              <a:t>Robinson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Rod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Lemon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92662" y="641095"/>
            <a:ext cx="2004695" cy="6527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47395">
              <a:lnSpc>
                <a:spcPct val="123300"/>
              </a:lnSpc>
              <a:spcBef>
                <a:spcPts val="100"/>
              </a:spcBef>
            </a:pPr>
            <a:r>
              <a:rPr dirty="0" sz="900" spc="-10">
                <a:latin typeface="Arial"/>
                <a:cs typeface="Arial"/>
              </a:rPr>
              <a:t>Samantha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Rodriguez Richard Rosing</a:t>
            </a:r>
            <a:endParaRPr sz="900">
              <a:latin typeface="Arial"/>
              <a:cs typeface="Arial"/>
            </a:endParaRPr>
          </a:p>
          <a:p>
            <a:pPr marL="12700" marR="10820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David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Ross </a:t>
            </a:r>
            <a:r>
              <a:rPr dirty="0" sz="900">
                <a:latin typeface="Arial"/>
                <a:cs typeface="Arial"/>
              </a:rPr>
              <a:t>Elizabeth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Scherer </a:t>
            </a:r>
            <a:r>
              <a:rPr dirty="0" sz="900">
                <a:latin typeface="Arial"/>
                <a:cs typeface="Arial"/>
              </a:rPr>
              <a:t>Angela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Secrest</a:t>
            </a:r>
            <a:endParaRPr sz="900">
              <a:latin typeface="Arial"/>
              <a:cs typeface="Arial"/>
            </a:endParaRPr>
          </a:p>
          <a:p>
            <a:pPr marL="12700" marR="861694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Nithy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Sevanthinathan </a:t>
            </a:r>
            <a:r>
              <a:rPr dirty="0" sz="900">
                <a:latin typeface="Arial"/>
                <a:cs typeface="Arial"/>
              </a:rPr>
              <a:t>Kim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Shelton-</a:t>
            </a:r>
            <a:r>
              <a:rPr dirty="0" sz="900" spc="-20">
                <a:latin typeface="Arial"/>
                <a:cs typeface="Arial"/>
              </a:rPr>
              <a:t>Brown </a:t>
            </a:r>
            <a:r>
              <a:rPr dirty="0" sz="900" spc="-10">
                <a:latin typeface="Arial"/>
                <a:cs typeface="Arial"/>
              </a:rPr>
              <a:t>Laura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Sherman Juanna</a:t>
            </a:r>
            <a:r>
              <a:rPr dirty="0" sz="900" spc="-20">
                <a:latin typeface="Arial"/>
                <a:cs typeface="Arial"/>
              </a:rPr>
              <a:t> Shin</a:t>
            </a:r>
            <a:endParaRPr sz="900">
              <a:latin typeface="Arial"/>
              <a:cs typeface="Arial"/>
            </a:endParaRPr>
          </a:p>
          <a:p>
            <a:pPr marL="12700" marR="1054735">
              <a:lnSpc>
                <a:spcPct val="123300"/>
              </a:lnSpc>
            </a:pPr>
            <a:r>
              <a:rPr dirty="0" sz="900" spc="-10">
                <a:latin typeface="Arial"/>
                <a:cs typeface="Arial"/>
              </a:rPr>
              <a:t>Paralee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Shivers </a:t>
            </a:r>
            <a:r>
              <a:rPr dirty="0" sz="900">
                <a:latin typeface="Arial"/>
                <a:cs typeface="Arial"/>
              </a:rPr>
              <a:t>Donna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Smith </a:t>
            </a:r>
            <a:r>
              <a:rPr dirty="0" sz="900">
                <a:latin typeface="Arial"/>
                <a:cs typeface="Arial"/>
              </a:rPr>
              <a:t>Louis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E.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Smith </a:t>
            </a:r>
            <a:r>
              <a:rPr dirty="0" sz="900">
                <a:latin typeface="Arial"/>
                <a:cs typeface="Arial"/>
              </a:rPr>
              <a:t>David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Smock</a:t>
            </a:r>
            <a:endParaRPr sz="900">
              <a:latin typeface="Arial"/>
              <a:cs typeface="Arial"/>
            </a:endParaRPr>
          </a:p>
          <a:p>
            <a:pPr marL="107950" marR="253365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Society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Professional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Women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in </a:t>
            </a:r>
            <a:r>
              <a:rPr dirty="0" sz="900" spc="-10">
                <a:latin typeface="Arial"/>
                <a:cs typeface="Arial"/>
              </a:rPr>
              <a:t>Petroleum</a:t>
            </a:r>
            <a:endParaRPr sz="900">
              <a:latin typeface="Arial"/>
              <a:cs typeface="Arial"/>
            </a:endParaRPr>
          </a:p>
          <a:p>
            <a:pPr marL="12700" marR="57531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Southern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Sound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Lighting </a:t>
            </a:r>
            <a:r>
              <a:rPr dirty="0" sz="900">
                <a:latin typeface="Arial"/>
                <a:cs typeface="Arial"/>
              </a:rPr>
              <a:t>SpringSpirit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Michael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Stafford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St.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Cyril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Alexandria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Catholic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Church </a:t>
            </a:r>
            <a:r>
              <a:rPr dirty="0" sz="900">
                <a:latin typeface="Arial"/>
                <a:cs typeface="Arial"/>
              </a:rPr>
              <a:t>Stafford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Municipal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District </a:t>
            </a:r>
            <a:r>
              <a:rPr dirty="0" sz="900">
                <a:latin typeface="Arial"/>
                <a:cs typeface="Arial"/>
              </a:rPr>
              <a:t>Jeffrey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Stear</a:t>
            </a:r>
            <a:endParaRPr sz="900">
              <a:latin typeface="Arial"/>
              <a:cs typeface="Arial"/>
            </a:endParaRPr>
          </a:p>
          <a:p>
            <a:pPr marL="12700" marR="7010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Supernova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Furniture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LLC </a:t>
            </a:r>
            <a:r>
              <a:rPr dirty="0" sz="900">
                <a:latin typeface="Arial"/>
                <a:cs typeface="Arial"/>
              </a:rPr>
              <a:t>Adriana</a:t>
            </a:r>
            <a:r>
              <a:rPr dirty="0" sz="900" spc="-10">
                <a:latin typeface="Arial"/>
                <a:cs typeface="Arial"/>
              </a:rPr>
              <a:t> E.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Tamez</a:t>
            </a:r>
            <a:endParaRPr sz="900">
              <a:latin typeface="Arial"/>
              <a:cs typeface="Arial"/>
            </a:endParaRPr>
          </a:p>
          <a:p>
            <a:pPr marL="12700" marR="6731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Tallwood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School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Band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Boosters </a:t>
            </a:r>
            <a:r>
              <a:rPr dirty="0" sz="900" spc="-40">
                <a:latin typeface="Arial"/>
                <a:cs typeface="Arial"/>
              </a:rPr>
              <a:t>Texas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Academic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Decathlon</a:t>
            </a:r>
            <a:endParaRPr sz="900">
              <a:latin typeface="Arial"/>
              <a:cs typeface="Arial"/>
            </a:endParaRPr>
          </a:p>
          <a:p>
            <a:pPr marL="107950" marR="78740" indent="-95885">
              <a:lnSpc>
                <a:spcPct val="100000"/>
              </a:lnSpc>
              <a:spcBef>
                <a:spcPts val="250"/>
              </a:spcBef>
            </a:pPr>
            <a:r>
              <a:rPr dirty="0" sz="900" spc="-40">
                <a:latin typeface="Arial"/>
                <a:cs typeface="Arial"/>
              </a:rPr>
              <a:t>Texas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Longhorn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Breeders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Gulf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Coast Association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The </a:t>
            </a:r>
            <a:r>
              <a:rPr dirty="0" sz="900" spc="-65">
                <a:latin typeface="Arial"/>
                <a:cs typeface="Arial"/>
              </a:rPr>
              <a:t>ASPIRE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Network</a:t>
            </a:r>
            <a:endParaRPr sz="900">
              <a:latin typeface="Arial"/>
              <a:cs typeface="Arial"/>
            </a:endParaRPr>
          </a:p>
          <a:p>
            <a:pPr marL="107950" marR="167640" indent="-95885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Congregation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Sisters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of </a:t>
            </a:r>
            <a:r>
              <a:rPr dirty="0" sz="900">
                <a:latin typeface="Arial"/>
                <a:cs typeface="Arial"/>
              </a:rPr>
              <a:t>Charity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Incarnate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Home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Depot</a:t>
            </a:r>
            <a:endParaRPr sz="900">
              <a:latin typeface="Arial"/>
              <a:cs typeface="Arial"/>
            </a:endParaRPr>
          </a:p>
          <a:p>
            <a:pPr marL="12700" marR="29464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James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Taylor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School </a:t>
            </a:r>
            <a:r>
              <a:rPr dirty="0" sz="900">
                <a:latin typeface="Arial"/>
                <a:cs typeface="Arial"/>
              </a:rPr>
              <a:t>Total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Wine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More</a:t>
            </a:r>
            <a:endParaRPr sz="900">
              <a:latin typeface="Arial"/>
              <a:cs typeface="Arial"/>
            </a:endParaRPr>
          </a:p>
          <a:p>
            <a:pPr marL="12700" marR="105029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Michael W. </a:t>
            </a:r>
            <a:r>
              <a:rPr dirty="0" sz="900" spc="-20">
                <a:latin typeface="Arial"/>
                <a:cs typeface="Arial"/>
              </a:rPr>
              <a:t>Trest </a:t>
            </a:r>
            <a:r>
              <a:rPr dirty="0" sz="900">
                <a:latin typeface="Arial"/>
                <a:cs typeface="Arial"/>
              </a:rPr>
              <a:t>Annie L. </a:t>
            </a:r>
            <a:r>
              <a:rPr dirty="0" sz="900" spc="-20">
                <a:latin typeface="Arial"/>
                <a:cs typeface="Arial"/>
              </a:rPr>
              <a:t>Tsui </a:t>
            </a:r>
            <a:r>
              <a:rPr dirty="0" sz="900" spc="-10">
                <a:latin typeface="Arial"/>
                <a:cs typeface="Arial"/>
              </a:rPr>
              <a:t>Velva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Tyson </a:t>
            </a:r>
            <a:r>
              <a:rPr dirty="0" sz="900">
                <a:latin typeface="Arial"/>
                <a:cs typeface="Arial"/>
              </a:rPr>
              <a:t>Patricia</a:t>
            </a:r>
            <a:r>
              <a:rPr dirty="0" sz="900" spc="-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Ugwu </a:t>
            </a:r>
            <a:r>
              <a:rPr dirty="0" sz="900" spc="-10">
                <a:latin typeface="Arial"/>
                <a:cs typeface="Arial"/>
              </a:rPr>
              <a:t>Steve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Underwood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>
                <a:latin typeface="Arial"/>
                <a:cs typeface="Arial"/>
              </a:rPr>
              <a:t>University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02424" y="641095"/>
            <a:ext cx="1854835" cy="290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96619">
              <a:lnSpc>
                <a:spcPct val="1233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Alberto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M.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Urbina Erhan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Uskup </a:t>
            </a:r>
            <a:r>
              <a:rPr dirty="0" sz="900">
                <a:latin typeface="Arial"/>
                <a:cs typeface="Arial"/>
              </a:rPr>
              <a:t>Cristian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Ventura </a:t>
            </a:r>
            <a:r>
              <a:rPr dirty="0" sz="900">
                <a:latin typeface="Arial"/>
                <a:cs typeface="Arial"/>
              </a:rPr>
              <a:t>Carlos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Villacis </a:t>
            </a:r>
            <a:r>
              <a:rPr dirty="0" sz="900">
                <a:latin typeface="Arial"/>
                <a:cs typeface="Arial"/>
              </a:rPr>
              <a:t>Michele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Voight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Waelder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I.S.D.</a:t>
            </a:r>
            <a:r>
              <a:rPr dirty="0" sz="900">
                <a:latin typeface="Arial"/>
                <a:cs typeface="Arial"/>
              </a:rPr>
              <a:t> Scholarship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Account Pauline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Ward</a:t>
            </a:r>
            <a:endParaRPr sz="900">
              <a:latin typeface="Arial"/>
              <a:cs typeface="Arial"/>
            </a:endParaRPr>
          </a:p>
          <a:p>
            <a:pPr marL="12700" marR="451484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Carol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Watson Laura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Robert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Williamson </a:t>
            </a:r>
            <a:r>
              <a:rPr dirty="0" sz="900">
                <a:latin typeface="Arial"/>
                <a:cs typeface="Arial"/>
              </a:rPr>
              <a:t>Michael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Webster</a:t>
            </a:r>
            <a:endParaRPr sz="900">
              <a:latin typeface="Arial"/>
              <a:cs typeface="Arial"/>
            </a:endParaRPr>
          </a:p>
          <a:p>
            <a:pPr marL="12700" marR="95821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Colleen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West </a:t>
            </a: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Wormack </a:t>
            </a:r>
            <a:r>
              <a:rPr dirty="0" sz="900">
                <a:latin typeface="Arial"/>
                <a:cs typeface="Arial"/>
              </a:rPr>
              <a:t>Mia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Wright Sharon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R.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Wright </a:t>
            </a:r>
            <a:r>
              <a:rPr dirty="0" sz="900">
                <a:latin typeface="Arial"/>
                <a:cs typeface="Arial"/>
              </a:rPr>
              <a:t>Karen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B.</a:t>
            </a:r>
            <a:r>
              <a:rPr dirty="0" sz="900" spc="-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Yip</a:t>
            </a:r>
            <a:endParaRPr sz="900">
              <a:latin typeface="Arial"/>
              <a:cs typeface="Arial"/>
            </a:endParaRPr>
          </a:p>
          <a:p>
            <a:pPr marL="12700" marR="467359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YMCA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Greater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Houston </a:t>
            </a:r>
            <a:r>
              <a:rPr dirty="0" sz="900">
                <a:latin typeface="Arial"/>
                <a:cs typeface="Arial"/>
              </a:rPr>
              <a:t>Remmele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J.</a:t>
            </a:r>
            <a:r>
              <a:rPr dirty="0" sz="900" spc="-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Young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02424" y="3731767"/>
            <a:ext cx="2070735" cy="2618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386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F1B533"/>
                </a:solidFill>
                <a:latin typeface="Lucida Sans"/>
                <a:cs typeface="Lucida Sans"/>
              </a:rPr>
              <a:t>MATCHING</a:t>
            </a:r>
            <a:r>
              <a:rPr dirty="0" sz="900" spc="-3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GIFT</a:t>
            </a:r>
            <a:r>
              <a:rPr dirty="0" sz="900" spc="-25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spc="-10" b="1">
                <a:solidFill>
                  <a:srgbClr val="F1B533"/>
                </a:solidFill>
                <a:latin typeface="Lucida Sans"/>
                <a:cs typeface="Lucida Sans"/>
              </a:rPr>
              <a:t>PROGRAMS </a:t>
            </a:r>
            <a:r>
              <a:rPr dirty="0" sz="900" spc="-80" b="1">
                <a:solidFill>
                  <a:srgbClr val="F1B533"/>
                </a:solidFill>
                <a:latin typeface="Lucida Sans"/>
                <a:cs typeface="Lucida Sans"/>
              </a:rPr>
              <a:t>&amp;</a:t>
            </a:r>
            <a:r>
              <a:rPr dirty="0" sz="900" spc="4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b="1">
                <a:solidFill>
                  <a:srgbClr val="F1B533"/>
                </a:solidFill>
                <a:latin typeface="Lucida Sans"/>
                <a:cs typeface="Lucida Sans"/>
              </a:rPr>
              <a:t>DONOR-</a:t>
            </a:r>
            <a:r>
              <a:rPr dirty="0" sz="900" spc="-10" b="1">
                <a:solidFill>
                  <a:srgbClr val="F1B533"/>
                </a:solidFill>
                <a:latin typeface="Lucida Sans"/>
                <a:cs typeface="Lucida Sans"/>
              </a:rPr>
              <a:t>ADVISED</a:t>
            </a:r>
            <a:r>
              <a:rPr dirty="0" sz="900" spc="40" b="1">
                <a:solidFill>
                  <a:srgbClr val="F1B533"/>
                </a:solidFill>
                <a:latin typeface="Lucida Sans"/>
                <a:cs typeface="Lucida Sans"/>
              </a:rPr>
              <a:t> </a:t>
            </a:r>
            <a:r>
              <a:rPr dirty="0" sz="900" spc="-20" b="1">
                <a:solidFill>
                  <a:srgbClr val="F1B533"/>
                </a:solidFill>
                <a:latin typeface="Lucida Sans"/>
                <a:cs typeface="Lucida Sans"/>
              </a:rPr>
              <a:t>FUNDS</a:t>
            </a:r>
            <a:endParaRPr sz="900">
              <a:latin typeface="Lucida Sans"/>
              <a:cs typeface="Lucida Sans"/>
            </a:endParaRPr>
          </a:p>
          <a:p>
            <a:pPr marL="12700" marR="291465">
              <a:lnSpc>
                <a:spcPct val="123300"/>
              </a:lnSpc>
              <a:spcBef>
                <a:spcPts val="105"/>
              </a:spcBef>
            </a:pPr>
            <a:r>
              <a:rPr dirty="0" sz="900">
                <a:latin typeface="Arial"/>
                <a:cs typeface="Arial"/>
              </a:rPr>
              <a:t>Austin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California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Fidelity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Brokerage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Services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LLC </a:t>
            </a:r>
            <a:r>
              <a:rPr dirty="0" sz="900">
                <a:latin typeface="Arial"/>
                <a:cs typeface="Arial"/>
              </a:rPr>
              <a:t>Fidelity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Charitable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Gift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 </a:t>
            </a:r>
            <a:r>
              <a:rPr dirty="0" sz="900">
                <a:latin typeface="Arial"/>
                <a:cs typeface="Arial"/>
              </a:rPr>
              <a:t>Greater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Community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Houston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Jewish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International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Scholarship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Tuition</a:t>
            </a:r>
            <a:endParaRPr sz="9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Services,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262890">
              <a:lnSpc>
                <a:spcPct val="123300"/>
              </a:lnSpc>
              <a:spcBef>
                <a:spcPts val="5"/>
              </a:spcBef>
            </a:pPr>
            <a:r>
              <a:rPr dirty="0" sz="900" spc="-10">
                <a:latin typeface="Arial"/>
                <a:cs typeface="Arial"/>
              </a:rPr>
              <a:t>Shell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Oil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Company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Foundation </a:t>
            </a:r>
            <a:r>
              <a:rPr dirty="0" sz="900">
                <a:latin typeface="Arial"/>
                <a:cs typeface="Arial"/>
              </a:rPr>
              <a:t>Shell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Oil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Company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HERO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Program</a:t>
            </a:r>
            <a:endParaRPr sz="900">
              <a:latin typeface="Arial"/>
              <a:cs typeface="Arial"/>
            </a:endParaRPr>
          </a:p>
          <a:p>
            <a:pPr marL="12700" marR="50165">
              <a:lnSpc>
                <a:spcPct val="123300"/>
              </a:lnSpc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Benevity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Impact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Blackbaud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Giving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Fund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00" spc="-40">
                <a:latin typeface="Arial"/>
                <a:cs typeface="Arial"/>
              </a:rPr>
              <a:t>U.S.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Charitable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Gift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Trust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02500" y="6520180"/>
            <a:ext cx="167640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HCC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Foundation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makes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every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effort</a:t>
            </a:r>
            <a:r>
              <a:rPr dirty="0" sz="700" spc="50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ensure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accuracy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names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listed</a:t>
            </a:r>
            <a:r>
              <a:rPr dirty="0" sz="700" spc="50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10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this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donor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acknowledgment.</a:t>
            </a:r>
            <a:r>
              <a:rPr dirty="0" sz="700" spc="10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Please</a:t>
            </a:r>
            <a:r>
              <a:rPr dirty="0" sz="700" spc="50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send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notice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incorrect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listings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to</a:t>
            </a:r>
            <a:r>
              <a:rPr dirty="0" sz="700" spc="5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  <a:hlinkClick r:id="rId2"/>
              </a:rPr>
              <a:t>foundation@hccsfoundation.org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latin typeface="Arial"/>
                <a:cs typeface="Arial"/>
              </a:rPr>
              <a:t>or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call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713.718.8595.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62235" y="7439659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0" y="386588"/>
            <a:ext cx="9601200" cy="7068820"/>
          </a:xfrm>
          <a:custGeom>
            <a:avLst/>
            <a:gdLst/>
            <a:ahLst/>
            <a:cxnLst/>
            <a:rect l="l" t="t" r="r" b="b"/>
            <a:pathLst>
              <a:path w="9601200" h="7068820">
                <a:moveTo>
                  <a:pt x="0" y="0"/>
                </a:moveTo>
                <a:lnTo>
                  <a:pt x="9601200" y="0"/>
                </a:lnTo>
                <a:lnTo>
                  <a:pt x="9601200" y="7068311"/>
                </a:lnTo>
                <a:lnTo>
                  <a:pt x="0" y="7068311"/>
                </a:lnTo>
              </a:path>
            </a:pathLst>
          </a:custGeom>
          <a:ln w="6350">
            <a:solidFill>
              <a:srgbClr val="F1B5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000" y="1557020"/>
            <a:ext cx="2984500" cy="548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081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President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always</a:t>
            </a:r>
            <a:r>
              <a:rPr dirty="0" sz="1000" spc="-25">
                <a:latin typeface="Arial"/>
                <a:cs typeface="Arial"/>
              </a:rPr>
              <a:t> say </a:t>
            </a:r>
            <a:r>
              <a:rPr dirty="0" sz="1000">
                <a:latin typeface="Arial"/>
                <a:cs typeface="Arial"/>
              </a:rPr>
              <a:t>my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favorite activity </a:t>
            </a:r>
            <a:r>
              <a:rPr dirty="0" sz="1000" spc="-20">
                <a:latin typeface="Arial"/>
                <a:cs typeface="Arial"/>
              </a:rPr>
              <a:t>is</a:t>
            </a:r>
            <a:r>
              <a:rPr dirty="0" sz="1000">
                <a:latin typeface="Arial"/>
                <a:cs typeface="Arial"/>
              </a:rPr>
              <a:t> to meet our students </a:t>
            </a:r>
            <a:r>
              <a:rPr dirty="0" sz="1000" spc="-25">
                <a:latin typeface="Arial"/>
                <a:cs typeface="Arial"/>
              </a:rPr>
              <a:t>and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donors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whose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generosity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positively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influences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lives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daily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basis.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even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though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haven’t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many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opportunities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gather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times,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confident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are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each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smiling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like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stories</a:t>
            </a:r>
            <a:endParaRPr sz="1000">
              <a:latin typeface="Arial"/>
              <a:cs typeface="Arial"/>
            </a:endParaRPr>
          </a:p>
          <a:p>
            <a:pPr marL="12700" marR="33020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amazing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see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smiles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 spc="-10">
                <a:latin typeface="Arial"/>
                <a:cs typeface="Arial"/>
              </a:rPr>
              <a:t>confidence.</a:t>
            </a:r>
            <a:endParaRPr sz="1000">
              <a:latin typeface="Arial"/>
              <a:cs typeface="Arial"/>
            </a:endParaRPr>
          </a:p>
          <a:p>
            <a:pPr marL="12700" marR="16510">
              <a:lnSpc>
                <a:spcPct val="1167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truly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highpoint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celebrate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 </a:t>
            </a:r>
            <a:r>
              <a:rPr dirty="0" sz="1000" spc="-25">
                <a:latin typeface="Arial"/>
                <a:cs typeface="Arial"/>
              </a:rPr>
              <a:t>scholars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words,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what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make </a:t>
            </a:r>
            <a:r>
              <a:rPr dirty="0" sz="1000">
                <a:latin typeface="Arial"/>
                <a:cs typeface="Arial"/>
              </a:rPr>
              <a:t>possible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Thank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generosity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help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these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dreams </a:t>
            </a:r>
            <a:r>
              <a:rPr dirty="0" sz="1000">
                <a:latin typeface="Arial"/>
                <a:cs typeface="Arial"/>
              </a:rPr>
              <a:t>become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reality.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scholarship </a:t>
            </a:r>
            <a:r>
              <a:rPr dirty="0" sz="1000">
                <a:latin typeface="Arial"/>
                <a:cs typeface="Arial"/>
              </a:rPr>
              <a:t>recipients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make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proud!</a:t>
            </a:r>
            <a:endParaRPr sz="1000">
              <a:latin typeface="Arial"/>
              <a:cs typeface="Arial"/>
            </a:endParaRPr>
          </a:p>
          <a:p>
            <a:pPr marL="12700" marR="132715">
              <a:lnSpc>
                <a:spcPct val="116700"/>
              </a:lnSpc>
              <a:spcBef>
                <a:spcPts val="595"/>
              </a:spcBef>
            </a:pPr>
            <a:r>
              <a:rPr dirty="0" sz="1000" spc="-10">
                <a:latin typeface="Arial"/>
                <a:cs typeface="Arial"/>
              </a:rPr>
              <a:t>The </a:t>
            </a:r>
            <a:r>
              <a:rPr dirty="0" sz="1000" spc="-20">
                <a:latin typeface="Arial"/>
                <a:cs typeface="Arial"/>
              </a:rPr>
              <a:t>annual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Gratitude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Report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is </a:t>
            </a:r>
            <a:r>
              <a:rPr dirty="0" sz="1000">
                <a:latin typeface="Arial"/>
                <a:cs typeface="Arial"/>
              </a:rPr>
              <a:t>opportunity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celebrate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scholars,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donors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inspire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Houston’s Future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HCC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are </a:t>
            </a:r>
            <a:r>
              <a:rPr dirty="0" sz="1000" spc="-10">
                <a:latin typeface="Arial"/>
                <a:cs typeface="Arial"/>
              </a:rPr>
              <a:t>Houston’s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Future.</a:t>
            </a:r>
            <a:endParaRPr sz="1000">
              <a:latin typeface="Arial"/>
              <a:cs typeface="Arial"/>
            </a:endParaRPr>
          </a:p>
          <a:p>
            <a:pPr marL="12700" marR="367665">
              <a:lnSpc>
                <a:spcPct val="116700"/>
              </a:lnSpc>
              <a:spcBef>
                <a:spcPts val="595"/>
              </a:spcBef>
            </a:pPr>
            <a:r>
              <a:rPr dirty="0" sz="1000" spc="-10">
                <a:latin typeface="Arial"/>
                <a:cs typeface="Arial"/>
              </a:rPr>
              <a:t>Together,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help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Frame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Their Futures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providing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need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 spc="-10">
                <a:latin typeface="Arial"/>
                <a:cs typeface="Arial"/>
              </a:rPr>
              <a:t>succeed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HCC.</a:t>
            </a:r>
            <a:endParaRPr sz="1000">
              <a:latin typeface="Arial"/>
              <a:cs typeface="Arial"/>
            </a:endParaRPr>
          </a:p>
          <a:p>
            <a:pPr marL="12700" marR="206375">
              <a:lnSpc>
                <a:spcPct val="116700"/>
              </a:lnSpc>
              <a:spcBef>
                <a:spcPts val="590"/>
              </a:spcBef>
            </a:pPr>
            <a:r>
              <a:rPr dirty="0" sz="1000" spc="-10">
                <a:latin typeface="Arial"/>
                <a:cs typeface="Arial"/>
              </a:rPr>
              <a:t>The</a:t>
            </a:r>
            <a:r>
              <a:rPr dirty="0" sz="1000">
                <a:latin typeface="Arial"/>
                <a:cs typeface="Arial"/>
              </a:rPr>
              <a:t> impact of our donors’ generosity </a:t>
            </a:r>
            <a:r>
              <a:rPr dirty="0" sz="1000" spc="-20">
                <a:latin typeface="Arial"/>
                <a:cs typeface="Arial"/>
              </a:rPr>
              <a:t>is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reflected </a:t>
            </a:r>
            <a:r>
              <a:rPr dirty="0" sz="1000">
                <a:latin typeface="Arial"/>
                <a:cs typeface="Arial"/>
              </a:rPr>
              <a:t>best in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grateful words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 </a:t>
            </a:r>
            <a:r>
              <a:rPr dirty="0" sz="1000" spc="-10">
                <a:latin typeface="Arial"/>
                <a:cs typeface="Arial"/>
              </a:rPr>
              <a:t>scholarship </a:t>
            </a:r>
            <a:r>
              <a:rPr dirty="0" sz="1000">
                <a:latin typeface="Arial"/>
                <a:cs typeface="Arial"/>
              </a:rPr>
              <a:t>recipients.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writes,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1B533"/>
                </a:solidFill>
                <a:latin typeface="Century Gothic"/>
                <a:cs typeface="Century Gothic"/>
              </a:rPr>
              <a:t>“The</a:t>
            </a:r>
            <a:r>
              <a:rPr dirty="0" sz="10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75" b="1">
                <a:solidFill>
                  <a:srgbClr val="F1B533"/>
                </a:solidFill>
                <a:latin typeface="Century Gothic"/>
                <a:cs typeface="Century Gothic"/>
              </a:rPr>
              <a:t>finances </a:t>
            </a:r>
            <a:r>
              <a:rPr dirty="0" sz="1000" spc="180" b="1">
                <a:solidFill>
                  <a:srgbClr val="F1B533"/>
                </a:solidFill>
                <a:latin typeface="Century Gothic"/>
                <a:cs typeface="Century Gothic"/>
              </a:rPr>
              <a:t>from</a:t>
            </a:r>
            <a:r>
              <a:rPr dirty="0" sz="10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20" b="1">
                <a:solidFill>
                  <a:srgbClr val="F1B533"/>
                </a:solidFill>
                <a:latin typeface="Century Gothic"/>
                <a:cs typeface="Century Gothic"/>
              </a:rPr>
              <a:t>this</a:t>
            </a:r>
            <a:r>
              <a:rPr dirty="0" sz="10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20" b="1">
                <a:solidFill>
                  <a:srgbClr val="F1B533"/>
                </a:solidFill>
                <a:latin typeface="Century Gothic"/>
                <a:cs typeface="Century Gothic"/>
              </a:rPr>
              <a:t>scholarship</a:t>
            </a:r>
            <a:r>
              <a:rPr dirty="0" sz="10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90" b="1">
                <a:solidFill>
                  <a:srgbClr val="F1B533"/>
                </a:solidFill>
                <a:latin typeface="Century Gothic"/>
                <a:cs typeface="Century Gothic"/>
              </a:rPr>
              <a:t>are</a:t>
            </a:r>
            <a:r>
              <a:rPr dirty="0" sz="10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10" b="1">
                <a:solidFill>
                  <a:srgbClr val="F1B533"/>
                </a:solidFill>
                <a:latin typeface="Century Gothic"/>
                <a:cs typeface="Century Gothic"/>
              </a:rPr>
              <a:t>life-</a:t>
            </a:r>
            <a:r>
              <a:rPr dirty="0" sz="1000" spc="-10" b="1">
                <a:solidFill>
                  <a:srgbClr val="F1B533"/>
                </a:solidFill>
                <a:latin typeface="Century Gothic"/>
                <a:cs typeface="Century Gothic"/>
              </a:rPr>
              <a:t>saving.” </a:t>
            </a:r>
            <a:r>
              <a:rPr dirty="0" sz="1000">
                <a:latin typeface="Arial"/>
                <a:cs typeface="Arial"/>
              </a:rPr>
              <a:t>Another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shares,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114" b="1">
                <a:solidFill>
                  <a:srgbClr val="F1B533"/>
                </a:solidFill>
                <a:latin typeface="Century Gothic"/>
                <a:cs typeface="Century Gothic"/>
              </a:rPr>
              <a:t>“Without</a:t>
            </a:r>
            <a:r>
              <a:rPr dirty="0" sz="1000" spc="5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05" b="1">
                <a:solidFill>
                  <a:srgbClr val="F1B533"/>
                </a:solidFill>
                <a:latin typeface="Century Gothic"/>
                <a:cs typeface="Century Gothic"/>
              </a:rPr>
              <a:t>this </a:t>
            </a:r>
            <a:r>
              <a:rPr dirty="0" sz="1000" spc="100" b="1">
                <a:solidFill>
                  <a:srgbClr val="F1B533"/>
                </a:solidFill>
                <a:latin typeface="Century Gothic"/>
                <a:cs typeface="Century Gothic"/>
              </a:rPr>
              <a:t>scholarship,</a:t>
            </a:r>
            <a:r>
              <a:rPr dirty="0" sz="10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F1B533"/>
                </a:solidFill>
                <a:latin typeface="Century Gothic"/>
                <a:cs typeface="Century Gothic"/>
              </a:rPr>
              <a:t>I</a:t>
            </a:r>
            <a:r>
              <a:rPr dirty="0" sz="10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55" b="1">
                <a:solidFill>
                  <a:srgbClr val="F1B533"/>
                </a:solidFill>
                <a:latin typeface="Century Gothic"/>
                <a:cs typeface="Century Gothic"/>
              </a:rPr>
              <a:t>would</a:t>
            </a:r>
            <a:r>
              <a:rPr dirty="0" sz="10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95" b="1">
                <a:solidFill>
                  <a:srgbClr val="F1B533"/>
                </a:solidFill>
                <a:latin typeface="Century Gothic"/>
                <a:cs typeface="Century Gothic"/>
              </a:rPr>
              <a:t>not</a:t>
            </a:r>
            <a:r>
              <a:rPr dirty="0" sz="10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b="1">
                <a:solidFill>
                  <a:srgbClr val="F1B533"/>
                </a:solidFill>
                <a:latin typeface="Century Gothic"/>
                <a:cs typeface="Century Gothic"/>
              </a:rPr>
              <a:t>even</a:t>
            </a:r>
            <a:r>
              <a:rPr dirty="0" sz="10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-10" b="1">
                <a:solidFill>
                  <a:srgbClr val="F1B533"/>
                </a:solidFill>
                <a:latin typeface="Century Gothic"/>
                <a:cs typeface="Century Gothic"/>
              </a:rPr>
              <a:t>be</a:t>
            </a:r>
            <a:r>
              <a:rPr dirty="0" sz="10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30" b="1">
                <a:solidFill>
                  <a:srgbClr val="F1B533"/>
                </a:solidFill>
                <a:latin typeface="Century Gothic"/>
                <a:cs typeface="Century Gothic"/>
              </a:rPr>
              <a:t>able </a:t>
            </a:r>
            <a:r>
              <a:rPr dirty="0" sz="1000" spc="220" b="1">
                <a:solidFill>
                  <a:srgbClr val="F1B533"/>
                </a:solidFill>
                <a:latin typeface="Century Gothic"/>
                <a:cs typeface="Century Gothic"/>
              </a:rPr>
              <a:t>to</a:t>
            </a:r>
            <a:r>
              <a:rPr dirty="0" sz="10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25" b="1">
                <a:solidFill>
                  <a:srgbClr val="F1B533"/>
                </a:solidFill>
                <a:latin typeface="Century Gothic"/>
                <a:cs typeface="Century Gothic"/>
              </a:rPr>
              <a:t>think</a:t>
            </a:r>
            <a:r>
              <a:rPr dirty="0" sz="10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00" b="1">
                <a:solidFill>
                  <a:srgbClr val="F1B533"/>
                </a:solidFill>
                <a:latin typeface="Century Gothic"/>
                <a:cs typeface="Century Gothic"/>
              </a:rPr>
              <a:t>about</a:t>
            </a:r>
            <a:r>
              <a:rPr dirty="0" sz="10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35" b="1">
                <a:solidFill>
                  <a:srgbClr val="F1B533"/>
                </a:solidFill>
                <a:latin typeface="Century Gothic"/>
                <a:cs typeface="Century Gothic"/>
              </a:rPr>
              <a:t>going</a:t>
            </a:r>
            <a:r>
              <a:rPr dirty="0" sz="10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220" b="1">
                <a:solidFill>
                  <a:srgbClr val="F1B533"/>
                </a:solidFill>
                <a:latin typeface="Century Gothic"/>
                <a:cs typeface="Century Gothic"/>
              </a:rPr>
              <a:t>to</a:t>
            </a:r>
            <a:r>
              <a:rPr dirty="0" sz="10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00" b="1">
                <a:solidFill>
                  <a:srgbClr val="F1B533"/>
                </a:solidFill>
                <a:latin typeface="Century Gothic"/>
                <a:cs typeface="Century Gothic"/>
              </a:rPr>
              <a:t>school.”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6400" y="1557020"/>
            <a:ext cx="3075305" cy="484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3820">
              <a:lnSpc>
                <a:spcPct val="116700"/>
              </a:lnSpc>
              <a:spcBef>
                <a:spcPts val="100"/>
              </a:spcBef>
            </a:pPr>
            <a:r>
              <a:rPr dirty="0" sz="1000" spc="-60">
                <a:latin typeface="Arial"/>
                <a:cs typeface="Arial"/>
              </a:rPr>
              <a:t>You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see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gratitude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across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report.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each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feature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report </a:t>
            </a: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hundreds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like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each</a:t>
            </a:r>
            <a:r>
              <a:rPr dirty="0" sz="1000" spc="-25">
                <a:latin typeface="Arial"/>
                <a:cs typeface="Arial"/>
              </a:rPr>
              <a:t> have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dream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succeed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donors,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helped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by </a:t>
            </a:r>
            <a:r>
              <a:rPr dirty="0" sz="1000">
                <a:latin typeface="Arial"/>
                <a:cs typeface="Arial"/>
              </a:rPr>
              <a:t>removing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barriers.</a:t>
            </a:r>
            <a:endParaRPr sz="1000">
              <a:latin typeface="Arial"/>
              <a:cs typeface="Arial"/>
            </a:endParaRPr>
          </a:p>
          <a:p>
            <a:pPr marL="12700" marR="125730">
              <a:lnSpc>
                <a:spcPct val="1167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fiscal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year</a:t>
            </a:r>
            <a:r>
              <a:rPr dirty="0" sz="1000" spc="-30">
                <a:latin typeface="Arial"/>
                <a:cs typeface="Arial"/>
              </a:rPr>
              <a:t> 2021,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provided </a:t>
            </a:r>
            <a:r>
              <a:rPr dirty="0" sz="1000">
                <a:latin typeface="Arial"/>
                <a:cs typeface="Arial"/>
              </a:rPr>
              <a:t>more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$5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million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scholarships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Houston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Community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College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success. </a:t>
            </a:r>
            <a:r>
              <a:rPr dirty="0" sz="1000" spc="-30">
                <a:latin typeface="Arial"/>
                <a:cs typeface="Arial"/>
              </a:rPr>
              <a:t>These</a:t>
            </a:r>
            <a:r>
              <a:rPr dirty="0" sz="1000">
                <a:latin typeface="Arial"/>
                <a:cs typeface="Arial"/>
              </a:rPr>
              <a:t> dollars equate to </a:t>
            </a:r>
            <a:r>
              <a:rPr dirty="0" sz="1000" spc="-10">
                <a:latin typeface="Arial"/>
                <a:cs typeface="Arial"/>
              </a:rPr>
              <a:t>thousands</a:t>
            </a:r>
            <a:r>
              <a:rPr dirty="0" sz="1000">
                <a:latin typeface="Arial"/>
                <a:cs typeface="Arial"/>
              </a:rPr>
              <a:t> of individual </a:t>
            </a:r>
            <a:r>
              <a:rPr dirty="0" sz="1000" spc="-20">
                <a:latin typeface="Arial"/>
                <a:cs typeface="Arial"/>
              </a:rPr>
              <a:t>lives </a:t>
            </a:r>
            <a:r>
              <a:rPr dirty="0" sz="1000">
                <a:latin typeface="Arial"/>
                <a:cs typeface="Arial"/>
              </a:rPr>
              <a:t>transformed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-10">
                <a:latin typeface="Arial"/>
                <a:cs typeface="Arial"/>
              </a:rPr>
              <a:t> generosity.</a:t>
            </a:r>
            <a:endParaRPr sz="1000">
              <a:latin typeface="Arial"/>
              <a:cs typeface="Arial"/>
            </a:endParaRPr>
          </a:p>
          <a:p>
            <a:pPr marL="12700" marR="196850">
              <a:lnSpc>
                <a:spcPct val="1167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closing,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applaud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 </a:t>
            </a:r>
            <a:r>
              <a:rPr dirty="0" sz="1000" spc="-10">
                <a:latin typeface="Arial"/>
                <a:cs typeface="Arial"/>
              </a:rPr>
              <a:t>Foundation </a:t>
            </a:r>
            <a:r>
              <a:rPr dirty="0" sz="1000">
                <a:latin typeface="Arial"/>
                <a:cs typeface="Arial"/>
              </a:rPr>
              <a:t>Board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Chair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David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Regenbaum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entire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HCC</a:t>
            </a:r>
            <a:endParaRPr sz="1000">
              <a:latin typeface="Arial"/>
              <a:cs typeface="Arial"/>
            </a:endParaRPr>
          </a:p>
          <a:p>
            <a:pPr marL="12700" marR="2413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Board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Directors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>
                <a:latin typeface="Arial"/>
                <a:cs typeface="Arial"/>
              </a:rPr>
              <a:t>time, talent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resources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Framing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Futures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HCC </a:t>
            </a:r>
            <a:r>
              <a:rPr dirty="0" sz="1000" spc="-10">
                <a:latin typeface="Arial"/>
                <a:cs typeface="Arial"/>
              </a:rPr>
              <a:t>Students,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turn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changing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trajectory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20">
                <a:latin typeface="Arial"/>
                <a:cs typeface="Arial"/>
              </a:rPr>
              <a:t>HCC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Students’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10">
                <a:latin typeface="Arial"/>
                <a:cs typeface="Arial"/>
              </a:rPr>
              <a:t> families’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lives.</a:t>
            </a:r>
            <a:endParaRPr sz="1000">
              <a:latin typeface="Arial"/>
              <a:cs typeface="Arial"/>
            </a:endParaRPr>
          </a:p>
          <a:p>
            <a:pPr marL="12700" marR="97155">
              <a:lnSpc>
                <a:spcPct val="1167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I </a:t>
            </a:r>
            <a:r>
              <a:rPr dirty="0" sz="1000" spc="-20">
                <a:latin typeface="Arial"/>
                <a:cs typeface="Arial"/>
              </a:rPr>
              <a:t>also</a:t>
            </a:r>
            <a:r>
              <a:rPr dirty="0" sz="1000">
                <a:latin typeface="Arial"/>
                <a:cs typeface="Arial"/>
              </a:rPr>
              <a:t> want to acknowledge the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wonderful, </a:t>
            </a:r>
            <a:r>
              <a:rPr dirty="0" sz="1000" spc="-10">
                <a:latin typeface="Arial"/>
                <a:cs typeface="Arial"/>
              </a:rPr>
              <a:t>capable,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dedicated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each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us,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jobs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embody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passion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help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--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is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mission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calling.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90"/>
              </a:spcBef>
            </a:pPr>
            <a:r>
              <a:rPr dirty="0" sz="1000" spc="-25">
                <a:latin typeface="Arial"/>
                <a:cs typeface="Arial"/>
              </a:rPr>
              <a:t>Thank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bottom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heart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your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Houston’s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Future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HCC </a:t>
            </a:r>
            <a:r>
              <a:rPr dirty="0" sz="1000" spc="-10">
                <a:latin typeface="Arial"/>
                <a:cs typeface="Arial"/>
              </a:rPr>
              <a:t>Students.</a:t>
            </a:r>
            <a:r>
              <a:rPr dirty="0" sz="1000">
                <a:latin typeface="Arial"/>
                <a:cs typeface="Arial"/>
              </a:rPr>
              <a:t> Working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together,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Frame </a:t>
            </a:r>
            <a:r>
              <a:rPr dirty="0" sz="1000" spc="-10">
                <a:latin typeface="Arial"/>
                <a:cs typeface="Arial"/>
              </a:rPr>
              <a:t>Their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Futures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brighter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tomorrow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us.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000" spc="-10">
                <a:latin typeface="Arial"/>
                <a:cs typeface="Arial"/>
              </a:rPr>
              <a:t>Sincerely,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0" y="4876126"/>
            <a:ext cx="2194559" cy="289627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4234637" y="6470344"/>
            <a:ext cx="993140" cy="262890"/>
          </a:xfrm>
          <a:custGeom>
            <a:avLst/>
            <a:gdLst/>
            <a:ahLst/>
            <a:cxnLst/>
            <a:rect l="l" t="t" r="r" b="b"/>
            <a:pathLst>
              <a:path w="993139" h="262890">
                <a:moveTo>
                  <a:pt x="129336" y="159664"/>
                </a:moveTo>
                <a:lnTo>
                  <a:pt x="123063" y="136893"/>
                </a:lnTo>
                <a:lnTo>
                  <a:pt x="111658" y="115760"/>
                </a:lnTo>
                <a:lnTo>
                  <a:pt x="105829" y="108369"/>
                </a:lnTo>
                <a:lnTo>
                  <a:pt x="101168" y="102450"/>
                </a:lnTo>
                <a:lnTo>
                  <a:pt x="96774" y="96888"/>
                </a:lnTo>
                <a:lnTo>
                  <a:pt x="96481" y="96520"/>
                </a:lnTo>
                <a:lnTo>
                  <a:pt x="118389" y="61328"/>
                </a:lnTo>
                <a:lnTo>
                  <a:pt x="128638" y="37287"/>
                </a:lnTo>
                <a:lnTo>
                  <a:pt x="128524" y="18719"/>
                </a:lnTo>
                <a:lnTo>
                  <a:pt x="119329" y="0"/>
                </a:lnTo>
                <a:lnTo>
                  <a:pt x="116420" y="30073"/>
                </a:lnTo>
                <a:lnTo>
                  <a:pt x="108343" y="56959"/>
                </a:lnTo>
                <a:lnTo>
                  <a:pt x="92354" y="79590"/>
                </a:lnTo>
                <a:lnTo>
                  <a:pt x="69189" y="94640"/>
                </a:lnTo>
                <a:lnTo>
                  <a:pt x="69189" y="109448"/>
                </a:lnTo>
                <a:lnTo>
                  <a:pt x="62750" y="110985"/>
                </a:lnTo>
                <a:lnTo>
                  <a:pt x="56845" y="115608"/>
                </a:lnTo>
                <a:lnTo>
                  <a:pt x="56845" y="112039"/>
                </a:lnTo>
                <a:lnTo>
                  <a:pt x="56845" y="106210"/>
                </a:lnTo>
                <a:lnTo>
                  <a:pt x="60083" y="103860"/>
                </a:lnTo>
                <a:lnTo>
                  <a:pt x="64795" y="102450"/>
                </a:lnTo>
                <a:lnTo>
                  <a:pt x="69189" y="109448"/>
                </a:lnTo>
                <a:lnTo>
                  <a:pt x="69189" y="94640"/>
                </a:lnTo>
                <a:lnTo>
                  <a:pt x="65722" y="96888"/>
                </a:lnTo>
                <a:lnTo>
                  <a:pt x="64008" y="86664"/>
                </a:lnTo>
                <a:lnTo>
                  <a:pt x="65201" y="79019"/>
                </a:lnTo>
                <a:lnTo>
                  <a:pt x="67500" y="72885"/>
                </a:lnTo>
                <a:lnTo>
                  <a:pt x="69088" y="67170"/>
                </a:lnTo>
                <a:lnTo>
                  <a:pt x="71069" y="61709"/>
                </a:lnTo>
                <a:lnTo>
                  <a:pt x="73952" y="56184"/>
                </a:lnTo>
                <a:lnTo>
                  <a:pt x="74968" y="50241"/>
                </a:lnTo>
                <a:lnTo>
                  <a:pt x="71348" y="43472"/>
                </a:lnTo>
                <a:lnTo>
                  <a:pt x="62077" y="55283"/>
                </a:lnTo>
                <a:lnTo>
                  <a:pt x="55918" y="67945"/>
                </a:lnTo>
                <a:lnTo>
                  <a:pt x="51371" y="80429"/>
                </a:lnTo>
                <a:lnTo>
                  <a:pt x="46926" y="91694"/>
                </a:lnTo>
                <a:lnTo>
                  <a:pt x="41122" y="95618"/>
                </a:lnTo>
                <a:lnTo>
                  <a:pt x="41122" y="112039"/>
                </a:lnTo>
                <a:lnTo>
                  <a:pt x="38049" y="119786"/>
                </a:lnTo>
                <a:lnTo>
                  <a:pt x="34658" y="126339"/>
                </a:lnTo>
                <a:lnTo>
                  <a:pt x="29654" y="131381"/>
                </a:lnTo>
                <a:lnTo>
                  <a:pt x="21717" y="134620"/>
                </a:lnTo>
                <a:lnTo>
                  <a:pt x="22771" y="125818"/>
                </a:lnTo>
                <a:lnTo>
                  <a:pt x="26289" y="119557"/>
                </a:lnTo>
                <a:lnTo>
                  <a:pt x="32372" y="115189"/>
                </a:lnTo>
                <a:lnTo>
                  <a:pt x="41122" y="112039"/>
                </a:lnTo>
                <a:lnTo>
                  <a:pt x="41122" y="95618"/>
                </a:lnTo>
                <a:lnTo>
                  <a:pt x="33286" y="100901"/>
                </a:lnTo>
                <a:lnTo>
                  <a:pt x="19545" y="108077"/>
                </a:lnTo>
                <a:lnTo>
                  <a:pt x="9512" y="116306"/>
                </a:lnTo>
                <a:lnTo>
                  <a:pt x="7010" y="128714"/>
                </a:lnTo>
                <a:lnTo>
                  <a:pt x="11633" y="137528"/>
                </a:lnTo>
                <a:lnTo>
                  <a:pt x="17767" y="141744"/>
                </a:lnTo>
                <a:lnTo>
                  <a:pt x="23228" y="145135"/>
                </a:lnTo>
                <a:lnTo>
                  <a:pt x="25831" y="151485"/>
                </a:lnTo>
                <a:lnTo>
                  <a:pt x="21729" y="161036"/>
                </a:lnTo>
                <a:lnTo>
                  <a:pt x="17462" y="170840"/>
                </a:lnTo>
                <a:lnTo>
                  <a:pt x="13246" y="180860"/>
                </a:lnTo>
                <a:lnTo>
                  <a:pt x="9245" y="191058"/>
                </a:lnTo>
                <a:lnTo>
                  <a:pt x="4914" y="201536"/>
                </a:lnTo>
                <a:lnTo>
                  <a:pt x="1092" y="212699"/>
                </a:lnTo>
                <a:lnTo>
                  <a:pt x="0" y="225374"/>
                </a:lnTo>
                <a:lnTo>
                  <a:pt x="3835" y="240372"/>
                </a:lnTo>
                <a:lnTo>
                  <a:pt x="19837" y="202272"/>
                </a:lnTo>
                <a:lnTo>
                  <a:pt x="34226" y="164515"/>
                </a:lnTo>
                <a:lnTo>
                  <a:pt x="52895" y="134620"/>
                </a:lnTo>
                <a:lnTo>
                  <a:pt x="54737" y="131686"/>
                </a:lnTo>
                <a:lnTo>
                  <a:pt x="78435" y="115608"/>
                </a:lnTo>
                <a:lnTo>
                  <a:pt x="89103" y="108369"/>
                </a:lnTo>
                <a:lnTo>
                  <a:pt x="113550" y="144335"/>
                </a:lnTo>
                <a:lnTo>
                  <a:pt x="117525" y="180860"/>
                </a:lnTo>
                <a:lnTo>
                  <a:pt x="117640" y="183794"/>
                </a:lnTo>
                <a:lnTo>
                  <a:pt x="112623" y="222808"/>
                </a:lnTo>
                <a:lnTo>
                  <a:pt x="109042" y="262496"/>
                </a:lnTo>
                <a:lnTo>
                  <a:pt x="121158" y="244284"/>
                </a:lnTo>
                <a:lnTo>
                  <a:pt x="126009" y="224396"/>
                </a:lnTo>
                <a:lnTo>
                  <a:pt x="127406" y="203885"/>
                </a:lnTo>
                <a:lnTo>
                  <a:pt x="129095" y="183794"/>
                </a:lnTo>
                <a:lnTo>
                  <a:pt x="129336" y="159664"/>
                </a:lnTo>
                <a:close/>
              </a:path>
              <a:path w="993139" h="262890">
                <a:moveTo>
                  <a:pt x="681278" y="220992"/>
                </a:moveTo>
                <a:lnTo>
                  <a:pt x="673557" y="218528"/>
                </a:lnTo>
                <a:lnTo>
                  <a:pt x="666242" y="219735"/>
                </a:lnTo>
                <a:lnTo>
                  <a:pt x="659104" y="222377"/>
                </a:lnTo>
                <a:lnTo>
                  <a:pt x="651903" y="224205"/>
                </a:lnTo>
                <a:lnTo>
                  <a:pt x="596557" y="210908"/>
                </a:lnTo>
                <a:lnTo>
                  <a:pt x="581990" y="152717"/>
                </a:lnTo>
                <a:lnTo>
                  <a:pt x="582104" y="148234"/>
                </a:lnTo>
                <a:lnTo>
                  <a:pt x="582231" y="146189"/>
                </a:lnTo>
                <a:lnTo>
                  <a:pt x="582282" y="145681"/>
                </a:lnTo>
                <a:lnTo>
                  <a:pt x="585190" y="140322"/>
                </a:lnTo>
                <a:lnTo>
                  <a:pt x="585812" y="128828"/>
                </a:lnTo>
                <a:lnTo>
                  <a:pt x="585914" y="127558"/>
                </a:lnTo>
                <a:lnTo>
                  <a:pt x="588949" y="118465"/>
                </a:lnTo>
                <a:lnTo>
                  <a:pt x="577215" y="116573"/>
                </a:lnTo>
                <a:lnTo>
                  <a:pt x="571855" y="138188"/>
                </a:lnTo>
                <a:lnTo>
                  <a:pt x="567982" y="160807"/>
                </a:lnTo>
                <a:lnTo>
                  <a:pt x="561022" y="183527"/>
                </a:lnTo>
                <a:lnTo>
                  <a:pt x="546417" y="205397"/>
                </a:lnTo>
                <a:lnTo>
                  <a:pt x="547903" y="195275"/>
                </a:lnTo>
                <a:lnTo>
                  <a:pt x="548855" y="188734"/>
                </a:lnTo>
                <a:lnTo>
                  <a:pt x="549033" y="187998"/>
                </a:lnTo>
                <a:lnTo>
                  <a:pt x="552869" y="173291"/>
                </a:lnTo>
                <a:lnTo>
                  <a:pt x="555193" y="159169"/>
                </a:lnTo>
                <a:lnTo>
                  <a:pt x="555129" y="158356"/>
                </a:lnTo>
                <a:lnTo>
                  <a:pt x="552818" y="144780"/>
                </a:lnTo>
                <a:lnTo>
                  <a:pt x="547230" y="145275"/>
                </a:lnTo>
                <a:lnTo>
                  <a:pt x="543928" y="148234"/>
                </a:lnTo>
                <a:lnTo>
                  <a:pt x="542315" y="152717"/>
                </a:lnTo>
                <a:lnTo>
                  <a:pt x="529932" y="178371"/>
                </a:lnTo>
                <a:lnTo>
                  <a:pt x="513143" y="199847"/>
                </a:lnTo>
                <a:lnTo>
                  <a:pt x="492290" y="217589"/>
                </a:lnTo>
                <a:lnTo>
                  <a:pt x="467855" y="231927"/>
                </a:lnTo>
                <a:lnTo>
                  <a:pt x="449783" y="238531"/>
                </a:lnTo>
                <a:lnTo>
                  <a:pt x="435152" y="237998"/>
                </a:lnTo>
                <a:lnTo>
                  <a:pt x="422503" y="229641"/>
                </a:lnTo>
                <a:lnTo>
                  <a:pt x="415925" y="220522"/>
                </a:lnTo>
                <a:lnTo>
                  <a:pt x="414451" y="218490"/>
                </a:lnTo>
                <a:lnTo>
                  <a:pt x="410362" y="212826"/>
                </a:lnTo>
                <a:lnTo>
                  <a:pt x="424738" y="189903"/>
                </a:lnTo>
                <a:lnTo>
                  <a:pt x="425500" y="188214"/>
                </a:lnTo>
                <a:lnTo>
                  <a:pt x="435330" y="166357"/>
                </a:lnTo>
                <a:lnTo>
                  <a:pt x="437007" y="141782"/>
                </a:lnTo>
                <a:lnTo>
                  <a:pt x="430301" y="127635"/>
                </a:lnTo>
                <a:lnTo>
                  <a:pt x="425577" y="117665"/>
                </a:lnTo>
                <a:lnTo>
                  <a:pt x="425577" y="159169"/>
                </a:lnTo>
                <a:lnTo>
                  <a:pt x="421716" y="173748"/>
                </a:lnTo>
                <a:lnTo>
                  <a:pt x="412699" y="188214"/>
                </a:lnTo>
                <a:lnTo>
                  <a:pt x="409968" y="173291"/>
                </a:lnTo>
                <a:lnTo>
                  <a:pt x="410057" y="165138"/>
                </a:lnTo>
                <a:lnTo>
                  <a:pt x="410248" y="158927"/>
                </a:lnTo>
                <a:lnTo>
                  <a:pt x="410349" y="156527"/>
                </a:lnTo>
                <a:lnTo>
                  <a:pt x="411429" y="142354"/>
                </a:lnTo>
                <a:lnTo>
                  <a:pt x="410692" y="128892"/>
                </a:lnTo>
                <a:lnTo>
                  <a:pt x="421690" y="129451"/>
                </a:lnTo>
                <a:lnTo>
                  <a:pt x="425259" y="144437"/>
                </a:lnTo>
                <a:lnTo>
                  <a:pt x="425577" y="159169"/>
                </a:lnTo>
                <a:lnTo>
                  <a:pt x="425577" y="117665"/>
                </a:lnTo>
                <a:lnTo>
                  <a:pt x="424688" y="115785"/>
                </a:lnTo>
                <a:lnTo>
                  <a:pt x="410883" y="114668"/>
                </a:lnTo>
                <a:lnTo>
                  <a:pt x="410375" y="121513"/>
                </a:lnTo>
                <a:lnTo>
                  <a:pt x="410210" y="122974"/>
                </a:lnTo>
                <a:lnTo>
                  <a:pt x="409448" y="128828"/>
                </a:lnTo>
                <a:lnTo>
                  <a:pt x="409930" y="128854"/>
                </a:lnTo>
                <a:lnTo>
                  <a:pt x="400367" y="145681"/>
                </a:lnTo>
                <a:lnTo>
                  <a:pt x="397421" y="165138"/>
                </a:lnTo>
                <a:lnTo>
                  <a:pt x="397294" y="185762"/>
                </a:lnTo>
                <a:lnTo>
                  <a:pt x="395757" y="204482"/>
                </a:lnTo>
                <a:lnTo>
                  <a:pt x="379082" y="214160"/>
                </a:lnTo>
                <a:lnTo>
                  <a:pt x="366496" y="218490"/>
                </a:lnTo>
                <a:lnTo>
                  <a:pt x="356285" y="217589"/>
                </a:lnTo>
                <a:lnTo>
                  <a:pt x="346748" y="211518"/>
                </a:lnTo>
                <a:lnTo>
                  <a:pt x="337515" y="201206"/>
                </a:lnTo>
                <a:lnTo>
                  <a:pt x="332066" y="189674"/>
                </a:lnTo>
                <a:lnTo>
                  <a:pt x="331901" y="187998"/>
                </a:lnTo>
                <a:lnTo>
                  <a:pt x="330784" y="176936"/>
                </a:lnTo>
                <a:lnTo>
                  <a:pt x="334010" y="162991"/>
                </a:lnTo>
                <a:lnTo>
                  <a:pt x="336461" y="156679"/>
                </a:lnTo>
                <a:lnTo>
                  <a:pt x="338416" y="149999"/>
                </a:lnTo>
                <a:lnTo>
                  <a:pt x="340283" y="135991"/>
                </a:lnTo>
                <a:lnTo>
                  <a:pt x="343344" y="127342"/>
                </a:lnTo>
                <a:lnTo>
                  <a:pt x="332867" y="122974"/>
                </a:lnTo>
                <a:lnTo>
                  <a:pt x="327482" y="127558"/>
                </a:lnTo>
                <a:lnTo>
                  <a:pt x="324243" y="133159"/>
                </a:lnTo>
                <a:lnTo>
                  <a:pt x="322478" y="139471"/>
                </a:lnTo>
                <a:lnTo>
                  <a:pt x="321551" y="146189"/>
                </a:lnTo>
                <a:lnTo>
                  <a:pt x="318300" y="159753"/>
                </a:lnTo>
                <a:lnTo>
                  <a:pt x="292684" y="189788"/>
                </a:lnTo>
                <a:lnTo>
                  <a:pt x="261531" y="203619"/>
                </a:lnTo>
                <a:lnTo>
                  <a:pt x="249694" y="199529"/>
                </a:lnTo>
                <a:lnTo>
                  <a:pt x="240842" y="190690"/>
                </a:lnTo>
                <a:lnTo>
                  <a:pt x="238988" y="184797"/>
                </a:lnTo>
                <a:lnTo>
                  <a:pt x="237515" y="180098"/>
                </a:lnTo>
                <a:lnTo>
                  <a:pt x="237782" y="168478"/>
                </a:lnTo>
                <a:lnTo>
                  <a:pt x="239737" y="156527"/>
                </a:lnTo>
                <a:lnTo>
                  <a:pt x="240131" y="154305"/>
                </a:lnTo>
                <a:lnTo>
                  <a:pt x="240347" y="152044"/>
                </a:lnTo>
                <a:lnTo>
                  <a:pt x="240842" y="149821"/>
                </a:lnTo>
                <a:lnTo>
                  <a:pt x="243954" y="127660"/>
                </a:lnTo>
                <a:lnTo>
                  <a:pt x="243967" y="127342"/>
                </a:lnTo>
                <a:lnTo>
                  <a:pt x="240741" y="110401"/>
                </a:lnTo>
                <a:lnTo>
                  <a:pt x="229527" y="95504"/>
                </a:lnTo>
                <a:lnTo>
                  <a:pt x="228269" y="94526"/>
                </a:lnTo>
                <a:lnTo>
                  <a:pt x="221170" y="89052"/>
                </a:lnTo>
                <a:lnTo>
                  <a:pt x="221170" y="166357"/>
                </a:lnTo>
                <a:lnTo>
                  <a:pt x="208114" y="184010"/>
                </a:lnTo>
                <a:lnTo>
                  <a:pt x="187794" y="197815"/>
                </a:lnTo>
                <a:lnTo>
                  <a:pt x="171716" y="215392"/>
                </a:lnTo>
                <a:lnTo>
                  <a:pt x="164820" y="185762"/>
                </a:lnTo>
                <a:lnTo>
                  <a:pt x="171348" y="153200"/>
                </a:lnTo>
                <a:lnTo>
                  <a:pt x="189420" y="121513"/>
                </a:lnTo>
                <a:lnTo>
                  <a:pt x="217119" y="94526"/>
                </a:lnTo>
                <a:lnTo>
                  <a:pt x="219252" y="104521"/>
                </a:lnTo>
                <a:lnTo>
                  <a:pt x="220078" y="113741"/>
                </a:lnTo>
                <a:lnTo>
                  <a:pt x="219837" y="121513"/>
                </a:lnTo>
                <a:lnTo>
                  <a:pt x="219748" y="122974"/>
                </a:lnTo>
                <a:lnTo>
                  <a:pt x="218694" y="130911"/>
                </a:lnTo>
                <a:lnTo>
                  <a:pt x="218325" y="133019"/>
                </a:lnTo>
                <a:lnTo>
                  <a:pt x="215214" y="135585"/>
                </a:lnTo>
                <a:lnTo>
                  <a:pt x="215773" y="136753"/>
                </a:lnTo>
                <a:lnTo>
                  <a:pt x="221056" y="165138"/>
                </a:lnTo>
                <a:lnTo>
                  <a:pt x="221170" y="166357"/>
                </a:lnTo>
                <a:lnTo>
                  <a:pt x="221170" y="89052"/>
                </a:lnTo>
                <a:lnTo>
                  <a:pt x="170789" y="129819"/>
                </a:lnTo>
                <a:lnTo>
                  <a:pt x="147447" y="188734"/>
                </a:lnTo>
                <a:lnTo>
                  <a:pt x="146888" y="190741"/>
                </a:lnTo>
                <a:lnTo>
                  <a:pt x="147904" y="193192"/>
                </a:lnTo>
                <a:lnTo>
                  <a:pt x="148183" y="195440"/>
                </a:lnTo>
                <a:lnTo>
                  <a:pt x="152374" y="210058"/>
                </a:lnTo>
                <a:lnTo>
                  <a:pt x="160185" y="218186"/>
                </a:lnTo>
                <a:lnTo>
                  <a:pt x="171373" y="219786"/>
                </a:lnTo>
                <a:lnTo>
                  <a:pt x="184061" y="215392"/>
                </a:lnTo>
                <a:lnTo>
                  <a:pt x="185712" y="214820"/>
                </a:lnTo>
                <a:lnTo>
                  <a:pt x="195643" y="208178"/>
                </a:lnTo>
                <a:lnTo>
                  <a:pt x="204444" y="200228"/>
                </a:lnTo>
                <a:lnTo>
                  <a:pt x="213055" y="192062"/>
                </a:lnTo>
                <a:lnTo>
                  <a:pt x="222389" y="184797"/>
                </a:lnTo>
                <a:lnTo>
                  <a:pt x="238772" y="206349"/>
                </a:lnTo>
                <a:lnTo>
                  <a:pt x="253987" y="215785"/>
                </a:lnTo>
                <a:lnTo>
                  <a:pt x="271805" y="214007"/>
                </a:lnTo>
                <a:lnTo>
                  <a:pt x="292506" y="203619"/>
                </a:lnTo>
                <a:lnTo>
                  <a:pt x="295986" y="201879"/>
                </a:lnTo>
                <a:lnTo>
                  <a:pt x="301345" y="197815"/>
                </a:lnTo>
                <a:lnTo>
                  <a:pt x="306311" y="193421"/>
                </a:lnTo>
                <a:lnTo>
                  <a:pt x="311810" y="189725"/>
                </a:lnTo>
                <a:lnTo>
                  <a:pt x="318516" y="187998"/>
                </a:lnTo>
                <a:lnTo>
                  <a:pt x="331787" y="214033"/>
                </a:lnTo>
                <a:lnTo>
                  <a:pt x="345122" y="226275"/>
                </a:lnTo>
                <a:lnTo>
                  <a:pt x="365480" y="227520"/>
                </a:lnTo>
                <a:lnTo>
                  <a:pt x="399796" y="220522"/>
                </a:lnTo>
                <a:lnTo>
                  <a:pt x="414959" y="240766"/>
                </a:lnTo>
                <a:lnTo>
                  <a:pt x="428637" y="250024"/>
                </a:lnTo>
                <a:lnTo>
                  <a:pt x="445223" y="249593"/>
                </a:lnTo>
                <a:lnTo>
                  <a:pt x="469150" y="240766"/>
                </a:lnTo>
                <a:lnTo>
                  <a:pt x="502005" y="221335"/>
                </a:lnTo>
                <a:lnTo>
                  <a:pt x="530745" y="195275"/>
                </a:lnTo>
                <a:lnTo>
                  <a:pt x="533311" y="206108"/>
                </a:lnTo>
                <a:lnTo>
                  <a:pt x="533349" y="210058"/>
                </a:lnTo>
                <a:lnTo>
                  <a:pt x="533476" y="217551"/>
                </a:lnTo>
                <a:lnTo>
                  <a:pt x="534403" y="227241"/>
                </a:lnTo>
                <a:lnTo>
                  <a:pt x="539661" y="236905"/>
                </a:lnTo>
                <a:lnTo>
                  <a:pt x="550367" y="229362"/>
                </a:lnTo>
                <a:lnTo>
                  <a:pt x="556463" y="218427"/>
                </a:lnTo>
                <a:lnTo>
                  <a:pt x="561822" y="207149"/>
                </a:lnTo>
                <a:lnTo>
                  <a:pt x="563549" y="205397"/>
                </a:lnTo>
                <a:lnTo>
                  <a:pt x="570293" y="198577"/>
                </a:lnTo>
                <a:lnTo>
                  <a:pt x="593725" y="220306"/>
                </a:lnTo>
                <a:lnTo>
                  <a:pt x="621385" y="231597"/>
                </a:lnTo>
                <a:lnTo>
                  <a:pt x="651256" y="231978"/>
                </a:lnTo>
                <a:lnTo>
                  <a:pt x="672490" y="224205"/>
                </a:lnTo>
                <a:lnTo>
                  <a:pt x="681278" y="220992"/>
                </a:lnTo>
                <a:close/>
              </a:path>
              <a:path w="993139" h="262890">
                <a:moveTo>
                  <a:pt x="952411" y="75869"/>
                </a:moveTo>
                <a:lnTo>
                  <a:pt x="951738" y="69176"/>
                </a:lnTo>
                <a:lnTo>
                  <a:pt x="950569" y="57581"/>
                </a:lnTo>
                <a:lnTo>
                  <a:pt x="946480" y="47650"/>
                </a:lnTo>
                <a:lnTo>
                  <a:pt x="946480" y="73787"/>
                </a:lnTo>
                <a:lnTo>
                  <a:pt x="942263" y="79857"/>
                </a:lnTo>
                <a:lnTo>
                  <a:pt x="938987" y="87528"/>
                </a:lnTo>
                <a:lnTo>
                  <a:pt x="935786" y="79540"/>
                </a:lnTo>
                <a:lnTo>
                  <a:pt x="935456" y="74422"/>
                </a:lnTo>
                <a:lnTo>
                  <a:pt x="937818" y="69176"/>
                </a:lnTo>
                <a:lnTo>
                  <a:pt x="946480" y="73787"/>
                </a:lnTo>
                <a:lnTo>
                  <a:pt x="946480" y="47650"/>
                </a:lnTo>
                <a:lnTo>
                  <a:pt x="923671" y="91097"/>
                </a:lnTo>
                <a:lnTo>
                  <a:pt x="919518" y="108572"/>
                </a:lnTo>
                <a:lnTo>
                  <a:pt x="911783" y="121958"/>
                </a:lnTo>
                <a:lnTo>
                  <a:pt x="899947" y="130886"/>
                </a:lnTo>
                <a:lnTo>
                  <a:pt x="895731" y="131940"/>
                </a:lnTo>
                <a:lnTo>
                  <a:pt x="895731" y="158584"/>
                </a:lnTo>
                <a:lnTo>
                  <a:pt x="859751" y="211924"/>
                </a:lnTo>
                <a:lnTo>
                  <a:pt x="804951" y="241528"/>
                </a:lnTo>
                <a:lnTo>
                  <a:pt x="785012" y="244906"/>
                </a:lnTo>
                <a:lnTo>
                  <a:pt x="766368" y="243395"/>
                </a:lnTo>
                <a:lnTo>
                  <a:pt x="749046" y="236664"/>
                </a:lnTo>
                <a:lnTo>
                  <a:pt x="733132" y="224447"/>
                </a:lnTo>
                <a:lnTo>
                  <a:pt x="720001" y="203466"/>
                </a:lnTo>
                <a:lnTo>
                  <a:pt x="719150" y="181635"/>
                </a:lnTo>
                <a:lnTo>
                  <a:pt x="729792" y="162483"/>
                </a:lnTo>
                <a:lnTo>
                  <a:pt x="751154" y="149555"/>
                </a:lnTo>
                <a:lnTo>
                  <a:pt x="787234" y="141541"/>
                </a:lnTo>
                <a:lnTo>
                  <a:pt x="823214" y="140703"/>
                </a:lnTo>
                <a:lnTo>
                  <a:pt x="859307" y="146558"/>
                </a:lnTo>
                <a:lnTo>
                  <a:pt x="895731" y="158584"/>
                </a:lnTo>
                <a:lnTo>
                  <a:pt x="895731" y="131940"/>
                </a:lnTo>
                <a:lnTo>
                  <a:pt x="858405" y="119888"/>
                </a:lnTo>
                <a:lnTo>
                  <a:pt x="849096" y="70675"/>
                </a:lnTo>
                <a:lnTo>
                  <a:pt x="849020" y="59664"/>
                </a:lnTo>
                <a:lnTo>
                  <a:pt x="849896" y="48602"/>
                </a:lnTo>
                <a:lnTo>
                  <a:pt x="851357" y="36601"/>
                </a:lnTo>
                <a:lnTo>
                  <a:pt x="851966" y="24561"/>
                </a:lnTo>
                <a:lnTo>
                  <a:pt x="850925" y="12534"/>
                </a:lnTo>
                <a:lnTo>
                  <a:pt x="847432" y="558"/>
                </a:lnTo>
                <a:lnTo>
                  <a:pt x="841044" y="32981"/>
                </a:lnTo>
                <a:lnTo>
                  <a:pt x="836739" y="65976"/>
                </a:lnTo>
                <a:lnTo>
                  <a:pt x="839546" y="100164"/>
                </a:lnTo>
                <a:lnTo>
                  <a:pt x="854481" y="136182"/>
                </a:lnTo>
                <a:lnTo>
                  <a:pt x="838898" y="131826"/>
                </a:lnTo>
                <a:lnTo>
                  <a:pt x="825944" y="129540"/>
                </a:lnTo>
                <a:lnTo>
                  <a:pt x="814755" y="128714"/>
                </a:lnTo>
                <a:lnTo>
                  <a:pt x="804418" y="128714"/>
                </a:lnTo>
                <a:lnTo>
                  <a:pt x="759625" y="136842"/>
                </a:lnTo>
                <a:lnTo>
                  <a:pt x="720229" y="158661"/>
                </a:lnTo>
                <a:lnTo>
                  <a:pt x="709320" y="186880"/>
                </a:lnTo>
                <a:lnTo>
                  <a:pt x="710031" y="202463"/>
                </a:lnTo>
                <a:lnTo>
                  <a:pt x="715302" y="215773"/>
                </a:lnTo>
                <a:lnTo>
                  <a:pt x="724039" y="227596"/>
                </a:lnTo>
                <a:lnTo>
                  <a:pt x="735139" y="238696"/>
                </a:lnTo>
                <a:lnTo>
                  <a:pt x="768083" y="252780"/>
                </a:lnTo>
                <a:lnTo>
                  <a:pt x="809396" y="250863"/>
                </a:lnTo>
                <a:lnTo>
                  <a:pt x="826084" y="244906"/>
                </a:lnTo>
                <a:lnTo>
                  <a:pt x="848855" y="236791"/>
                </a:lnTo>
                <a:lnTo>
                  <a:pt x="876198" y="214477"/>
                </a:lnTo>
                <a:lnTo>
                  <a:pt x="883805" y="202831"/>
                </a:lnTo>
                <a:lnTo>
                  <a:pt x="891273" y="191033"/>
                </a:lnTo>
                <a:lnTo>
                  <a:pt x="899579" y="179997"/>
                </a:lnTo>
                <a:lnTo>
                  <a:pt x="909637" y="170675"/>
                </a:lnTo>
                <a:lnTo>
                  <a:pt x="928573" y="189179"/>
                </a:lnTo>
                <a:lnTo>
                  <a:pt x="931418" y="209486"/>
                </a:lnTo>
                <a:lnTo>
                  <a:pt x="924445" y="231444"/>
                </a:lnTo>
                <a:lnTo>
                  <a:pt x="913955" y="254901"/>
                </a:lnTo>
                <a:lnTo>
                  <a:pt x="927036" y="246722"/>
                </a:lnTo>
                <a:lnTo>
                  <a:pt x="935888" y="238023"/>
                </a:lnTo>
                <a:lnTo>
                  <a:pt x="941336" y="228422"/>
                </a:lnTo>
                <a:lnTo>
                  <a:pt x="944245" y="217512"/>
                </a:lnTo>
                <a:lnTo>
                  <a:pt x="943648" y="198843"/>
                </a:lnTo>
                <a:lnTo>
                  <a:pt x="936879" y="183172"/>
                </a:lnTo>
                <a:lnTo>
                  <a:pt x="927595" y="170675"/>
                </a:lnTo>
                <a:lnTo>
                  <a:pt x="926541" y="169265"/>
                </a:lnTo>
                <a:lnTo>
                  <a:pt x="915289" y="155905"/>
                </a:lnTo>
                <a:lnTo>
                  <a:pt x="920661" y="143776"/>
                </a:lnTo>
                <a:lnTo>
                  <a:pt x="922185" y="140703"/>
                </a:lnTo>
                <a:lnTo>
                  <a:pt x="924445" y="136182"/>
                </a:lnTo>
                <a:lnTo>
                  <a:pt x="925042" y="134975"/>
                </a:lnTo>
                <a:lnTo>
                  <a:pt x="926414" y="132219"/>
                </a:lnTo>
                <a:lnTo>
                  <a:pt x="932675" y="121132"/>
                </a:lnTo>
                <a:lnTo>
                  <a:pt x="939584" y="110426"/>
                </a:lnTo>
                <a:lnTo>
                  <a:pt x="948613" y="93459"/>
                </a:lnTo>
                <a:lnTo>
                  <a:pt x="949896" y="87528"/>
                </a:lnTo>
                <a:lnTo>
                  <a:pt x="952411" y="75869"/>
                </a:lnTo>
                <a:close/>
              </a:path>
              <a:path w="993139" h="262890">
                <a:moveTo>
                  <a:pt x="992809" y="193903"/>
                </a:moveTo>
                <a:lnTo>
                  <a:pt x="990257" y="186486"/>
                </a:lnTo>
                <a:lnTo>
                  <a:pt x="985558" y="181584"/>
                </a:lnTo>
                <a:lnTo>
                  <a:pt x="978725" y="178308"/>
                </a:lnTo>
                <a:lnTo>
                  <a:pt x="969772" y="175755"/>
                </a:lnTo>
                <a:lnTo>
                  <a:pt x="973277" y="185331"/>
                </a:lnTo>
                <a:lnTo>
                  <a:pt x="977722" y="191668"/>
                </a:lnTo>
                <a:lnTo>
                  <a:pt x="983957" y="194589"/>
                </a:lnTo>
                <a:lnTo>
                  <a:pt x="992809" y="193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289605" y="6470819"/>
            <a:ext cx="800100" cy="230504"/>
            <a:chOff x="5289605" y="6470819"/>
            <a:chExt cx="800100" cy="230504"/>
          </a:xfrm>
        </p:grpSpPr>
        <p:sp>
          <p:nvSpPr>
            <p:cNvPr id="7" name="object 7" descr=""/>
            <p:cNvSpPr/>
            <p:nvPr/>
          </p:nvSpPr>
          <p:spPr>
            <a:xfrm>
              <a:off x="5289605" y="6470819"/>
              <a:ext cx="306705" cy="222250"/>
            </a:xfrm>
            <a:custGeom>
              <a:avLst/>
              <a:gdLst/>
              <a:ahLst/>
              <a:cxnLst/>
              <a:rect l="l" t="t" r="r" b="b"/>
              <a:pathLst>
                <a:path w="306704" h="222250">
                  <a:moveTo>
                    <a:pt x="15490" y="146636"/>
                  </a:moveTo>
                  <a:lnTo>
                    <a:pt x="9330" y="151843"/>
                  </a:lnTo>
                  <a:lnTo>
                    <a:pt x="5317" y="158091"/>
                  </a:lnTo>
                  <a:lnTo>
                    <a:pt x="2612" y="165953"/>
                  </a:lnTo>
                  <a:lnTo>
                    <a:pt x="0" y="190420"/>
                  </a:lnTo>
                  <a:lnTo>
                    <a:pt x="8459" y="210036"/>
                  </a:lnTo>
                  <a:lnTo>
                    <a:pt x="25717" y="221586"/>
                  </a:lnTo>
                  <a:lnTo>
                    <a:pt x="49500" y="221858"/>
                  </a:lnTo>
                  <a:lnTo>
                    <a:pt x="77724" y="214586"/>
                  </a:lnTo>
                  <a:lnTo>
                    <a:pt x="91975" y="211787"/>
                  </a:lnTo>
                  <a:lnTo>
                    <a:pt x="106587" y="210504"/>
                  </a:lnTo>
                  <a:lnTo>
                    <a:pt x="109445" y="209795"/>
                  </a:lnTo>
                  <a:lnTo>
                    <a:pt x="33401" y="209795"/>
                  </a:lnTo>
                  <a:lnTo>
                    <a:pt x="19609" y="203122"/>
                  </a:lnTo>
                  <a:lnTo>
                    <a:pt x="11616" y="190006"/>
                  </a:lnTo>
                  <a:lnTo>
                    <a:pt x="11184" y="176036"/>
                  </a:lnTo>
                  <a:lnTo>
                    <a:pt x="11103" y="171703"/>
                  </a:lnTo>
                  <a:lnTo>
                    <a:pt x="12467" y="164314"/>
                  </a:lnTo>
                  <a:lnTo>
                    <a:pt x="16239" y="157126"/>
                  </a:lnTo>
                  <a:lnTo>
                    <a:pt x="18819" y="150044"/>
                  </a:lnTo>
                  <a:lnTo>
                    <a:pt x="18886" y="149694"/>
                  </a:lnTo>
                  <a:lnTo>
                    <a:pt x="15490" y="146636"/>
                  </a:lnTo>
                  <a:close/>
                </a:path>
                <a:path w="306704" h="222250">
                  <a:moveTo>
                    <a:pt x="123090" y="101945"/>
                  </a:moveTo>
                  <a:lnTo>
                    <a:pt x="90204" y="101945"/>
                  </a:lnTo>
                  <a:lnTo>
                    <a:pt x="91290" y="126487"/>
                  </a:lnTo>
                  <a:lnTo>
                    <a:pt x="82863" y="148749"/>
                  </a:lnTo>
                  <a:lnTo>
                    <a:pt x="73398" y="170266"/>
                  </a:lnTo>
                  <a:lnTo>
                    <a:pt x="71370" y="192572"/>
                  </a:lnTo>
                  <a:lnTo>
                    <a:pt x="66894" y="198674"/>
                  </a:lnTo>
                  <a:lnTo>
                    <a:pt x="62024" y="203210"/>
                  </a:lnTo>
                  <a:lnTo>
                    <a:pt x="56823" y="206415"/>
                  </a:lnTo>
                  <a:lnTo>
                    <a:pt x="51355" y="208523"/>
                  </a:lnTo>
                  <a:lnTo>
                    <a:pt x="33401" y="209795"/>
                  </a:lnTo>
                  <a:lnTo>
                    <a:pt x="109445" y="209795"/>
                  </a:lnTo>
                  <a:lnTo>
                    <a:pt x="116182" y="208122"/>
                  </a:lnTo>
                  <a:lnTo>
                    <a:pt x="125389" y="203373"/>
                  </a:lnTo>
                  <a:lnTo>
                    <a:pt x="133346" y="199523"/>
                  </a:lnTo>
                  <a:lnTo>
                    <a:pt x="102871" y="199523"/>
                  </a:lnTo>
                  <a:lnTo>
                    <a:pt x="91296" y="197728"/>
                  </a:lnTo>
                  <a:lnTo>
                    <a:pt x="97658" y="182110"/>
                  </a:lnTo>
                  <a:lnTo>
                    <a:pt x="103253" y="166345"/>
                  </a:lnTo>
                  <a:lnTo>
                    <a:pt x="106663" y="150382"/>
                  </a:lnTo>
                  <a:lnTo>
                    <a:pt x="106765" y="132780"/>
                  </a:lnTo>
                  <a:lnTo>
                    <a:pt x="107622" y="122967"/>
                  </a:lnTo>
                  <a:lnTo>
                    <a:pt x="111908" y="114033"/>
                  </a:lnTo>
                  <a:lnTo>
                    <a:pt x="118566" y="105993"/>
                  </a:lnTo>
                  <a:lnTo>
                    <a:pt x="123090" y="101945"/>
                  </a:lnTo>
                  <a:close/>
                </a:path>
                <a:path w="306704" h="222250">
                  <a:moveTo>
                    <a:pt x="170204" y="198985"/>
                  </a:moveTo>
                  <a:lnTo>
                    <a:pt x="140953" y="198985"/>
                  </a:lnTo>
                  <a:lnTo>
                    <a:pt x="160956" y="202124"/>
                  </a:lnTo>
                  <a:lnTo>
                    <a:pt x="170204" y="198985"/>
                  </a:lnTo>
                  <a:close/>
                </a:path>
                <a:path w="306704" h="222250">
                  <a:moveTo>
                    <a:pt x="175688" y="87098"/>
                  </a:moveTo>
                  <a:lnTo>
                    <a:pt x="154478" y="121749"/>
                  </a:lnTo>
                  <a:lnTo>
                    <a:pt x="143426" y="160346"/>
                  </a:lnTo>
                  <a:lnTo>
                    <a:pt x="140781" y="173461"/>
                  </a:lnTo>
                  <a:lnTo>
                    <a:pt x="138083" y="186438"/>
                  </a:lnTo>
                  <a:lnTo>
                    <a:pt x="121878" y="194937"/>
                  </a:lnTo>
                  <a:lnTo>
                    <a:pt x="111603" y="198946"/>
                  </a:lnTo>
                  <a:lnTo>
                    <a:pt x="102871" y="199523"/>
                  </a:lnTo>
                  <a:lnTo>
                    <a:pt x="133346" y="199523"/>
                  </a:lnTo>
                  <a:lnTo>
                    <a:pt x="133787" y="199310"/>
                  </a:lnTo>
                  <a:lnTo>
                    <a:pt x="140953" y="198985"/>
                  </a:lnTo>
                  <a:lnTo>
                    <a:pt x="170204" y="198985"/>
                  </a:lnTo>
                  <a:lnTo>
                    <a:pt x="177478" y="196517"/>
                  </a:lnTo>
                  <a:lnTo>
                    <a:pt x="187742" y="189600"/>
                  </a:lnTo>
                  <a:lnTo>
                    <a:pt x="157590" y="189600"/>
                  </a:lnTo>
                  <a:lnTo>
                    <a:pt x="170245" y="166613"/>
                  </a:lnTo>
                  <a:lnTo>
                    <a:pt x="157882" y="166613"/>
                  </a:lnTo>
                  <a:lnTo>
                    <a:pt x="156168" y="163070"/>
                  </a:lnTo>
                  <a:lnTo>
                    <a:pt x="160038" y="162659"/>
                  </a:lnTo>
                  <a:lnTo>
                    <a:pt x="160486" y="161838"/>
                  </a:lnTo>
                  <a:lnTo>
                    <a:pt x="160993" y="161346"/>
                  </a:lnTo>
                  <a:lnTo>
                    <a:pt x="160269" y="150044"/>
                  </a:lnTo>
                  <a:lnTo>
                    <a:pt x="160394" y="148396"/>
                  </a:lnTo>
                  <a:lnTo>
                    <a:pt x="161343" y="140005"/>
                  </a:lnTo>
                  <a:lnTo>
                    <a:pt x="165592" y="128618"/>
                  </a:lnTo>
                  <a:lnTo>
                    <a:pt x="174227" y="110669"/>
                  </a:lnTo>
                  <a:lnTo>
                    <a:pt x="185738" y="110669"/>
                  </a:lnTo>
                  <a:lnTo>
                    <a:pt x="185601" y="106313"/>
                  </a:lnTo>
                  <a:lnTo>
                    <a:pt x="175688" y="87098"/>
                  </a:lnTo>
                  <a:close/>
                </a:path>
                <a:path w="306704" h="222250">
                  <a:moveTo>
                    <a:pt x="225308" y="176036"/>
                  </a:moveTo>
                  <a:lnTo>
                    <a:pt x="207869" y="176036"/>
                  </a:lnTo>
                  <a:lnTo>
                    <a:pt x="219257" y="188477"/>
                  </a:lnTo>
                  <a:lnTo>
                    <a:pt x="232280" y="192513"/>
                  </a:lnTo>
                  <a:lnTo>
                    <a:pt x="246401" y="190736"/>
                  </a:lnTo>
                  <a:lnTo>
                    <a:pt x="261082" y="185739"/>
                  </a:lnTo>
                  <a:lnTo>
                    <a:pt x="267494" y="182434"/>
                  </a:lnTo>
                  <a:lnTo>
                    <a:pt x="238133" y="182434"/>
                  </a:lnTo>
                  <a:lnTo>
                    <a:pt x="227719" y="179329"/>
                  </a:lnTo>
                  <a:lnTo>
                    <a:pt x="225308" y="176036"/>
                  </a:lnTo>
                  <a:close/>
                </a:path>
                <a:path w="306704" h="222250">
                  <a:moveTo>
                    <a:pt x="211159" y="119051"/>
                  </a:moveTo>
                  <a:lnTo>
                    <a:pt x="207187" y="145336"/>
                  </a:lnTo>
                  <a:lnTo>
                    <a:pt x="198219" y="166627"/>
                  </a:lnTo>
                  <a:lnTo>
                    <a:pt x="182328" y="181768"/>
                  </a:lnTo>
                  <a:lnTo>
                    <a:pt x="157590" y="189600"/>
                  </a:lnTo>
                  <a:lnTo>
                    <a:pt x="187742" y="189600"/>
                  </a:lnTo>
                  <a:lnTo>
                    <a:pt x="207869" y="176036"/>
                  </a:lnTo>
                  <a:lnTo>
                    <a:pt x="225308" y="176036"/>
                  </a:lnTo>
                  <a:lnTo>
                    <a:pt x="221326" y="170599"/>
                  </a:lnTo>
                  <a:lnTo>
                    <a:pt x="219330" y="157126"/>
                  </a:lnTo>
                  <a:lnTo>
                    <a:pt x="219325" y="155413"/>
                  </a:lnTo>
                  <a:lnTo>
                    <a:pt x="220021" y="148670"/>
                  </a:lnTo>
                  <a:lnTo>
                    <a:pt x="220687" y="139779"/>
                  </a:lnTo>
                  <a:lnTo>
                    <a:pt x="218577" y="130136"/>
                  </a:lnTo>
                  <a:lnTo>
                    <a:pt x="211159" y="119051"/>
                  </a:lnTo>
                  <a:close/>
                </a:path>
                <a:path w="306704" h="222250">
                  <a:moveTo>
                    <a:pt x="298828" y="148670"/>
                  </a:moveTo>
                  <a:lnTo>
                    <a:pt x="292951" y="150971"/>
                  </a:lnTo>
                  <a:lnTo>
                    <a:pt x="288101" y="155413"/>
                  </a:lnTo>
                  <a:lnTo>
                    <a:pt x="283688" y="160123"/>
                  </a:lnTo>
                  <a:lnTo>
                    <a:pt x="276486" y="166383"/>
                  </a:lnTo>
                  <a:lnTo>
                    <a:pt x="268953" y="171703"/>
                  </a:lnTo>
                  <a:lnTo>
                    <a:pt x="260885" y="176179"/>
                  </a:lnTo>
                  <a:lnTo>
                    <a:pt x="252294" y="179757"/>
                  </a:lnTo>
                  <a:lnTo>
                    <a:pt x="238133" y="182434"/>
                  </a:lnTo>
                  <a:lnTo>
                    <a:pt x="267494" y="182434"/>
                  </a:lnTo>
                  <a:lnTo>
                    <a:pt x="274039" y="179060"/>
                  </a:lnTo>
                  <a:lnTo>
                    <a:pt x="285422" y="170266"/>
                  </a:lnTo>
                  <a:lnTo>
                    <a:pt x="295708" y="160123"/>
                  </a:lnTo>
                  <a:lnTo>
                    <a:pt x="304838" y="150044"/>
                  </a:lnTo>
                  <a:lnTo>
                    <a:pt x="298828" y="148670"/>
                  </a:lnTo>
                  <a:close/>
                </a:path>
                <a:path w="306704" h="222250">
                  <a:moveTo>
                    <a:pt x="185738" y="110669"/>
                  </a:moveTo>
                  <a:lnTo>
                    <a:pt x="174227" y="110669"/>
                  </a:lnTo>
                  <a:lnTo>
                    <a:pt x="175323" y="124540"/>
                  </a:lnTo>
                  <a:lnTo>
                    <a:pt x="175595" y="138216"/>
                  </a:lnTo>
                  <a:lnTo>
                    <a:pt x="171748" y="150910"/>
                  </a:lnTo>
                  <a:lnTo>
                    <a:pt x="160993" y="161346"/>
                  </a:lnTo>
                  <a:lnTo>
                    <a:pt x="161070" y="162549"/>
                  </a:lnTo>
                  <a:lnTo>
                    <a:pt x="160038" y="162659"/>
                  </a:lnTo>
                  <a:lnTo>
                    <a:pt x="157882" y="166613"/>
                  </a:lnTo>
                  <a:lnTo>
                    <a:pt x="170245" y="166613"/>
                  </a:lnTo>
                  <a:lnTo>
                    <a:pt x="177123" y="154119"/>
                  </a:lnTo>
                  <a:lnTo>
                    <a:pt x="186270" y="127505"/>
                  </a:lnTo>
                  <a:lnTo>
                    <a:pt x="185738" y="110669"/>
                  </a:lnTo>
                  <a:close/>
                </a:path>
                <a:path w="306704" h="222250">
                  <a:moveTo>
                    <a:pt x="160993" y="161346"/>
                  </a:moveTo>
                  <a:lnTo>
                    <a:pt x="160486" y="161838"/>
                  </a:lnTo>
                  <a:lnTo>
                    <a:pt x="160038" y="162659"/>
                  </a:lnTo>
                  <a:lnTo>
                    <a:pt x="161070" y="162549"/>
                  </a:lnTo>
                  <a:lnTo>
                    <a:pt x="160993" y="161346"/>
                  </a:lnTo>
                  <a:close/>
                </a:path>
                <a:path w="306704" h="222250">
                  <a:moveTo>
                    <a:pt x="305291" y="149544"/>
                  </a:moveTo>
                  <a:lnTo>
                    <a:pt x="304838" y="150044"/>
                  </a:lnTo>
                  <a:lnTo>
                    <a:pt x="306320" y="150382"/>
                  </a:lnTo>
                  <a:lnTo>
                    <a:pt x="305291" y="149544"/>
                  </a:lnTo>
                  <a:close/>
                </a:path>
                <a:path w="306704" h="222250">
                  <a:moveTo>
                    <a:pt x="24733" y="140592"/>
                  </a:moveTo>
                  <a:lnTo>
                    <a:pt x="23846" y="141264"/>
                  </a:lnTo>
                  <a:lnTo>
                    <a:pt x="24545" y="142000"/>
                  </a:lnTo>
                  <a:lnTo>
                    <a:pt x="24733" y="140592"/>
                  </a:lnTo>
                  <a:close/>
                </a:path>
                <a:path w="306704" h="222250">
                  <a:moveTo>
                    <a:pt x="77476" y="0"/>
                  </a:moveTo>
                  <a:lnTo>
                    <a:pt x="66360" y="2597"/>
                  </a:lnTo>
                  <a:lnTo>
                    <a:pt x="59501" y="10860"/>
                  </a:lnTo>
                  <a:lnTo>
                    <a:pt x="52752" y="27294"/>
                  </a:lnTo>
                  <a:lnTo>
                    <a:pt x="65280" y="48197"/>
                  </a:lnTo>
                  <a:lnTo>
                    <a:pt x="74325" y="63416"/>
                  </a:lnTo>
                  <a:lnTo>
                    <a:pt x="78804" y="71569"/>
                  </a:lnTo>
                  <a:lnTo>
                    <a:pt x="82567" y="80185"/>
                  </a:lnTo>
                  <a:lnTo>
                    <a:pt x="85149" y="89537"/>
                  </a:lnTo>
                  <a:lnTo>
                    <a:pt x="66063" y="100184"/>
                  </a:lnTo>
                  <a:lnTo>
                    <a:pt x="56680" y="105690"/>
                  </a:lnTo>
                  <a:lnTo>
                    <a:pt x="39448" y="117203"/>
                  </a:lnTo>
                  <a:lnTo>
                    <a:pt x="31598" y="123244"/>
                  </a:lnTo>
                  <a:lnTo>
                    <a:pt x="26003" y="131088"/>
                  </a:lnTo>
                  <a:lnTo>
                    <a:pt x="24733" y="140592"/>
                  </a:lnTo>
                  <a:lnTo>
                    <a:pt x="39055" y="129746"/>
                  </a:lnTo>
                  <a:lnTo>
                    <a:pt x="54053" y="117637"/>
                  </a:lnTo>
                  <a:lnTo>
                    <a:pt x="70538" y="107511"/>
                  </a:lnTo>
                  <a:lnTo>
                    <a:pt x="90204" y="101945"/>
                  </a:lnTo>
                  <a:lnTo>
                    <a:pt x="123090" y="101945"/>
                  </a:lnTo>
                  <a:lnTo>
                    <a:pt x="126539" y="98858"/>
                  </a:lnTo>
                  <a:lnTo>
                    <a:pt x="131314" y="94985"/>
                  </a:lnTo>
                  <a:lnTo>
                    <a:pt x="140115" y="93817"/>
                  </a:lnTo>
                  <a:lnTo>
                    <a:pt x="137934" y="85288"/>
                  </a:lnTo>
                  <a:lnTo>
                    <a:pt x="107636" y="85288"/>
                  </a:lnTo>
                  <a:lnTo>
                    <a:pt x="96351" y="82691"/>
                  </a:lnTo>
                  <a:lnTo>
                    <a:pt x="90183" y="67300"/>
                  </a:lnTo>
                  <a:lnTo>
                    <a:pt x="81034" y="52623"/>
                  </a:lnTo>
                  <a:lnTo>
                    <a:pt x="72419" y="37438"/>
                  </a:lnTo>
                  <a:lnTo>
                    <a:pt x="67852" y="20525"/>
                  </a:lnTo>
                  <a:lnTo>
                    <a:pt x="73344" y="13028"/>
                  </a:lnTo>
                  <a:lnTo>
                    <a:pt x="80725" y="8585"/>
                  </a:lnTo>
                  <a:lnTo>
                    <a:pt x="88956" y="5121"/>
                  </a:lnTo>
                  <a:lnTo>
                    <a:pt x="96998" y="560"/>
                  </a:lnTo>
                  <a:lnTo>
                    <a:pt x="77476" y="0"/>
                  </a:lnTo>
                  <a:close/>
                </a:path>
                <a:path w="306704" h="222250">
                  <a:moveTo>
                    <a:pt x="128072" y="80543"/>
                  </a:moveTo>
                  <a:lnTo>
                    <a:pt x="118109" y="82626"/>
                  </a:lnTo>
                  <a:lnTo>
                    <a:pt x="107636" y="85288"/>
                  </a:lnTo>
                  <a:lnTo>
                    <a:pt x="137934" y="85288"/>
                  </a:lnTo>
                  <a:lnTo>
                    <a:pt x="137829" y="84876"/>
                  </a:lnTo>
                  <a:lnTo>
                    <a:pt x="128072" y="805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6757" y="6475714"/>
              <a:ext cx="218109" cy="21621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305082" y="6484442"/>
              <a:ext cx="784225" cy="217170"/>
            </a:xfrm>
            <a:custGeom>
              <a:avLst/>
              <a:gdLst/>
              <a:ahLst/>
              <a:cxnLst/>
              <a:rect l="l" t="t" r="r" b="b"/>
              <a:pathLst>
                <a:path w="784225" h="217170">
                  <a:moveTo>
                    <a:pt x="8724" y="131648"/>
                  </a:moveTo>
                  <a:lnTo>
                    <a:pt x="8407" y="128143"/>
                  </a:lnTo>
                  <a:lnTo>
                    <a:pt x="4406" y="126733"/>
                  </a:lnTo>
                  <a:lnTo>
                    <a:pt x="1866" y="129209"/>
                  </a:lnTo>
                  <a:lnTo>
                    <a:pt x="0" y="133019"/>
                  </a:lnTo>
                  <a:lnTo>
                    <a:pt x="3441" y="136118"/>
                  </a:lnTo>
                  <a:lnTo>
                    <a:pt x="7226" y="134556"/>
                  </a:lnTo>
                  <a:lnTo>
                    <a:pt x="8724" y="131648"/>
                  </a:lnTo>
                  <a:close/>
                </a:path>
                <a:path w="784225" h="217170">
                  <a:moveTo>
                    <a:pt x="9067" y="128384"/>
                  </a:moveTo>
                  <a:lnTo>
                    <a:pt x="8356" y="127647"/>
                  </a:lnTo>
                  <a:lnTo>
                    <a:pt x="8407" y="128143"/>
                  </a:lnTo>
                  <a:lnTo>
                    <a:pt x="9067" y="128384"/>
                  </a:lnTo>
                  <a:close/>
                </a:path>
                <a:path w="784225" h="217170">
                  <a:moveTo>
                    <a:pt x="101536" y="3327"/>
                  </a:moveTo>
                  <a:lnTo>
                    <a:pt x="101346" y="2070"/>
                  </a:lnTo>
                  <a:lnTo>
                    <a:pt x="101473" y="1143"/>
                  </a:lnTo>
                  <a:lnTo>
                    <a:pt x="100584" y="787"/>
                  </a:lnTo>
                  <a:lnTo>
                    <a:pt x="99618" y="0"/>
                  </a:lnTo>
                  <a:lnTo>
                    <a:pt x="98844" y="177"/>
                  </a:lnTo>
                  <a:lnTo>
                    <a:pt x="95326" y="901"/>
                  </a:lnTo>
                  <a:lnTo>
                    <a:pt x="95123" y="2400"/>
                  </a:lnTo>
                  <a:lnTo>
                    <a:pt x="98374" y="4038"/>
                  </a:lnTo>
                  <a:lnTo>
                    <a:pt x="99072" y="4406"/>
                  </a:lnTo>
                  <a:lnTo>
                    <a:pt x="100520" y="4330"/>
                  </a:lnTo>
                  <a:lnTo>
                    <a:pt x="101536" y="3327"/>
                  </a:lnTo>
                  <a:close/>
                </a:path>
                <a:path w="784225" h="217170">
                  <a:moveTo>
                    <a:pt x="290842" y="136766"/>
                  </a:moveTo>
                  <a:lnTo>
                    <a:pt x="290614" y="135661"/>
                  </a:lnTo>
                  <a:lnTo>
                    <a:pt x="289814" y="135928"/>
                  </a:lnTo>
                  <a:lnTo>
                    <a:pt x="290842" y="136766"/>
                  </a:lnTo>
                  <a:close/>
                </a:path>
                <a:path w="784225" h="217170">
                  <a:moveTo>
                    <a:pt x="462953" y="22707"/>
                  </a:moveTo>
                  <a:lnTo>
                    <a:pt x="462000" y="16675"/>
                  </a:lnTo>
                  <a:lnTo>
                    <a:pt x="456857" y="13004"/>
                  </a:lnTo>
                  <a:lnTo>
                    <a:pt x="448056" y="11010"/>
                  </a:lnTo>
                  <a:lnTo>
                    <a:pt x="446697" y="18834"/>
                  </a:lnTo>
                  <a:lnTo>
                    <a:pt x="448094" y="24650"/>
                  </a:lnTo>
                  <a:lnTo>
                    <a:pt x="452247" y="28854"/>
                  </a:lnTo>
                  <a:lnTo>
                    <a:pt x="459219" y="31826"/>
                  </a:lnTo>
                  <a:lnTo>
                    <a:pt x="462953" y="22707"/>
                  </a:lnTo>
                  <a:close/>
                </a:path>
                <a:path w="784225" h="217170">
                  <a:moveTo>
                    <a:pt x="566242" y="211429"/>
                  </a:moveTo>
                  <a:lnTo>
                    <a:pt x="554482" y="210921"/>
                  </a:lnTo>
                  <a:lnTo>
                    <a:pt x="547865" y="210743"/>
                  </a:lnTo>
                  <a:lnTo>
                    <a:pt x="541261" y="210299"/>
                  </a:lnTo>
                  <a:lnTo>
                    <a:pt x="509803" y="204152"/>
                  </a:lnTo>
                  <a:lnTo>
                    <a:pt x="490359" y="190093"/>
                  </a:lnTo>
                  <a:lnTo>
                    <a:pt x="482168" y="167093"/>
                  </a:lnTo>
                  <a:lnTo>
                    <a:pt x="482307" y="165150"/>
                  </a:lnTo>
                  <a:lnTo>
                    <a:pt x="484492" y="134162"/>
                  </a:lnTo>
                  <a:lnTo>
                    <a:pt x="486079" y="125895"/>
                  </a:lnTo>
                  <a:lnTo>
                    <a:pt x="486575" y="118973"/>
                  </a:lnTo>
                  <a:lnTo>
                    <a:pt x="486625" y="117817"/>
                  </a:lnTo>
                  <a:lnTo>
                    <a:pt x="483666" y="109601"/>
                  </a:lnTo>
                  <a:lnTo>
                    <a:pt x="473011" y="113855"/>
                  </a:lnTo>
                  <a:lnTo>
                    <a:pt x="474687" y="121564"/>
                  </a:lnTo>
                  <a:lnTo>
                    <a:pt x="472617" y="127711"/>
                  </a:lnTo>
                  <a:lnTo>
                    <a:pt x="450710" y="165214"/>
                  </a:lnTo>
                  <a:lnTo>
                    <a:pt x="421957" y="175260"/>
                  </a:lnTo>
                  <a:lnTo>
                    <a:pt x="410146" y="167830"/>
                  </a:lnTo>
                  <a:lnTo>
                    <a:pt x="397700" y="126453"/>
                  </a:lnTo>
                  <a:lnTo>
                    <a:pt x="397586" y="122529"/>
                  </a:lnTo>
                  <a:lnTo>
                    <a:pt x="396900" y="112623"/>
                  </a:lnTo>
                  <a:lnTo>
                    <a:pt x="390575" y="113919"/>
                  </a:lnTo>
                  <a:lnTo>
                    <a:pt x="386905" y="118211"/>
                  </a:lnTo>
                  <a:lnTo>
                    <a:pt x="383832" y="123164"/>
                  </a:lnTo>
                  <a:lnTo>
                    <a:pt x="379310" y="126453"/>
                  </a:lnTo>
                  <a:lnTo>
                    <a:pt x="373126" y="117817"/>
                  </a:lnTo>
                  <a:lnTo>
                    <a:pt x="368033" y="108127"/>
                  </a:lnTo>
                  <a:lnTo>
                    <a:pt x="365645" y="104965"/>
                  </a:lnTo>
                  <a:lnTo>
                    <a:pt x="361530" y="99568"/>
                  </a:lnTo>
                  <a:lnTo>
                    <a:pt x="351116" y="94310"/>
                  </a:lnTo>
                  <a:lnTo>
                    <a:pt x="342747" y="94170"/>
                  </a:lnTo>
                  <a:lnTo>
                    <a:pt x="337439" y="100609"/>
                  </a:lnTo>
                  <a:lnTo>
                    <a:pt x="324446" y="109321"/>
                  </a:lnTo>
                  <a:lnTo>
                    <a:pt x="322999" y="118973"/>
                  </a:lnTo>
                  <a:lnTo>
                    <a:pt x="313753" y="120853"/>
                  </a:lnTo>
                  <a:lnTo>
                    <a:pt x="302082" y="112763"/>
                  </a:lnTo>
                  <a:lnTo>
                    <a:pt x="297573" y="117894"/>
                  </a:lnTo>
                  <a:lnTo>
                    <a:pt x="292315" y="122529"/>
                  </a:lnTo>
                  <a:lnTo>
                    <a:pt x="289128" y="128295"/>
                  </a:lnTo>
                  <a:lnTo>
                    <a:pt x="290614" y="135661"/>
                  </a:lnTo>
                  <a:lnTo>
                    <a:pt x="299567" y="132626"/>
                  </a:lnTo>
                  <a:lnTo>
                    <a:pt x="301815" y="141389"/>
                  </a:lnTo>
                  <a:lnTo>
                    <a:pt x="301650" y="149745"/>
                  </a:lnTo>
                  <a:lnTo>
                    <a:pt x="299999" y="157848"/>
                  </a:lnTo>
                  <a:lnTo>
                    <a:pt x="295821" y="173304"/>
                  </a:lnTo>
                  <a:lnTo>
                    <a:pt x="294538" y="181000"/>
                  </a:lnTo>
                  <a:lnTo>
                    <a:pt x="295490" y="189064"/>
                  </a:lnTo>
                  <a:lnTo>
                    <a:pt x="300164" y="197548"/>
                  </a:lnTo>
                  <a:lnTo>
                    <a:pt x="309549" y="171589"/>
                  </a:lnTo>
                  <a:lnTo>
                    <a:pt x="316115" y="144741"/>
                  </a:lnTo>
                  <a:lnTo>
                    <a:pt x="321995" y="132626"/>
                  </a:lnTo>
                  <a:lnTo>
                    <a:pt x="327609" y="121081"/>
                  </a:lnTo>
                  <a:lnTo>
                    <a:pt x="327939" y="120853"/>
                  </a:lnTo>
                  <a:lnTo>
                    <a:pt x="351739" y="104965"/>
                  </a:lnTo>
                  <a:lnTo>
                    <a:pt x="358317" y="116154"/>
                  </a:lnTo>
                  <a:lnTo>
                    <a:pt x="362305" y="127000"/>
                  </a:lnTo>
                  <a:lnTo>
                    <a:pt x="363474" y="136766"/>
                  </a:lnTo>
                  <a:lnTo>
                    <a:pt x="363588" y="138036"/>
                  </a:lnTo>
                  <a:lnTo>
                    <a:pt x="362165" y="149186"/>
                  </a:lnTo>
                  <a:lnTo>
                    <a:pt x="358165" y="159766"/>
                  </a:lnTo>
                  <a:lnTo>
                    <a:pt x="353555" y="170129"/>
                  </a:lnTo>
                  <a:lnTo>
                    <a:pt x="351028" y="181432"/>
                  </a:lnTo>
                  <a:lnTo>
                    <a:pt x="353542" y="194233"/>
                  </a:lnTo>
                  <a:lnTo>
                    <a:pt x="363004" y="182613"/>
                  </a:lnTo>
                  <a:lnTo>
                    <a:pt x="368973" y="169176"/>
                  </a:lnTo>
                  <a:lnTo>
                    <a:pt x="375081" y="155613"/>
                  </a:lnTo>
                  <a:lnTo>
                    <a:pt x="384949" y="143586"/>
                  </a:lnTo>
                  <a:lnTo>
                    <a:pt x="391160" y="159766"/>
                  </a:lnTo>
                  <a:lnTo>
                    <a:pt x="399326" y="173570"/>
                  </a:lnTo>
                  <a:lnTo>
                    <a:pt x="411060" y="183083"/>
                  </a:lnTo>
                  <a:lnTo>
                    <a:pt x="427964" y="186334"/>
                  </a:lnTo>
                  <a:lnTo>
                    <a:pt x="439635" y="184010"/>
                  </a:lnTo>
                  <a:lnTo>
                    <a:pt x="449719" y="178485"/>
                  </a:lnTo>
                  <a:lnTo>
                    <a:pt x="454139" y="175260"/>
                  </a:lnTo>
                  <a:lnTo>
                    <a:pt x="459143" y="171589"/>
                  </a:lnTo>
                  <a:lnTo>
                    <a:pt x="468896" y="165150"/>
                  </a:lnTo>
                  <a:lnTo>
                    <a:pt x="483146" y="194398"/>
                  </a:lnTo>
                  <a:lnTo>
                    <a:pt x="502920" y="211416"/>
                  </a:lnTo>
                  <a:lnTo>
                    <a:pt x="529996" y="216865"/>
                  </a:lnTo>
                  <a:lnTo>
                    <a:pt x="566242" y="211429"/>
                  </a:lnTo>
                  <a:close/>
                </a:path>
                <a:path w="784225" h="217170">
                  <a:moveTo>
                    <a:pt x="718159" y="187464"/>
                  </a:moveTo>
                  <a:lnTo>
                    <a:pt x="717816" y="186944"/>
                  </a:lnTo>
                  <a:lnTo>
                    <a:pt x="715987" y="187223"/>
                  </a:lnTo>
                  <a:lnTo>
                    <a:pt x="716813" y="188099"/>
                  </a:lnTo>
                  <a:lnTo>
                    <a:pt x="718159" y="187464"/>
                  </a:lnTo>
                  <a:close/>
                </a:path>
                <a:path w="784225" h="217170">
                  <a:moveTo>
                    <a:pt x="721385" y="186004"/>
                  </a:moveTo>
                  <a:lnTo>
                    <a:pt x="719874" y="186715"/>
                  </a:lnTo>
                  <a:lnTo>
                    <a:pt x="718159" y="187464"/>
                  </a:lnTo>
                  <a:lnTo>
                    <a:pt x="720674" y="191287"/>
                  </a:lnTo>
                  <a:lnTo>
                    <a:pt x="721385" y="186004"/>
                  </a:lnTo>
                  <a:close/>
                </a:path>
                <a:path w="784225" h="217170">
                  <a:moveTo>
                    <a:pt x="780148" y="106743"/>
                  </a:moveTo>
                  <a:lnTo>
                    <a:pt x="779170" y="106959"/>
                  </a:lnTo>
                  <a:lnTo>
                    <a:pt x="779780" y="107632"/>
                  </a:lnTo>
                  <a:lnTo>
                    <a:pt x="780148" y="106743"/>
                  </a:lnTo>
                  <a:close/>
                </a:path>
                <a:path w="784225" h="217170">
                  <a:moveTo>
                    <a:pt x="783996" y="105854"/>
                  </a:moveTo>
                  <a:lnTo>
                    <a:pt x="781862" y="102527"/>
                  </a:lnTo>
                  <a:lnTo>
                    <a:pt x="780148" y="106743"/>
                  </a:lnTo>
                  <a:lnTo>
                    <a:pt x="783996" y="1058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01700" y="825497"/>
            <a:ext cx="556895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600" spc="155" b="1">
                <a:solidFill>
                  <a:srgbClr val="F1B533"/>
                </a:solidFill>
                <a:latin typeface="Century Gothic"/>
                <a:cs typeface="Century Gothic"/>
              </a:rPr>
              <a:t>Thank</a:t>
            </a:r>
            <a:r>
              <a:rPr dirty="0" sz="16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10" b="1">
                <a:solidFill>
                  <a:srgbClr val="F1B533"/>
                </a:solidFill>
                <a:latin typeface="Century Gothic"/>
                <a:cs typeface="Century Gothic"/>
              </a:rPr>
              <a:t>You</a:t>
            </a:r>
            <a:r>
              <a:rPr dirty="0" sz="16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430" b="1">
                <a:solidFill>
                  <a:srgbClr val="F1B533"/>
                </a:solidFill>
                <a:latin typeface="Century Gothic"/>
                <a:cs typeface="Century Gothic"/>
              </a:rPr>
              <a:t>for</a:t>
            </a:r>
            <a:r>
              <a:rPr dirty="0" sz="16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25" b="1">
                <a:solidFill>
                  <a:srgbClr val="F1B533"/>
                </a:solidFill>
                <a:latin typeface="Century Gothic"/>
                <a:cs typeface="Century Gothic"/>
              </a:rPr>
              <a:t>Helping</a:t>
            </a:r>
            <a:r>
              <a:rPr dirty="0" sz="16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2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75" b="1">
                <a:solidFill>
                  <a:srgbClr val="F1B533"/>
                </a:solidFill>
                <a:latin typeface="Century Gothic"/>
                <a:cs typeface="Century Gothic"/>
              </a:rPr>
              <a:t>Students</a:t>
            </a:r>
            <a:r>
              <a:rPr dirty="0" sz="16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00" b="1">
                <a:solidFill>
                  <a:srgbClr val="F1B533"/>
                </a:solidFill>
                <a:latin typeface="Century Gothic"/>
                <a:cs typeface="Century Gothic"/>
              </a:rPr>
              <a:t>Frame</a:t>
            </a:r>
            <a:r>
              <a:rPr dirty="0" sz="16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70" b="1">
                <a:solidFill>
                  <a:srgbClr val="F1B533"/>
                </a:solidFill>
                <a:latin typeface="Century Gothic"/>
                <a:cs typeface="Century Gothic"/>
              </a:rPr>
              <a:t>Their </a:t>
            </a:r>
            <a:r>
              <a:rPr dirty="0" sz="1600" spc="204" b="1">
                <a:solidFill>
                  <a:srgbClr val="F1B533"/>
                </a:solidFill>
                <a:latin typeface="Century Gothic"/>
                <a:cs typeface="Century Gothic"/>
              </a:rPr>
              <a:t>Futures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5" b="1">
                <a:solidFill>
                  <a:srgbClr val="F1B533"/>
                </a:solidFill>
                <a:latin typeface="Century Gothic"/>
                <a:cs typeface="Century Gothic"/>
              </a:rPr>
              <a:t>with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10" b="1">
                <a:solidFill>
                  <a:srgbClr val="F1B533"/>
                </a:solidFill>
                <a:latin typeface="Century Gothic"/>
                <a:cs typeface="Century Gothic"/>
              </a:rPr>
              <a:t>Your</a:t>
            </a:r>
            <a:r>
              <a:rPr dirty="0" sz="1600" spc="6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35" b="1">
                <a:solidFill>
                  <a:srgbClr val="F1B533"/>
                </a:solidFill>
                <a:latin typeface="Century Gothic"/>
                <a:cs typeface="Century Gothic"/>
              </a:rPr>
              <a:t>Generous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25" b="1">
                <a:solidFill>
                  <a:srgbClr val="F1B533"/>
                </a:solidFill>
                <a:latin typeface="Century Gothic"/>
                <a:cs typeface="Century Gothic"/>
              </a:rPr>
              <a:t>Investment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16400" y="6762481"/>
            <a:ext cx="1793239" cy="37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dirty="0" sz="900" spc="100" b="1">
                <a:latin typeface="Century Gothic"/>
                <a:cs typeface="Century Gothic"/>
              </a:rPr>
              <a:t>Karen</a:t>
            </a:r>
            <a:r>
              <a:rPr dirty="0" sz="900" spc="45" b="1">
                <a:latin typeface="Century Gothic"/>
                <a:cs typeface="Century Gothic"/>
              </a:rPr>
              <a:t> </a:t>
            </a:r>
            <a:r>
              <a:rPr dirty="0" sz="900" spc="70" b="1">
                <a:latin typeface="Century Gothic"/>
                <a:cs typeface="Century Gothic"/>
              </a:rPr>
              <a:t>L.</a:t>
            </a:r>
            <a:r>
              <a:rPr dirty="0" sz="900" spc="45" b="1">
                <a:latin typeface="Century Gothic"/>
                <a:cs typeface="Century Gothic"/>
              </a:rPr>
              <a:t> </a:t>
            </a:r>
            <a:r>
              <a:rPr dirty="0" sz="900" spc="60" b="1">
                <a:latin typeface="Century Gothic"/>
                <a:cs typeface="Century Gothic"/>
              </a:rPr>
              <a:t>Schmidt,</a:t>
            </a:r>
            <a:r>
              <a:rPr dirty="0" sz="900" spc="5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MBA,</a:t>
            </a:r>
            <a:r>
              <a:rPr dirty="0" sz="900" spc="45" b="1">
                <a:latin typeface="Century Gothic"/>
                <a:cs typeface="Century Gothic"/>
              </a:rPr>
              <a:t> </a:t>
            </a:r>
            <a:r>
              <a:rPr dirty="0" sz="900" spc="-20" b="1">
                <a:latin typeface="Century Gothic"/>
                <a:cs typeface="Century Gothic"/>
              </a:rPr>
              <a:t>CFRE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 spc="-10">
                <a:latin typeface="Arial"/>
                <a:cs typeface="Arial"/>
              </a:rPr>
              <a:t>President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latin typeface="Arial"/>
                <a:cs typeface="Arial"/>
              </a:rPr>
              <a:t>HCC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Foundation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409815" y="905255"/>
            <a:ext cx="0" cy="3822700"/>
          </a:xfrm>
          <a:custGeom>
            <a:avLst/>
            <a:gdLst/>
            <a:ahLst/>
            <a:cxnLst/>
            <a:rect l="l" t="t" r="r" b="b"/>
            <a:pathLst>
              <a:path w="0" h="3822700">
                <a:moveTo>
                  <a:pt x="0" y="0"/>
                </a:moveTo>
                <a:lnTo>
                  <a:pt x="0" y="382219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27695" y="1886201"/>
            <a:ext cx="1837689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0810">
              <a:lnSpc>
                <a:spcPct val="125000"/>
              </a:lnSpc>
              <a:spcBef>
                <a:spcPts val="100"/>
              </a:spcBef>
            </a:pP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“In</a:t>
            </a:r>
            <a:r>
              <a:rPr dirty="0" sz="12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50" b="1">
                <a:solidFill>
                  <a:srgbClr val="F1B533"/>
                </a:solidFill>
                <a:latin typeface="Century Gothic"/>
                <a:cs typeface="Century Gothic"/>
              </a:rPr>
              <a:t>fiscal</a:t>
            </a:r>
            <a:r>
              <a:rPr dirty="0" sz="1200" spc="7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85" b="1">
                <a:solidFill>
                  <a:srgbClr val="F1B533"/>
                </a:solidFill>
                <a:latin typeface="Century Gothic"/>
                <a:cs typeface="Century Gothic"/>
              </a:rPr>
              <a:t>year</a:t>
            </a:r>
            <a:r>
              <a:rPr dirty="0" sz="1200" spc="7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-20" b="1">
                <a:solidFill>
                  <a:srgbClr val="F1B533"/>
                </a:solidFill>
                <a:latin typeface="Century Gothic"/>
                <a:cs typeface="Century Gothic"/>
              </a:rPr>
              <a:t>2021, </a:t>
            </a:r>
            <a:r>
              <a:rPr dirty="0" sz="1200" spc="105" b="1">
                <a:solidFill>
                  <a:srgbClr val="F1B533"/>
                </a:solidFill>
                <a:latin typeface="Century Gothic"/>
                <a:cs typeface="Century Gothic"/>
              </a:rPr>
              <a:t>the</a:t>
            </a:r>
            <a:r>
              <a:rPr dirty="0" sz="1200" spc="-1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-45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200" spc="-1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14" b="1">
                <a:solidFill>
                  <a:srgbClr val="F1B533"/>
                </a:solidFill>
                <a:latin typeface="Century Gothic"/>
                <a:cs typeface="Century Gothic"/>
              </a:rPr>
              <a:t>Foundation </a:t>
            </a:r>
            <a:r>
              <a:rPr dirty="0" sz="1200" spc="95" b="1">
                <a:solidFill>
                  <a:srgbClr val="F1B533"/>
                </a:solidFill>
                <a:latin typeface="Century Gothic"/>
                <a:cs typeface="Century Gothic"/>
              </a:rPr>
              <a:t>provided</a:t>
            </a:r>
            <a:r>
              <a:rPr dirty="0" sz="12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0" b="1">
                <a:solidFill>
                  <a:srgbClr val="F1B533"/>
                </a:solidFill>
                <a:latin typeface="Century Gothic"/>
                <a:cs typeface="Century Gothic"/>
              </a:rPr>
              <a:t>more</a:t>
            </a:r>
            <a:r>
              <a:rPr dirty="0" sz="1200" spc="50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35" b="1">
                <a:solidFill>
                  <a:srgbClr val="F1B533"/>
                </a:solidFill>
                <a:latin typeface="Century Gothic"/>
                <a:cs typeface="Century Gothic"/>
              </a:rPr>
              <a:t>than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-30" b="1">
                <a:solidFill>
                  <a:srgbClr val="F1B533"/>
                </a:solidFill>
                <a:latin typeface="Century Gothic"/>
                <a:cs typeface="Century Gothic"/>
              </a:rPr>
              <a:t>$5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65" b="1">
                <a:solidFill>
                  <a:srgbClr val="F1B533"/>
                </a:solidFill>
                <a:latin typeface="Century Gothic"/>
                <a:cs typeface="Century Gothic"/>
              </a:rPr>
              <a:t>million</a:t>
            </a:r>
            <a:r>
              <a:rPr dirty="0" sz="1200" spc="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90" b="1">
                <a:solidFill>
                  <a:srgbClr val="F1B533"/>
                </a:solidFill>
                <a:latin typeface="Century Gothic"/>
                <a:cs typeface="Century Gothic"/>
              </a:rPr>
              <a:t>in </a:t>
            </a:r>
            <a:r>
              <a:rPr dirty="0" sz="1200" spc="135" b="1">
                <a:solidFill>
                  <a:srgbClr val="F1B533"/>
                </a:solidFill>
                <a:latin typeface="Century Gothic"/>
                <a:cs typeface="Century Gothic"/>
              </a:rPr>
              <a:t>scholarships</a:t>
            </a:r>
            <a:r>
              <a:rPr dirty="0" sz="12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F1B533"/>
                </a:solidFill>
                <a:latin typeface="Century Gothic"/>
                <a:cs typeface="Century Gothic"/>
              </a:rPr>
              <a:t>and </a:t>
            </a:r>
            <a:r>
              <a:rPr dirty="0" sz="1200" spc="190" b="1">
                <a:solidFill>
                  <a:srgbClr val="F1B533"/>
                </a:solidFill>
                <a:latin typeface="Century Gothic"/>
                <a:cs typeface="Century Gothic"/>
              </a:rPr>
              <a:t>grants</a:t>
            </a:r>
            <a:r>
              <a:rPr dirty="0" sz="12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260" b="1">
                <a:solidFill>
                  <a:srgbClr val="F1B533"/>
                </a:solidFill>
                <a:latin typeface="Century Gothic"/>
                <a:cs typeface="Century Gothic"/>
              </a:rPr>
              <a:t>to</a:t>
            </a:r>
            <a:r>
              <a:rPr dirty="0" sz="12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50" b="1">
                <a:solidFill>
                  <a:srgbClr val="F1B533"/>
                </a:solidFill>
                <a:latin typeface="Century Gothic"/>
                <a:cs typeface="Century Gothic"/>
              </a:rPr>
              <a:t>Houston </a:t>
            </a:r>
            <a:r>
              <a:rPr dirty="0" sz="1200" spc="70" b="1">
                <a:solidFill>
                  <a:srgbClr val="F1B533"/>
                </a:solidFill>
                <a:latin typeface="Century Gothic"/>
                <a:cs typeface="Century Gothic"/>
              </a:rPr>
              <a:t>Community</a:t>
            </a:r>
            <a:r>
              <a:rPr dirty="0" sz="1200" spc="4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5" b="1">
                <a:solidFill>
                  <a:srgbClr val="F1B533"/>
                </a:solidFill>
                <a:latin typeface="Century Gothic"/>
                <a:cs typeface="Century Gothic"/>
              </a:rPr>
              <a:t>College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200" spc="310" b="1">
                <a:solidFill>
                  <a:srgbClr val="F1B533"/>
                </a:solidFill>
                <a:latin typeface="Century Gothic"/>
                <a:cs typeface="Century Gothic"/>
              </a:rPr>
              <a:t>for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35" b="1">
                <a:solidFill>
                  <a:srgbClr val="F1B533"/>
                </a:solidFill>
                <a:latin typeface="Century Gothic"/>
                <a:cs typeface="Century Gothic"/>
              </a:rPr>
              <a:t>student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-10" b="1">
                <a:solidFill>
                  <a:srgbClr val="F1B533"/>
                </a:solidFill>
                <a:latin typeface="Century Gothic"/>
                <a:cs typeface="Century Gothic"/>
              </a:rPr>
              <a:t>success.”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762235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3886200" cy="7772400"/>
            </a:xfrm>
            <a:custGeom>
              <a:avLst/>
              <a:gdLst/>
              <a:ahLst/>
              <a:cxnLst/>
              <a:rect l="l" t="t" r="r" b="b"/>
              <a:pathLst>
                <a:path w="3886200" h="7772400">
                  <a:moveTo>
                    <a:pt x="388620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3886200" y="777240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5511" y="460375"/>
              <a:ext cx="9247505" cy="6851650"/>
            </a:xfrm>
            <a:custGeom>
              <a:avLst/>
              <a:gdLst/>
              <a:ahLst/>
              <a:cxnLst/>
              <a:rect l="l" t="t" r="r" b="b"/>
              <a:pathLst>
                <a:path w="9247505" h="6851650">
                  <a:moveTo>
                    <a:pt x="0" y="6851650"/>
                  </a:moveTo>
                  <a:lnTo>
                    <a:pt x="9247378" y="6851650"/>
                  </a:lnTo>
                  <a:lnTo>
                    <a:pt x="9247378" y="0"/>
                  </a:lnTo>
                  <a:lnTo>
                    <a:pt x="0" y="0"/>
                  </a:lnTo>
                  <a:lnTo>
                    <a:pt x="0" y="685165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2800" y="838703"/>
            <a:ext cx="26536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5" b="1">
                <a:solidFill>
                  <a:srgbClr val="FFFFFF"/>
                </a:solidFill>
                <a:latin typeface="Lucida Sans"/>
                <a:cs typeface="Lucida Sans"/>
              </a:rPr>
              <a:t>Make</a:t>
            </a:r>
            <a:r>
              <a:rPr dirty="0" sz="3200" spc="-15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355" b="1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3200" spc="-15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220" b="1">
                <a:solidFill>
                  <a:srgbClr val="FFFFFF"/>
                </a:solidFill>
                <a:latin typeface="Lucida Sans"/>
                <a:cs typeface="Lucida Sans"/>
              </a:rPr>
              <a:t>gift.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09478" y="838703"/>
            <a:ext cx="55327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175" b="1">
                <a:solidFill>
                  <a:srgbClr val="FFFFFF"/>
                </a:solidFill>
                <a:latin typeface="Lucida Sans"/>
                <a:cs typeface="Lucida Sans"/>
              </a:rPr>
              <a:t>Build</a:t>
            </a:r>
            <a:r>
              <a:rPr dirty="0" sz="3200" spc="-14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355" b="1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3200" spc="-14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240" b="1">
                <a:solidFill>
                  <a:srgbClr val="FFFFFF"/>
                </a:solidFill>
                <a:latin typeface="Lucida Sans"/>
                <a:cs typeface="Lucida Sans"/>
              </a:rPr>
              <a:t>personal</a:t>
            </a:r>
            <a:r>
              <a:rPr dirty="0" sz="3200" spc="-14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200" spc="210" b="1">
                <a:solidFill>
                  <a:srgbClr val="FFFFFF"/>
                </a:solidFill>
                <a:latin typeface="Lucida Sans"/>
                <a:cs typeface="Lucida Sans"/>
              </a:rPr>
              <a:t>legacy.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8819" y="1544777"/>
            <a:ext cx="3065780" cy="5564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3204">
              <a:lnSpc>
                <a:spcPct val="1137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HCC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offers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ways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donors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Trebuchet MS"/>
                <a:cs typeface="Trebuchet MS"/>
              </a:rPr>
              <a:t>create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legacy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dirty="0" sz="11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Trebuchet MS"/>
                <a:cs typeface="Trebuchet MS"/>
              </a:rPr>
              <a:t>financial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1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deserving</a:t>
            </a:r>
            <a:r>
              <a:rPr dirty="0" sz="11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life.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11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gift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impossible</a:t>
            </a:r>
            <a:r>
              <a:rPr dirty="0" sz="11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  <a:p>
            <a:pPr marL="12700" marR="243204">
              <a:lnSpc>
                <a:spcPct val="113700"/>
              </a:lnSpc>
              <a:spcBef>
                <a:spcPts val="580"/>
              </a:spcBef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donation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allows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Houston-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chance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ahead.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time,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newfound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knowledge and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enrich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all.</a:t>
            </a:r>
            <a:endParaRPr sz="1100">
              <a:latin typeface="Arial"/>
              <a:cs typeface="Arial"/>
            </a:endParaRPr>
          </a:p>
          <a:p>
            <a:pPr marL="12700" marR="544195">
              <a:lnSpc>
                <a:spcPct val="113700"/>
              </a:lnSpc>
              <a:spcBef>
                <a:spcPts val="58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sincerely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appreciate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level.</a:t>
            </a:r>
            <a:endParaRPr sz="1100">
              <a:latin typeface="Arial"/>
              <a:cs typeface="Arial"/>
            </a:endParaRPr>
          </a:p>
          <a:p>
            <a:pPr algn="just" marL="12700" marR="320675">
              <a:lnSpc>
                <a:spcPct val="113700"/>
              </a:lnSpc>
              <a:spcBef>
                <a:spcPts val="58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60">
                <a:solidFill>
                  <a:srgbClr val="FFFFFF"/>
                </a:solidFill>
                <a:latin typeface="Arial"/>
                <a:cs typeface="Arial"/>
              </a:rPr>
              <a:t>gift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1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hccsfoundation.org/donate</a:t>
            </a:r>
            <a:r>
              <a:rPr dirty="0" sz="11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dirty="0" sz="1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713.718.8595.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Arial"/>
              <a:cs typeface="Arial"/>
            </a:endParaRPr>
          </a:p>
          <a:p>
            <a:pPr marL="384175" marR="862965">
              <a:lnSpc>
                <a:spcPts val="1370"/>
              </a:lnSpc>
            </a:pPr>
            <a:r>
              <a:rPr dirty="0" sz="1200" spc="70">
                <a:solidFill>
                  <a:srgbClr val="F1B533"/>
                </a:solidFill>
                <a:latin typeface="Trebuchet MS"/>
                <a:cs typeface="Trebuchet MS"/>
              </a:rPr>
              <a:t>Named</a:t>
            </a:r>
            <a:r>
              <a:rPr dirty="0" sz="1200" spc="-2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200" spc="145">
                <a:solidFill>
                  <a:srgbClr val="F1B533"/>
                </a:solidFill>
                <a:latin typeface="Trebuchet MS"/>
                <a:cs typeface="Trebuchet MS"/>
              </a:rPr>
              <a:t>Scholarship</a:t>
            </a:r>
            <a:r>
              <a:rPr dirty="0" sz="1200" spc="-2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200" spc="285">
                <a:solidFill>
                  <a:srgbClr val="F1B533"/>
                </a:solidFill>
                <a:latin typeface="Trebuchet MS"/>
                <a:cs typeface="Trebuchet MS"/>
              </a:rPr>
              <a:t>or </a:t>
            </a:r>
            <a:r>
              <a:rPr dirty="0" sz="1200" spc="185">
                <a:solidFill>
                  <a:srgbClr val="F1B533"/>
                </a:solidFill>
                <a:latin typeface="Trebuchet MS"/>
                <a:cs typeface="Trebuchet MS"/>
              </a:rPr>
              <a:t>Program</a:t>
            </a:r>
            <a:r>
              <a:rPr dirty="0" sz="1200" spc="-2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200" spc="95">
                <a:solidFill>
                  <a:srgbClr val="F1B533"/>
                </a:solidFill>
                <a:latin typeface="Trebuchet MS"/>
                <a:cs typeface="Trebuchet MS"/>
              </a:rPr>
              <a:t>Fund</a:t>
            </a:r>
            <a:endParaRPr sz="1200">
              <a:latin typeface="Trebuchet MS"/>
              <a:cs typeface="Trebuchet MS"/>
            </a:endParaRPr>
          </a:p>
          <a:p>
            <a:pPr marL="384175">
              <a:lnSpc>
                <a:spcPts val="869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gift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$10,000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more,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establish</a:t>
            </a:r>
            <a:endParaRPr sz="800">
              <a:latin typeface="Arial"/>
              <a:cs typeface="Arial"/>
            </a:endParaRPr>
          </a:p>
          <a:p>
            <a:pPr marL="384175" marR="186055">
              <a:lnSpc>
                <a:spcPct val="102899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legacy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choosing.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384175">
              <a:lnSpc>
                <a:spcPts val="1415"/>
              </a:lnSpc>
              <a:spcBef>
                <a:spcPts val="5"/>
              </a:spcBef>
            </a:pPr>
            <a:r>
              <a:rPr dirty="0" sz="1200" spc="70">
                <a:solidFill>
                  <a:srgbClr val="F1B533"/>
                </a:solidFill>
                <a:latin typeface="Trebuchet MS"/>
                <a:cs typeface="Trebuchet MS"/>
              </a:rPr>
              <a:t>Named</a:t>
            </a:r>
            <a:r>
              <a:rPr dirty="0" sz="1200" spc="-3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200" spc="120">
                <a:solidFill>
                  <a:srgbClr val="F1B533"/>
                </a:solidFill>
                <a:latin typeface="Trebuchet MS"/>
                <a:cs typeface="Trebuchet MS"/>
              </a:rPr>
              <a:t>endowment</a:t>
            </a:r>
            <a:endParaRPr sz="1200">
              <a:latin typeface="Trebuchet MS"/>
              <a:cs typeface="Trebuchet MS"/>
            </a:endParaRPr>
          </a:p>
          <a:p>
            <a:pPr marL="384175">
              <a:lnSpc>
                <a:spcPts val="935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gift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$25,000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more,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endow</a:t>
            </a:r>
            <a:endParaRPr sz="800">
              <a:latin typeface="Arial"/>
              <a:cs typeface="Arial"/>
            </a:endParaRPr>
          </a:p>
          <a:p>
            <a:pPr marL="384175" marR="897890">
              <a:lnSpc>
                <a:spcPct val="102899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guarantee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students</a:t>
            </a:r>
            <a:r>
              <a:rPr dirty="0" sz="8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8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perpetuity.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384175">
              <a:lnSpc>
                <a:spcPts val="1415"/>
              </a:lnSpc>
            </a:pPr>
            <a:r>
              <a:rPr dirty="0" sz="1200" spc="135">
                <a:solidFill>
                  <a:srgbClr val="F1B533"/>
                </a:solidFill>
                <a:latin typeface="Trebuchet MS"/>
                <a:cs typeface="Trebuchet MS"/>
              </a:rPr>
              <a:t>Planned</a:t>
            </a:r>
            <a:r>
              <a:rPr dirty="0" sz="1200" spc="-3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200" spc="140">
                <a:solidFill>
                  <a:srgbClr val="F1B533"/>
                </a:solidFill>
                <a:latin typeface="Trebuchet MS"/>
                <a:cs typeface="Trebuchet MS"/>
              </a:rPr>
              <a:t>giving</a:t>
            </a:r>
            <a:endParaRPr sz="1200">
              <a:latin typeface="Trebuchet MS"/>
              <a:cs typeface="Trebuchet MS"/>
            </a:endParaRPr>
          </a:p>
          <a:p>
            <a:pPr marL="384175">
              <a:lnSpc>
                <a:spcPts val="935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legacy</a:t>
            </a:r>
            <a:r>
              <a:rPr dirty="0" sz="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estate.</a:t>
            </a:r>
            <a:endParaRPr sz="800">
              <a:latin typeface="Arial"/>
              <a:cs typeface="Arial"/>
            </a:endParaRPr>
          </a:p>
          <a:p>
            <a:pPr marL="384175" marR="98425">
              <a:lnSpc>
                <a:spcPct val="102899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HCC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offers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suggestions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planned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giving,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pleased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assist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establish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legacy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seek.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89266" y="5279370"/>
            <a:ext cx="460375" cy="1687195"/>
            <a:chOff x="589266" y="5279370"/>
            <a:chExt cx="460375" cy="1687195"/>
          </a:xfrm>
        </p:grpSpPr>
        <p:sp>
          <p:nvSpPr>
            <p:cNvPr id="10" name="object 10" descr=""/>
            <p:cNvSpPr/>
            <p:nvPr/>
          </p:nvSpPr>
          <p:spPr>
            <a:xfrm>
              <a:off x="688308" y="6003063"/>
              <a:ext cx="354330" cy="354330"/>
            </a:xfrm>
            <a:custGeom>
              <a:avLst/>
              <a:gdLst/>
              <a:ahLst/>
              <a:cxnLst/>
              <a:rect l="l" t="t" r="r" b="b"/>
              <a:pathLst>
                <a:path w="354330" h="354329">
                  <a:moveTo>
                    <a:pt x="181330" y="47028"/>
                  </a:moveTo>
                  <a:lnTo>
                    <a:pt x="228358" y="0"/>
                  </a:lnTo>
                  <a:lnTo>
                    <a:pt x="353783" y="125425"/>
                  </a:lnTo>
                  <a:lnTo>
                    <a:pt x="249301" y="229895"/>
                  </a:lnTo>
                </a:path>
                <a:path w="354330" h="354329">
                  <a:moveTo>
                    <a:pt x="206629" y="272580"/>
                  </a:moveTo>
                  <a:lnTo>
                    <a:pt x="125425" y="353771"/>
                  </a:lnTo>
                  <a:lnTo>
                    <a:pt x="0" y="228346"/>
                  </a:lnTo>
                  <a:lnTo>
                    <a:pt x="138290" y="90068"/>
                  </a:lnTo>
                </a:path>
              </a:pathLst>
            </a:custGeom>
            <a:ln w="14033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1" y="5951216"/>
              <a:ext cx="377647" cy="42199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0522" y="6728920"/>
              <a:ext cx="198120" cy="222250"/>
            </a:xfrm>
            <a:custGeom>
              <a:avLst/>
              <a:gdLst/>
              <a:ahLst/>
              <a:cxnLst/>
              <a:rect l="l" t="t" r="r" b="b"/>
              <a:pathLst>
                <a:path w="198120" h="222250">
                  <a:moveTo>
                    <a:pt x="62077" y="221716"/>
                  </a:moveTo>
                  <a:lnTo>
                    <a:pt x="97548" y="186245"/>
                  </a:lnTo>
                  <a:lnTo>
                    <a:pt x="118339" y="191093"/>
                  </a:lnTo>
                  <a:lnTo>
                    <a:pt x="130813" y="191784"/>
                  </a:lnTo>
                  <a:lnTo>
                    <a:pt x="139957" y="187486"/>
                  </a:lnTo>
                  <a:lnTo>
                    <a:pt x="150761" y="177368"/>
                  </a:lnTo>
                </a:path>
                <a:path w="198120" h="222250">
                  <a:moveTo>
                    <a:pt x="150761" y="0"/>
                  </a:moveTo>
                  <a:lnTo>
                    <a:pt x="124155" y="0"/>
                  </a:lnTo>
                  <a:lnTo>
                    <a:pt x="107733" y="1039"/>
                  </a:lnTo>
                  <a:lnTo>
                    <a:pt x="96624" y="4251"/>
                  </a:lnTo>
                  <a:lnTo>
                    <a:pt x="88197" y="9772"/>
                  </a:lnTo>
                  <a:lnTo>
                    <a:pt x="79819" y="17741"/>
                  </a:lnTo>
                  <a:lnTo>
                    <a:pt x="44335" y="53212"/>
                  </a:lnTo>
                  <a:lnTo>
                    <a:pt x="0" y="97561"/>
                  </a:lnTo>
                </a:path>
                <a:path w="198120" h="222250">
                  <a:moveTo>
                    <a:pt x="97548" y="53212"/>
                  </a:moveTo>
                  <a:lnTo>
                    <a:pt x="186245" y="53212"/>
                  </a:lnTo>
                  <a:lnTo>
                    <a:pt x="197571" y="61043"/>
                  </a:lnTo>
                  <a:lnTo>
                    <a:pt x="197653" y="78528"/>
                  </a:lnTo>
                  <a:lnTo>
                    <a:pt x="187595" y="96659"/>
                  </a:lnTo>
                  <a:lnTo>
                    <a:pt x="168503" y="106425"/>
                  </a:lnTo>
                  <a:lnTo>
                    <a:pt x="141897" y="106425"/>
                  </a:lnTo>
                  <a:lnTo>
                    <a:pt x="120105" y="128420"/>
                  </a:lnTo>
                  <a:lnTo>
                    <a:pt x="97828" y="133302"/>
                  </a:lnTo>
                  <a:lnTo>
                    <a:pt x="79846" y="129178"/>
                  </a:lnTo>
                  <a:lnTo>
                    <a:pt x="70942" y="124155"/>
                  </a:lnTo>
                </a:path>
              </a:pathLst>
            </a:custGeom>
            <a:ln w="14033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951" y="6728920"/>
              <a:ext cx="67246" cy="13303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08073" y="6640234"/>
              <a:ext cx="283845" cy="319405"/>
            </a:xfrm>
            <a:custGeom>
              <a:avLst/>
              <a:gdLst/>
              <a:ahLst/>
              <a:cxnLst/>
              <a:rect l="l" t="t" r="r" b="b"/>
              <a:pathLst>
                <a:path w="283844" h="319404">
                  <a:moveTo>
                    <a:pt x="26606" y="0"/>
                  </a:moveTo>
                  <a:lnTo>
                    <a:pt x="36962" y="2090"/>
                  </a:lnTo>
                  <a:lnTo>
                    <a:pt x="45419" y="7793"/>
                  </a:lnTo>
                  <a:lnTo>
                    <a:pt x="51122" y="16250"/>
                  </a:lnTo>
                  <a:lnTo>
                    <a:pt x="53212" y="26606"/>
                  </a:lnTo>
                  <a:lnTo>
                    <a:pt x="53212" y="124155"/>
                  </a:lnTo>
                </a:path>
                <a:path w="283844" h="319404">
                  <a:moveTo>
                    <a:pt x="26606" y="0"/>
                  </a:moveTo>
                  <a:lnTo>
                    <a:pt x="16250" y="2090"/>
                  </a:lnTo>
                  <a:lnTo>
                    <a:pt x="7793" y="7793"/>
                  </a:lnTo>
                  <a:lnTo>
                    <a:pt x="2090" y="16250"/>
                  </a:lnTo>
                  <a:lnTo>
                    <a:pt x="0" y="26606"/>
                  </a:lnTo>
                  <a:lnTo>
                    <a:pt x="0" y="35471"/>
                  </a:lnTo>
                  <a:lnTo>
                    <a:pt x="35471" y="35471"/>
                  </a:lnTo>
                </a:path>
                <a:path w="283844" h="319404">
                  <a:moveTo>
                    <a:pt x="53212" y="212851"/>
                  </a:moveTo>
                  <a:lnTo>
                    <a:pt x="53212" y="319277"/>
                  </a:lnTo>
                  <a:lnTo>
                    <a:pt x="283794" y="319277"/>
                  </a:lnTo>
                  <a:lnTo>
                    <a:pt x="283794" y="26606"/>
                  </a:lnTo>
                  <a:lnTo>
                    <a:pt x="281703" y="16250"/>
                  </a:lnTo>
                  <a:lnTo>
                    <a:pt x="276001" y="7793"/>
                  </a:lnTo>
                  <a:lnTo>
                    <a:pt x="267543" y="2090"/>
                  </a:lnTo>
                  <a:lnTo>
                    <a:pt x="257187" y="0"/>
                  </a:lnTo>
                  <a:lnTo>
                    <a:pt x="35471" y="0"/>
                  </a:lnTo>
                </a:path>
              </a:pathLst>
            </a:custGeom>
            <a:ln w="14033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89266" y="5279370"/>
              <a:ext cx="458470" cy="370840"/>
            </a:xfrm>
            <a:custGeom>
              <a:avLst/>
              <a:gdLst/>
              <a:ahLst/>
              <a:cxnLst/>
              <a:rect l="l" t="t" r="r" b="b"/>
              <a:pathLst>
                <a:path w="458469" h="370839">
                  <a:moveTo>
                    <a:pt x="53517" y="201930"/>
                  </a:moveTo>
                  <a:lnTo>
                    <a:pt x="50025" y="201930"/>
                  </a:lnTo>
                  <a:lnTo>
                    <a:pt x="48348" y="203200"/>
                  </a:lnTo>
                  <a:lnTo>
                    <a:pt x="2654" y="248920"/>
                  </a:lnTo>
                  <a:lnTo>
                    <a:pt x="1955" y="248920"/>
                  </a:lnTo>
                  <a:lnTo>
                    <a:pt x="1396" y="250190"/>
                  </a:lnTo>
                  <a:lnTo>
                    <a:pt x="0" y="252730"/>
                  </a:lnTo>
                  <a:lnTo>
                    <a:pt x="571" y="256540"/>
                  </a:lnTo>
                  <a:lnTo>
                    <a:pt x="115315" y="370840"/>
                  </a:lnTo>
                  <a:lnTo>
                    <a:pt x="122174" y="370840"/>
                  </a:lnTo>
                  <a:lnTo>
                    <a:pt x="137474" y="355600"/>
                  </a:lnTo>
                  <a:lnTo>
                    <a:pt x="118745" y="355600"/>
                  </a:lnTo>
                  <a:lnTo>
                    <a:pt x="16433" y="252730"/>
                  </a:lnTo>
                  <a:lnTo>
                    <a:pt x="27012" y="242570"/>
                  </a:lnTo>
                  <a:lnTo>
                    <a:pt x="45286" y="242570"/>
                  </a:lnTo>
                  <a:lnTo>
                    <a:pt x="36334" y="233680"/>
                  </a:lnTo>
                  <a:lnTo>
                    <a:pt x="51765" y="218440"/>
                  </a:lnTo>
                  <a:lnTo>
                    <a:pt x="84451" y="218440"/>
                  </a:lnTo>
                  <a:lnTo>
                    <a:pt x="86554" y="215900"/>
                  </a:lnTo>
                  <a:lnTo>
                    <a:pt x="68783" y="215900"/>
                  </a:lnTo>
                  <a:lnTo>
                    <a:pt x="55194" y="203200"/>
                  </a:lnTo>
                  <a:lnTo>
                    <a:pt x="53517" y="201930"/>
                  </a:lnTo>
                  <a:close/>
                </a:path>
                <a:path w="458469" h="370839">
                  <a:moveTo>
                    <a:pt x="45286" y="242570"/>
                  </a:moveTo>
                  <a:lnTo>
                    <a:pt x="27012" y="242570"/>
                  </a:lnTo>
                  <a:lnTo>
                    <a:pt x="129324" y="345440"/>
                  </a:lnTo>
                  <a:lnTo>
                    <a:pt x="118745" y="355600"/>
                  </a:lnTo>
                  <a:lnTo>
                    <a:pt x="137474" y="355600"/>
                  </a:lnTo>
                  <a:lnTo>
                    <a:pt x="157874" y="335280"/>
                  </a:lnTo>
                  <a:lnTo>
                    <a:pt x="138645" y="335280"/>
                  </a:lnTo>
                  <a:lnTo>
                    <a:pt x="45286" y="242570"/>
                  </a:lnTo>
                  <a:close/>
                </a:path>
                <a:path w="458469" h="370839">
                  <a:moveTo>
                    <a:pt x="84451" y="218440"/>
                  </a:moveTo>
                  <a:lnTo>
                    <a:pt x="51765" y="218440"/>
                  </a:lnTo>
                  <a:lnTo>
                    <a:pt x="154076" y="320040"/>
                  </a:lnTo>
                  <a:lnTo>
                    <a:pt x="138645" y="335280"/>
                  </a:lnTo>
                  <a:lnTo>
                    <a:pt x="157874" y="335280"/>
                  </a:lnTo>
                  <a:lnTo>
                    <a:pt x="170624" y="322580"/>
                  </a:lnTo>
                  <a:lnTo>
                    <a:pt x="170624" y="318770"/>
                  </a:lnTo>
                  <a:lnTo>
                    <a:pt x="159816" y="307340"/>
                  </a:lnTo>
                  <a:lnTo>
                    <a:pt x="161023" y="306070"/>
                  </a:lnTo>
                  <a:lnTo>
                    <a:pt x="173747" y="298450"/>
                  </a:lnTo>
                  <a:lnTo>
                    <a:pt x="150368" y="298450"/>
                  </a:lnTo>
                  <a:lnTo>
                    <a:pt x="78143" y="226060"/>
                  </a:lnTo>
                  <a:lnTo>
                    <a:pt x="84451" y="218440"/>
                  </a:lnTo>
                  <a:close/>
                </a:path>
                <a:path w="458469" h="370839">
                  <a:moveTo>
                    <a:pt x="456752" y="152400"/>
                  </a:moveTo>
                  <a:lnTo>
                    <a:pt x="440829" y="152400"/>
                  </a:lnTo>
                  <a:lnTo>
                    <a:pt x="445820" y="157480"/>
                  </a:lnTo>
                  <a:lnTo>
                    <a:pt x="445833" y="162560"/>
                  </a:lnTo>
                  <a:lnTo>
                    <a:pt x="442950" y="165100"/>
                  </a:lnTo>
                  <a:lnTo>
                    <a:pt x="442607" y="165100"/>
                  </a:lnTo>
                  <a:lnTo>
                    <a:pt x="442226" y="166370"/>
                  </a:lnTo>
                  <a:lnTo>
                    <a:pt x="339737" y="236220"/>
                  </a:lnTo>
                  <a:lnTo>
                    <a:pt x="232219" y="261620"/>
                  </a:lnTo>
                  <a:lnTo>
                    <a:pt x="211234" y="266700"/>
                  </a:lnTo>
                  <a:lnTo>
                    <a:pt x="190904" y="274320"/>
                  </a:lnTo>
                  <a:lnTo>
                    <a:pt x="171506" y="284480"/>
                  </a:lnTo>
                  <a:lnTo>
                    <a:pt x="153314" y="295910"/>
                  </a:lnTo>
                  <a:lnTo>
                    <a:pt x="150368" y="298450"/>
                  </a:lnTo>
                  <a:lnTo>
                    <a:pt x="173747" y="298450"/>
                  </a:lnTo>
                  <a:lnTo>
                    <a:pt x="177989" y="295910"/>
                  </a:lnTo>
                  <a:lnTo>
                    <a:pt x="196083" y="287020"/>
                  </a:lnTo>
                  <a:lnTo>
                    <a:pt x="215046" y="279400"/>
                  </a:lnTo>
                  <a:lnTo>
                    <a:pt x="315569" y="260350"/>
                  </a:lnTo>
                  <a:lnTo>
                    <a:pt x="323966" y="257810"/>
                  </a:lnTo>
                  <a:lnTo>
                    <a:pt x="332051" y="255270"/>
                  </a:lnTo>
                  <a:lnTo>
                    <a:pt x="339797" y="251460"/>
                  </a:lnTo>
                  <a:lnTo>
                    <a:pt x="449338" y="176530"/>
                  </a:lnTo>
                  <a:lnTo>
                    <a:pt x="450367" y="176530"/>
                  </a:lnTo>
                  <a:lnTo>
                    <a:pt x="451345" y="175260"/>
                  </a:lnTo>
                  <a:lnTo>
                    <a:pt x="456766" y="167640"/>
                  </a:lnTo>
                  <a:lnTo>
                    <a:pt x="458268" y="160020"/>
                  </a:lnTo>
                  <a:lnTo>
                    <a:pt x="456752" y="152400"/>
                  </a:lnTo>
                  <a:close/>
                </a:path>
                <a:path w="458469" h="370839">
                  <a:moveTo>
                    <a:pt x="303085" y="0"/>
                  </a:moveTo>
                  <a:lnTo>
                    <a:pt x="260958" y="5080"/>
                  </a:lnTo>
                  <a:lnTo>
                    <a:pt x="225456" y="26670"/>
                  </a:lnTo>
                  <a:lnTo>
                    <a:pt x="223748" y="34290"/>
                  </a:lnTo>
                  <a:lnTo>
                    <a:pt x="223748" y="102870"/>
                  </a:lnTo>
                  <a:lnTo>
                    <a:pt x="215633" y="104140"/>
                  </a:lnTo>
                  <a:lnTo>
                    <a:pt x="160667" y="125730"/>
                  </a:lnTo>
                  <a:lnTo>
                    <a:pt x="126734" y="148590"/>
                  </a:lnTo>
                  <a:lnTo>
                    <a:pt x="68783" y="215900"/>
                  </a:lnTo>
                  <a:lnTo>
                    <a:pt x="86554" y="215900"/>
                  </a:lnTo>
                  <a:lnTo>
                    <a:pt x="127558" y="166370"/>
                  </a:lnTo>
                  <a:lnTo>
                    <a:pt x="135770" y="157480"/>
                  </a:lnTo>
                  <a:lnTo>
                    <a:pt x="205168" y="121920"/>
                  </a:lnTo>
                  <a:lnTo>
                    <a:pt x="231165" y="114300"/>
                  </a:lnTo>
                  <a:lnTo>
                    <a:pt x="298837" y="114300"/>
                  </a:lnTo>
                  <a:lnTo>
                    <a:pt x="292938" y="110490"/>
                  </a:lnTo>
                  <a:lnTo>
                    <a:pt x="320608" y="110490"/>
                  </a:lnTo>
                  <a:lnTo>
                    <a:pt x="337007" y="107950"/>
                  </a:lnTo>
                  <a:lnTo>
                    <a:pt x="350189" y="107950"/>
                  </a:lnTo>
                  <a:lnTo>
                    <a:pt x="350189" y="104140"/>
                  </a:lnTo>
                  <a:lnTo>
                    <a:pt x="352513" y="104140"/>
                  </a:lnTo>
                  <a:lnTo>
                    <a:pt x="354761" y="102870"/>
                  </a:lnTo>
                  <a:lnTo>
                    <a:pt x="358203" y="101600"/>
                  </a:lnTo>
                  <a:lnTo>
                    <a:pt x="236931" y="101600"/>
                  </a:lnTo>
                  <a:lnTo>
                    <a:pt x="236931" y="96520"/>
                  </a:lnTo>
                  <a:lnTo>
                    <a:pt x="289398" y="96520"/>
                  </a:lnTo>
                  <a:lnTo>
                    <a:pt x="275711" y="95250"/>
                  </a:lnTo>
                  <a:lnTo>
                    <a:pt x="254863" y="90170"/>
                  </a:lnTo>
                  <a:lnTo>
                    <a:pt x="241588" y="82550"/>
                  </a:lnTo>
                  <a:lnTo>
                    <a:pt x="236931" y="76200"/>
                  </a:lnTo>
                  <a:lnTo>
                    <a:pt x="236931" y="54610"/>
                  </a:lnTo>
                  <a:lnTo>
                    <a:pt x="275711" y="54610"/>
                  </a:lnTo>
                  <a:lnTo>
                    <a:pt x="254863" y="48260"/>
                  </a:lnTo>
                  <a:lnTo>
                    <a:pt x="241588" y="41910"/>
                  </a:lnTo>
                  <a:lnTo>
                    <a:pt x="236931" y="34290"/>
                  </a:lnTo>
                  <a:lnTo>
                    <a:pt x="241588" y="27940"/>
                  </a:lnTo>
                  <a:lnTo>
                    <a:pt x="254863" y="21590"/>
                  </a:lnTo>
                  <a:lnTo>
                    <a:pt x="275711" y="15240"/>
                  </a:lnTo>
                  <a:lnTo>
                    <a:pt x="303085" y="13970"/>
                  </a:lnTo>
                  <a:lnTo>
                    <a:pt x="367827" y="13970"/>
                  </a:lnTo>
                  <a:lnTo>
                    <a:pt x="356895" y="8890"/>
                  </a:lnTo>
                  <a:lnTo>
                    <a:pt x="345222" y="5080"/>
                  </a:lnTo>
                  <a:lnTo>
                    <a:pt x="332143" y="2540"/>
                  </a:lnTo>
                  <a:lnTo>
                    <a:pt x="303085" y="0"/>
                  </a:lnTo>
                  <a:close/>
                </a:path>
                <a:path w="458469" h="370839">
                  <a:moveTo>
                    <a:pt x="298837" y="114300"/>
                  </a:moveTo>
                  <a:lnTo>
                    <a:pt x="250605" y="114300"/>
                  </a:lnTo>
                  <a:lnTo>
                    <a:pt x="269798" y="116840"/>
                  </a:lnTo>
                  <a:lnTo>
                    <a:pt x="292201" y="123190"/>
                  </a:lnTo>
                  <a:lnTo>
                    <a:pt x="296151" y="130810"/>
                  </a:lnTo>
                  <a:lnTo>
                    <a:pt x="294068" y="138430"/>
                  </a:lnTo>
                  <a:lnTo>
                    <a:pt x="293598" y="139700"/>
                  </a:lnTo>
                  <a:lnTo>
                    <a:pt x="292455" y="140970"/>
                  </a:lnTo>
                  <a:lnTo>
                    <a:pt x="291846" y="142240"/>
                  </a:lnTo>
                  <a:lnTo>
                    <a:pt x="288963" y="144780"/>
                  </a:lnTo>
                  <a:lnTo>
                    <a:pt x="286105" y="146050"/>
                  </a:lnTo>
                  <a:lnTo>
                    <a:pt x="252349" y="148590"/>
                  </a:lnTo>
                  <a:lnTo>
                    <a:pt x="245071" y="152400"/>
                  </a:lnTo>
                  <a:lnTo>
                    <a:pt x="240118" y="158750"/>
                  </a:lnTo>
                  <a:lnTo>
                    <a:pt x="235877" y="163830"/>
                  </a:lnTo>
                  <a:lnTo>
                    <a:pt x="233972" y="171450"/>
                  </a:lnTo>
                  <a:lnTo>
                    <a:pt x="235407" y="184150"/>
                  </a:lnTo>
                  <a:lnTo>
                    <a:pt x="238188" y="189230"/>
                  </a:lnTo>
                  <a:lnTo>
                    <a:pt x="248577" y="200660"/>
                  </a:lnTo>
                  <a:lnTo>
                    <a:pt x="256857" y="203200"/>
                  </a:lnTo>
                  <a:lnTo>
                    <a:pt x="319773" y="195580"/>
                  </a:lnTo>
                  <a:lnTo>
                    <a:pt x="326504" y="193040"/>
                  </a:lnTo>
                  <a:lnTo>
                    <a:pt x="336931" y="189230"/>
                  </a:lnTo>
                  <a:lnTo>
                    <a:pt x="259308" y="189230"/>
                  </a:lnTo>
                  <a:lnTo>
                    <a:pt x="255003" y="187960"/>
                  </a:lnTo>
                  <a:lnTo>
                    <a:pt x="249593" y="182880"/>
                  </a:lnTo>
                  <a:lnTo>
                    <a:pt x="248183" y="179070"/>
                  </a:lnTo>
                  <a:lnTo>
                    <a:pt x="247624" y="173990"/>
                  </a:lnTo>
                  <a:lnTo>
                    <a:pt x="247802" y="172720"/>
                  </a:lnTo>
                  <a:lnTo>
                    <a:pt x="248335" y="170180"/>
                  </a:lnTo>
                  <a:lnTo>
                    <a:pt x="350189" y="170180"/>
                  </a:lnTo>
                  <a:lnTo>
                    <a:pt x="350189" y="166370"/>
                  </a:lnTo>
                  <a:lnTo>
                    <a:pt x="291304" y="166370"/>
                  </a:lnTo>
                  <a:lnTo>
                    <a:pt x="269367" y="163830"/>
                  </a:lnTo>
                  <a:lnTo>
                    <a:pt x="259715" y="161290"/>
                  </a:lnTo>
                  <a:lnTo>
                    <a:pt x="260604" y="161290"/>
                  </a:lnTo>
                  <a:lnTo>
                    <a:pt x="290106" y="158750"/>
                  </a:lnTo>
                  <a:lnTo>
                    <a:pt x="295998" y="156210"/>
                  </a:lnTo>
                  <a:lnTo>
                    <a:pt x="300443" y="152400"/>
                  </a:lnTo>
                  <a:lnTo>
                    <a:pt x="301904" y="149860"/>
                  </a:lnTo>
                  <a:lnTo>
                    <a:pt x="303174" y="148590"/>
                  </a:lnTo>
                  <a:lnTo>
                    <a:pt x="304584" y="146050"/>
                  </a:lnTo>
                  <a:lnTo>
                    <a:pt x="304927" y="146050"/>
                  </a:lnTo>
                  <a:lnTo>
                    <a:pt x="305231" y="144780"/>
                  </a:lnTo>
                  <a:lnTo>
                    <a:pt x="321586" y="144780"/>
                  </a:lnTo>
                  <a:lnTo>
                    <a:pt x="337007" y="142240"/>
                  </a:lnTo>
                  <a:lnTo>
                    <a:pt x="350189" y="142240"/>
                  </a:lnTo>
                  <a:lnTo>
                    <a:pt x="350189" y="138430"/>
                  </a:lnTo>
                  <a:lnTo>
                    <a:pt x="357809" y="137160"/>
                  </a:lnTo>
                  <a:lnTo>
                    <a:pt x="364210" y="133350"/>
                  </a:lnTo>
                  <a:lnTo>
                    <a:pt x="366731" y="132080"/>
                  </a:lnTo>
                  <a:lnTo>
                    <a:pt x="307911" y="132080"/>
                  </a:lnTo>
                  <a:lnTo>
                    <a:pt x="306520" y="125730"/>
                  </a:lnTo>
                  <a:lnTo>
                    <a:pt x="303429" y="119380"/>
                  </a:lnTo>
                  <a:lnTo>
                    <a:pt x="298837" y="114300"/>
                  </a:lnTo>
                  <a:close/>
                </a:path>
                <a:path w="458469" h="370839">
                  <a:moveTo>
                    <a:pt x="368214" y="177800"/>
                  </a:moveTo>
                  <a:lnTo>
                    <a:pt x="330860" y="177800"/>
                  </a:lnTo>
                  <a:lnTo>
                    <a:pt x="322846" y="180340"/>
                  </a:lnTo>
                  <a:lnTo>
                    <a:pt x="317119" y="181610"/>
                  </a:lnTo>
                  <a:lnTo>
                    <a:pt x="259308" y="189230"/>
                  </a:lnTo>
                  <a:lnTo>
                    <a:pt x="336931" y="189230"/>
                  </a:lnTo>
                  <a:lnTo>
                    <a:pt x="368214" y="177800"/>
                  </a:lnTo>
                  <a:close/>
                </a:path>
                <a:path w="458469" h="370839">
                  <a:moveTo>
                    <a:pt x="382422" y="130810"/>
                  </a:moveTo>
                  <a:lnTo>
                    <a:pt x="369252" y="130810"/>
                  </a:lnTo>
                  <a:lnTo>
                    <a:pt x="369252" y="163830"/>
                  </a:lnTo>
                  <a:lnTo>
                    <a:pt x="350189" y="170180"/>
                  </a:lnTo>
                  <a:lnTo>
                    <a:pt x="248335" y="170180"/>
                  </a:lnTo>
                  <a:lnTo>
                    <a:pt x="260065" y="175260"/>
                  </a:lnTo>
                  <a:lnTo>
                    <a:pt x="273338" y="177800"/>
                  </a:lnTo>
                  <a:lnTo>
                    <a:pt x="303085" y="180340"/>
                  </a:lnTo>
                  <a:lnTo>
                    <a:pt x="310232" y="179070"/>
                  </a:lnTo>
                  <a:lnTo>
                    <a:pt x="324155" y="179070"/>
                  </a:lnTo>
                  <a:lnTo>
                    <a:pt x="330860" y="177800"/>
                  </a:lnTo>
                  <a:lnTo>
                    <a:pt x="368214" y="177800"/>
                  </a:lnTo>
                  <a:lnTo>
                    <a:pt x="420351" y="158750"/>
                  </a:lnTo>
                  <a:lnTo>
                    <a:pt x="382422" y="158750"/>
                  </a:lnTo>
                  <a:lnTo>
                    <a:pt x="382422" y="130810"/>
                  </a:lnTo>
                  <a:close/>
                </a:path>
                <a:path w="458469" h="370839">
                  <a:moveTo>
                    <a:pt x="350189" y="142240"/>
                  </a:moveTo>
                  <a:lnTo>
                    <a:pt x="337007" y="142240"/>
                  </a:lnTo>
                  <a:lnTo>
                    <a:pt x="337007" y="163830"/>
                  </a:lnTo>
                  <a:lnTo>
                    <a:pt x="320679" y="166370"/>
                  </a:lnTo>
                  <a:lnTo>
                    <a:pt x="350189" y="166370"/>
                  </a:lnTo>
                  <a:lnTo>
                    <a:pt x="350189" y="142240"/>
                  </a:lnTo>
                  <a:close/>
                </a:path>
                <a:path w="458469" h="370839">
                  <a:moveTo>
                    <a:pt x="437934" y="137160"/>
                  </a:moveTo>
                  <a:lnTo>
                    <a:pt x="382422" y="158750"/>
                  </a:lnTo>
                  <a:lnTo>
                    <a:pt x="420351" y="158750"/>
                  </a:lnTo>
                  <a:lnTo>
                    <a:pt x="437730" y="152400"/>
                  </a:lnTo>
                  <a:lnTo>
                    <a:pt x="456752" y="152400"/>
                  </a:lnTo>
                  <a:lnTo>
                    <a:pt x="452221" y="144780"/>
                  </a:lnTo>
                  <a:lnTo>
                    <a:pt x="446506" y="139700"/>
                  </a:lnTo>
                  <a:lnTo>
                    <a:pt x="437934" y="137160"/>
                  </a:lnTo>
                  <a:close/>
                </a:path>
                <a:path w="458469" h="370839">
                  <a:moveTo>
                    <a:pt x="350189" y="107950"/>
                  </a:moveTo>
                  <a:lnTo>
                    <a:pt x="337007" y="107950"/>
                  </a:lnTo>
                  <a:lnTo>
                    <a:pt x="337007" y="128270"/>
                  </a:lnTo>
                  <a:lnTo>
                    <a:pt x="330139" y="129540"/>
                  </a:lnTo>
                  <a:lnTo>
                    <a:pt x="315536" y="132080"/>
                  </a:lnTo>
                  <a:lnTo>
                    <a:pt x="366731" y="132080"/>
                  </a:lnTo>
                  <a:lnTo>
                    <a:pt x="369252" y="130810"/>
                  </a:lnTo>
                  <a:lnTo>
                    <a:pt x="382422" y="130810"/>
                  </a:lnTo>
                  <a:lnTo>
                    <a:pt x="382422" y="124460"/>
                  </a:lnTo>
                  <a:lnTo>
                    <a:pt x="350189" y="124460"/>
                  </a:lnTo>
                  <a:lnTo>
                    <a:pt x="350189" y="107950"/>
                  </a:lnTo>
                  <a:close/>
                </a:path>
                <a:path w="458469" h="370839">
                  <a:moveTo>
                    <a:pt x="382422" y="96520"/>
                  </a:moveTo>
                  <a:lnTo>
                    <a:pt x="369252" y="96520"/>
                  </a:lnTo>
                  <a:lnTo>
                    <a:pt x="369252" y="114300"/>
                  </a:lnTo>
                  <a:lnTo>
                    <a:pt x="363220" y="120650"/>
                  </a:lnTo>
                  <a:lnTo>
                    <a:pt x="350189" y="124460"/>
                  </a:lnTo>
                  <a:lnTo>
                    <a:pt x="382422" y="124460"/>
                  </a:lnTo>
                  <a:lnTo>
                    <a:pt x="382422" y="96520"/>
                  </a:lnTo>
                  <a:close/>
                </a:path>
                <a:path w="458469" h="370839">
                  <a:moveTo>
                    <a:pt x="289398" y="96520"/>
                  </a:moveTo>
                  <a:lnTo>
                    <a:pt x="236931" y="96520"/>
                  </a:lnTo>
                  <a:lnTo>
                    <a:pt x="239661" y="97790"/>
                  </a:lnTo>
                  <a:lnTo>
                    <a:pt x="242785" y="99060"/>
                  </a:lnTo>
                  <a:lnTo>
                    <a:pt x="246303" y="100330"/>
                  </a:lnTo>
                  <a:lnTo>
                    <a:pt x="240055" y="100330"/>
                  </a:lnTo>
                  <a:lnTo>
                    <a:pt x="236931" y="101600"/>
                  </a:lnTo>
                  <a:lnTo>
                    <a:pt x="358203" y="101600"/>
                  </a:lnTo>
                  <a:lnTo>
                    <a:pt x="361645" y="100330"/>
                  </a:lnTo>
                  <a:lnTo>
                    <a:pt x="365772" y="97790"/>
                  </a:lnTo>
                  <a:lnTo>
                    <a:pt x="303085" y="97790"/>
                  </a:lnTo>
                  <a:lnTo>
                    <a:pt x="289398" y="96520"/>
                  </a:lnTo>
                  <a:close/>
                </a:path>
                <a:path w="458469" h="370839">
                  <a:moveTo>
                    <a:pt x="350189" y="66040"/>
                  </a:moveTo>
                  <a:lnTo>
                    <a:pt x="337007" y="66040"/>
                  </a:lnTo>
                  <a:lnTo>
                    <a:pt x="337007" y="93980"/>
                  </a:lnTo>
                  <a:lnTo>
                    <a:pt x="329490" y="95250"/>
                  </a:lnTo>
                  <a:lnTo>
                    <a:pt x="321308" y="96520"/>
                  </a:lnTo>
                  <a:lnTo>
                    <a:pt x="312495" y="97790"/>
                  </a:lnTo>
                  <a:lnTo>
                    <a:pt x="365772" y="97790"/>
                  </a:lnTo>
                  <a:lnTo>
                    <a:pt x="369252" y="96520"/>
                  </a:lnTo>
                  <a:lnTo>
                    <a:pt x="382422" y="96520"/>
                  </a:lnTo>
                  <a:lnTo>
                    <a:pt x="382422" y="90170"/>
                  </a:lnTo>
                  <a:lnTo>
                    <a:pt x="350189" y="90170"/>
                  </a:lnTo>
                  <a:lnTo>
                    <a:pt x="350189" y="66040"/>
                  </a:lnTo>
                  <a:close/>
                </a:path>
                <a:path w="458469" h="370839">
                  <a:moveTo>
                    <a:pt x="382422" y="54610"/>
                  </a:moveTo>
                  <a:lnTo>
                    <a:pt x="369252" y="54610"/>
                  </a:lnTo>
                  <a:lnTo>
                    <a:pt x="369252" y="80010"/>
                  </a:lnTo>
                  <a:lnTo>
                    <a:pt x="362381" y="86360"/>
                  </a:lnTo>
                  <a:lnTo>
                    <a:pt x="350189" y="90170"/>
                  </a:lnTo>
                  <a:lnTo>
                    <a:pt x="382422" y="90170"/>
                  </a:lnTo>
                  <a:lnTo>
                    <a:pt x="382422" y="54610"/>
                  </a:lnTo>
                  <a:close/>
                </a:path>
                <a:path w="458469" h="370839">
                  <a:moveTo>
                    <a:pt x="275711" y="54610"/>
                  </a:moveTo>
                  <a:lnTo>
                    <a:pt x="236931" y="54610"/>
                  </a:lnTo>
                  <a:lnTo>
                    <a:pt x="240411" y="57150"/>
                  </a:lnTo>
                  <a:lnTo>
                    <a:pt x="244538" y="58420"/>
                  </a:lnTo>
                  <a:lnTo>
                    <a:pt x="249288" y="60960"/>
                  </a:lnTo>
                  <a:lnTo>
                    <a:pt x="260958" y="64770"/>
                  </a:lnTo>
                  <a:lnTo>
                    <a:pt x="274034" y="67310"/>
                  </a:lnTo>
                  <a:lnTo>
                    <a:pt x="303085" y="69850"/>
                  </a:lnTo>
                  <a:lnTo>
                    <a:pt x="311954" y="68580"/>
                  </a:lnTo>
                  <a:lnTo>
                    <a:pt x="320608" y="68580"/>
                  </a:lnTo>
                  <a:lnTo>
                    <a:pt x="337007" y="66040"/>
                  </a:lnTo>
                  <a:lnTo>
                    <a:pt x="350189" y="66040"/>
                  </a:lnTo>
                  <a:lnTo>
                    <a:pt x="350189" y="63500"/>
                  </a:lnTo>
                  <a:lnTo>
                    <a:pt x="352513" y="62230"/>
                  </a:lnTo>
                  <a:lnTo>
                    <a:pt x="354749" y="60960"/>
                  </a:lnTo>
                  <a:lnTo>
                    <a:pt x="356895" y="60960"/>
                  </a:lnTo>
                  <a:lnTo>
                    <a:pt x="361645" y="58420"/>
                  </a:lnTo>
                  <a:lnTo>
                    <a:pt x="365772" y="57150"/>
                  </a:lnTo>
                  <a:lnTo>
                    <a:pt x="367512" y="55880"/>
                  </a:lnTo>
                  <a:lnTo>
                    <a:pt x="303085" y="55880"/>
                  </a:lnTo>
                  <a:lnTo>
                    <a:pt x="275711" y="54610"/>
                  </a:lnTo>
                  <a:close/>
                </a:path>
                <a:path w="458469" h="370839">
                  <a:moveTo>
                    <a:pt x="367827" y="13970"/>
                  </a:moveTo>
                  <a:lnTo>
                    <a:pt x="303085" y="13970"/>
                  </a:lnTo>
                  <a:lnTo>
                    <a:pt x="330453" y="15240"/>
                  </a:lnTo>
                  <a:lnTo>
                    <a:pt x="351299" y="21590"/>
                  </a:lnTo>
                  <a:lnTo>
                    <a:pt x="364580" y="27940"/>
                  </a:lnTo>
                  <a:lnTo>
                    <a:pt x="369252" y="34290"/>
                  </a:lnTo>
                  <a:lnTo>
                    <a:pt x="367424" y="39370"/>
                  </a:lnTo>
                  <a:lnTo>
                    <a:pt x="362161" y="43180"/>
                  </a:lnTo>
                  <a:lnTo>
                    <a:pt x="353709" y="48260"/>
                  </a:lnTo>
                  <a:lnTo>
                    <a:pt x="342315" y="52070"/>
                  </a:lnTo>
                  <a:lnTo>
                    <a:pt x="341579" y="52070"/>
                  </a:lnTo>
                  <a:lnTo>
                    <a:pt x="333287" y="53340"/>
                  </a:lnTo>
                  <a:lnTo>
                    <a:pt x="324070" y="54610"/>
                  </a:lnTo>
                  <a:lnTo>
                    <a:pt x="313984" y="55880"/>
                  </a:lnTo>
                  <a:lnTo>
                    <a:pt x="367512" y="55880"/>
                  </a:lnTo>
                  <a:lnTo>
                    <a:pt x="369252" y="54610"/>
                  </a:lnTo>
                  <a:lnTo>
                    <a:pt x="382422" y="54610"/>
                  </a:lnTo>
                  <a:lnTo>
                    <a:pt x="382422" y="34290"/>
                  </a:lnTo>
                  <a:lnTo>
                    <a:pt x="380748" y="27940"/>
                  </a:lnTo>
                  <a:lnTo>
                    <a:pt x="375831" y="20320"/>
                  </a:lnTo>
                  <a:lnTo>
                    <a:pt x="367827" y="1397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51631" y="7439659"/>
            <a:ext cx="1447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0" cy="7772400"/>
          </a:xfrm>
          <a:custGeom>
            <a:avLst/>
            <a:gdLst/>
            <a:ahLst/>
            <a:cxnLst/>
            <a:rect l="l" t="t" r="r" b="b"/>
            <a:pathLst>
              <a:path w="0" h="7772400">
                <a:moveTo>
                  <a:pt x="0" y="0"/>
                </a:moveTo>
                <a:lnTo>
                  <a:pt x="0" y="7772400"/>
                </a:lnTo>
              </a:path>
            </a:pathLst>
          </a:custGeom>
          <a:solidFill>
            <a:srgbClr val="EBE8E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995159" y="0"/>
            <a:ext cx="3063240" cy="7772400"/>
            <a:chOff x="6995159" y="0"/>
            <a:chExt cx="3063240" cy="7772400"/>
          </a:xfrm>
        </p:grpSpPr>
        <p:sp>
          <p:nvSpPr>
            <p:cNvPr id="4" name="object 4" descr=""/>
            <p:cNvSpPr/>
            <p:nvPr/>
          </p:nvSpPr>
          <p:spPr>
            <a:xfrm>
              <a:off x="6995159" y="0"/>
              <a:ext cx="3063240" cy="7772400"/>
            </a:xfrm>
            <a:custGeom>
              <a:avLst/>
              <a:gdLst/>
              <a:ahLst/>
              <a:cxnLst/>
              <a:rect l="l" t="t" r="r" b="b"/>
              <a:pathLst>
                <a:path w="3063240" h="7772400">
                  <a:moveTo>
                    <a:pt x="306324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3063240" y="7772400"/>
                  </a:lnTo>
                  <a:lnTo>
                    <a:pt x="3063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2253" y="914400"/>
              <a:ext cx="2229053" cy="2195461"/>
            </a:xfrm>
            <a:prstGeom prst="rect">
              <a:avLst/>
            </a:prstGeom>
          </p:spPr>
        </p:pic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2858" y="912812"/>
          <a:ext cx="5116195" cy="5507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650"/>
                <a:gridCol w="2833370"/>
              </a:tblGrid>
              <a:tr h="493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GIFT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VEHICLE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2763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600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dirty="0" sz="1600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dirty="0" sz="1600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7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dirty="0" sz="1600" spc="-8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dirty="0" sz="1600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GIFT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27635">
                    <a:solidFill>
                      <a:srgbClr val="000000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Cash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Check</a:t>
                      </a:r>
                      <a:r>
                        <a:rPr dirty="0" sz="1100" spc="9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dirty="0" sz="1100" spc="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credit</a:t>
                      </a:r>
                      <a:r>
                        <a:rPr dirty="0" sz="1100" spc="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card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63245" marR="556260" indent="42545">
                        <a:lnSpc>
                          <a:spcPct val="100000"/>
                        </a:lnSpc>
                      </a:pPr>
                      <a:r>
                        <a:rPr dirty="0" sz="1100" spc="-55" b="1">
                          <a:latin typeface="Gill Sans MT"/>
                          <a:cs typeface="Gill Sans MT"/>
                        </a:rPr>
                        <a:t>Transfer</a:t>
                      </a:r>
                      <a:r>
                        <a:rPr dirty="0" sz="1100" spc="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b="1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1100" spc="1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 b="1">
                          <a:latin typeface="Gill Sans MT"/>
                          <a:cs typeface="Gill Sans MT"/>
                        </a:rPr>
                        <a:t>Stock </a:t>
                      </a: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dirty="0" sz="1100" spc="-5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45" b="1">
                          <a:latin typeface="Gill Sans MT"/>
                          <a:cs typeface="Gill Sans MT"/>
                        </a:rPr>
                        <a:t>Cryptocurrency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508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147320" indent="2711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Transfer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stock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cryptocurrency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directly</a:t>
                      </a:r>
                      <a:r>
                        <a:rPr dirty="0" sz="1100" spc="8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1100" spc="8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8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8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Foundation;</a:t>
                      </a:r>
                      <a:r>
                        <a:rPr dirty="0" sz="1100" spc="8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Contact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marL="77089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035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Life</a:t>
                      </a:r>
                      <a:r>
                        <a:rPr dirty="0" sz="1100" spc="-3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5" b="1">
                          <a:latin typeface="Gill Sans MT"/>
                          <a:cs typeface="Gill Sans MT"/>
                        </a:rPr>
                        <a:t>Insurance</a:t>
                      </a:r>
                      <a:r>
                        <a:rPr dirty="0" sz="1100" spc="-3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Gift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7329" marR="2203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Gift</a:t>
                      </a:r>
                      <a:r>
                        <a:rPr dirty="0" sz="1100" spc="9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a</a:t>
                      </a:r>
                      <a:r>
                        <a:rPr dirty="0" sz="1100" spc="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policy</a:t>
                      </a:r>
                      <a:r>
                        <a:rPr dirty="0" sz="1100" spc="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dirty="0" sz="1100" spc="9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 </a:t>
                      </a:r>
                      <a:r>
                        <a:rPr dirty="0" sz="1100" spc="7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dirty="0" sz="1100" spc="9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9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beneficiary;</a:t>
                      </a:r>
                      <a:r>
                        <a:rPr dirty="0" sz="1100" spc="9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dirty="0" sz="1100" spc="9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-2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035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40" b="1">
                          <a:latin typeface="Gill Sans MT"/>
                          <a:cs typeface="Gill Sans MT"/>
                        </a:rPr>
                        <a:t>Donor</a:t>
                      </a:r>
                      <a:r>
                        <a:rPr dirty="0" sz="1100" spc="-10" b="1">
                          <a:latin typeface="Gill Sans MT"/>
                          <a:cs typeface="Gill Sans MT"/>
                        </a:rPr>
                        <a:t> Advised</a:t>
                      </a:r>
                      <a:r>
                        <a:rPr dirty="0" sz="1100" spc="-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Fund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9730" marR="3727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Direct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Donor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Advised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Fund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holder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1100" spc="5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make</a:t>
                      </a:r>
                      <a:r>
                        <a:rPr dirty="0" sz="1100" spc="5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9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specified</a:t>
                      </a:r>
                      <a:r>
                        <a:rPr dirty="0" sz="1100" spc="5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gift</a:t>
                      </a:r>
                      <a:r>
                        <a:rPr dirty="0" sz="1100" spc="5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to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035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62560" marR="154940" indent="152400">
                        <a:lnSpc>
                          <a:spcPts val="1080"/>
                        </a:lnSpc>
                      </a:pPr>
                      <a:r>
                        <a:rPr dirty="0" sz="1100" spc="-35" b="1">
                          <a:latin typeface="Gill Sans MT"/>
                          <a:cs typeface="Gill Sans MT"/>
                        </a:rPr>
                        <a:t>In-</a:t>
                      </a:r>
                      <a:r>
                        <a:rPr dirty="0" sz="1100" spc="-25" b="1">
                          <a:latin typeface="Gill Sans MT"/>
                          <a:cs typeface="Gill Sans MT"/>
                        </a:rPr>
                        <a:t>Kind </a:t>
                      </a:r>
                      <a:r>
                        <a:rPr dirty="0" sz="1100" spc="-10" b="1">
                          <a:latin typeface="Gill Sans MT"/>
                          <a:cs typeface="Gill Sans MT"/>
                        </a:rPr>
                        <a:t>Gift</a:t>
                      </a:r>
                      <a:r>
                        <a:rPr dirty="0" sz="1100" spc="-2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900" spc="-25" b="1">
                          <a:latin typeface="Gill Sans MT"/>
                          <a:cs typeface="Gill Sans MT"/>
                        </a:rPr>
                        <a:t>(such</a:t>
                      </a:r>
                      <a:r>
                        <a:rPr dirty="0" sz="900" spc="-2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900" b="1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dirty="0" sz="900" spc="-2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900" spc="-10" b="1">
                          <a:latin typeface="Gill Sans MT"/>
                          <a:cs typeface="Gill Sans MT"/>
                        </a:rPr>
                        <a:t>teaching technology,</a:t>
                      </a:r>
                      <a:r>
                        <a:rPr dirty="0" sz="900" spc="-4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900" spc="-10" b="1">
                          <a:latin typeface="Gill Sans MT"/>
                          <a:cs typeface="Gill Sans MT"/>
                        </a:rPr>
                        <a:t>equipment,</a:t>
                      </a:r>
                      <a:r>
                        <a:rPr dirty="0" sz="900" spc="-3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900" spc="-10" b="1">
                          <a:latin typeface="Gill Sans MT"/>
                          <a:cs typeface="Gill Sans MT"/>
                        </a:rPr>
                        <a:t>vehicles,</a:t>
                      </a:r>
                      <a:r>
                        <a:rPr dirty="0" sz="900" spc="-3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900" spc="-30" b="1">
                          <a:latin typeface="Gill Sans MT"/>
                          <a:cs typeface="Gill Sans MT"/>
                        </a:rPr>
                        <a:t>etc.)</a:t>
                      </a:r>
                      <a:endParaRPr sz="900">
                        <a:latin typeface="Gill Sans MT"/>
                        <a:cs typeface="Gill Sans MT"/>
                      </a:endParaRPr>
                    </a:p>
                  </a:txBody>
                  <a:tcPr marL="0" marR="0" marB="0" marT="63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dirty="0" sz="1100" spc="1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114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1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45" b="1">
                          <a:latin typeface="Gill Sans MT"/>
                          <a:cs typeface="Gill Sans MT"/>
                        </a:rPr>
                        <a:t>Retirement</a:t>
                      </a:r>
                      <a:r>
                        <a:rPr dirty="0" sz="1100" spc="-2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30" b="1">
                          <a:latin typeface="Gill Sans MT"/>
                          <a:cs typeface="Gill Sans MT"/>
                        </a:rPr>
                        <a:t>Plan</a:t>
                      </a: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 Gift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9085" marR="291465" indent="-6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00" spc="6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Name</a:t>
                      </a:r>
                      <a:r>
                        <a:rPr dirty="0" sz="1100" spc="3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3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3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r>
                        <a:rPr dirty="0" sz="1100" spc="3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as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beneficiary</a:t>
                      </a:r>
                      <a:r>
                        <a:rPr dirty="0" sz="1100" spc="14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1100" spc="14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14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remainder</a:t>
                      </a:r>
                      <a:r>
                        <a:rPr dirty="0" sz="1100" spc="1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1100" spc="14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retirement</a:t>
                      </a:r>
                      <a:r>
                        <a:rPr dirty="0" sz="1100" spc="114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assets</a:t>
                      </a:r>
                      <a:r>
                        <a:rPr dirty="0" sz="1100" spc="12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after</a:t>
                      </a:r>
                      <a:r>
                        <a:rPr dirty="0" sz="1100" spc="114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dirty="0" sz="1100" spc="12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lifetime;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dirty="0" sz="1100" spc="1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114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1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968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Gill Sans MT"/>
                          <a:cs typeface="Gill Sans MT"/>
                        </a:rPr>
                        <a:t>Legacy</a:t>
                      </a:r>
                      <a:r>
                        <a:rPr dirty="0" sz="1100" spc="-4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b="1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1100" spc="-4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0" b="1">
                          <a:latin typeface="Gill Sans MT"/>
                          <a:cs typeface="Gill Sans MT"/>
                        </a:rPr>
                        <a:t>Planned</a:t>
                      </a:r>
                      <a:r>
                        <a:rPr dirty="0" sz="1100" spc="-4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 b="1">
                          <a:latin typeface="Gill Sans MT"/>
                          <a:cs typeface="Gill Sans MT"/>
                        </a:rPr>
                        <a:t>Gifts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B53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0820" marR="20320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100" spc="6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Name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2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will </a:t>
                      </a:r>
                      <a:r>
                        <a:rPr dirty="0" sz="1100" spc="7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dirty="0" sz="1100" spc="45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beneficiary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assets/estate;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dirty="0" sz="1100" spc="1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1100" spc="114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HCC</a:t>
                      </a:r>
                      <a:r>
                        <a:rPr dirty="0" sz="1100" spc="11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0">
                          <a:solidFill>
                            <a:srgbClr val="292929"/>
                          </a:solidFill>
                          <a:latin typeface="Gill Sans MT"/>
                          <a:cs typeface="Gill Sans MT"/>
                        </a:rPr>
                        <a:t>Foundation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10350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755395" y="6650295"/>
            <a:ext cx="50571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90">
                <a:solidFill>
                  <a:srgbClr val="5A5455"/>
                </a:solidFill>
                <a:latin typeface="Century Gothic"/>
                <a:cs typeface="Century Gothic"/>
              </a:rPr>
              <a:t>For</a:t>
            </a:r>
            <a:r>
              <a:rPr dirty="0" sz="1000" spc="30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95">
                <a:solidFill>
                  <a:srgbClr val="5A5455"/>
                </a:solidFill>
                <a:latin typeface="Century Gothic"/>
                <a:cs typeface="Century Gothic"/>
              </a:rPr>
              <a:t>more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114">
                <a:solidFill>
                  <a:srgbClr val="5A5455"/>
                </a:solidFill>
                <a:latin typeface="Century Gothic"/>
                <a:cs typeface="Century Gothic"/>
              </a:rPr>
              <a:t>information,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105">
                <a:solidFill>
                  <a:srgbClr val="5A5455"/>
                </a:solidFill>
                <a:latin typeface="Century Gothic"/>
                <a:cs typeface="Century Gothic"/>
              </a:rPr>
              <a:t>contact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80">
                <a:solidFill>
                  <a:srgbClr val="5A5455"/>
                </a:solidFill>
                <a:latin typeface="Century Gothic"/>
                <a:cs typeface="Century Gothic"/>
              </a:rPr>
              <a:t>Karen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55">
                <a:solidFill>
                  <a:srgbClr val="5A5455"/>
                </a:solidFill>
                <a:latin typeface="Century Gothic"/>
                <a:cs typeface="Century Gothic"/>
              </a:rPr>
              <a:t>L.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45">
                <a:solidFill>
                  <a:srgbClr val="5A5455"/>
                </a:solidFill>
                <a:latin typeface="Century Gothic"/>
                <a:cs typeface="Century Gothic"/>
              </a:rPr>
              <a:t>Schmidt,</a:t>
            </a:r>
            <a:r>
              <a:rPr dirty="0" sz="1000" spc="30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5A5455"/>
                </a:solidFill>
                <a:latin typeface="Century Gothic"/>
                <a:cs typeface="Century Gothic"/>
              </a:rPr>
              <a:t>MBA,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5A5455"/>
                </a:solidFill>
                <a:latin typeface="Century Gothic"/>
                <a:cs typeface="Century Gothic"/>
              </a:rPr>
              <a:t>CFRE,</a:t>
            </a:r>
            <a:r>
              <a:rPr dirty="0" sz="1000" spc="3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60">
                <a:solidFill>
                  <a:srgbClr val="5A5455"/>
                </a:solidFill>
                <a:latin typeface="Century Gothic"/>
                <a:cs typeface="Century Gothic"/>
              </a:rPr>
              <a:t>President, </a:t>
            </a:r>
            <a:r>
              <a:rPr dirty="0" sz="1000" spc="-55">
                <a:solidFill>
                  <a:srgbClr val="5A5455"/>
                </a:solidFill>
                <a:latin typeface="Century Gothic"/>
                <a:cs typeface="Century Gothic"/>
              </a:rPr>
              <a:t>HCC</a:t>
            </a:r>
            <a:r>
              <a:rPr dirty="0" sz="1000" spc="9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85">
                <a:solidFill>
                  <a:srgbClr val="5A5455"/>
                </a:solidFill>
                <a:latin typeface="Century Gothic"/>
                <a:cs typeface="Century Gothic"/>
              </a:rPr>
              <a:t>Foundation,</a:t>
            </a:r>
            <a:r>
              <a:rPr dirty="0" sz="1000" spc="9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5A5455"/>
                </a:solidFill>
                <a:latin typeface="Century Gothic"/>
                <a:cs typeface="Century Gothic"/>
              </a:rPr>
              <a:t>at</a:t>
            </a:r>
            <a:r>
              <a:rPr dirty="0" sz="1000" spc="100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-85">
                <a:solidFill>
                  <a:srgbClr val="5A5455"/>
                </a:solidFill>
                <a:latin typeface="Century Gothic"/>
                <a:cs typeface="Century Gothic"/>
              </a:rPr>
              <a:t>713-</a:t>
            </a:r>
            <a:r>
              <a:rPr dirty="0" sz="1000" spc="-60">
                <a:solidFill>
                  <a:srgbClr val="5A5455"/>
                </a:solidFill>
                <a:latin typeface="Century Gothic"/>
                <a:cs typeface="Century Gothic"/>
              </a:rPr>
              <a:t>718-</a:t>
            </a:r>
            <a:r>
              <a:rPr dirty="0" sz="1000" spc="-55">
                <a:solidFill>
                  <a:srgbClr val="5A5455"/>
                </a:solidFill>
                <a:latin typeface="Century Gothic"/>
                <a:cs typeface="Century Gothic"/>
              </a:rPr>
              <a:t>8595</a:t>
            </a:r>
            <a:r>
              <a:rPr dirty="0" sz="1000" spc="9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260">
                <a:solidFill>
                  <a:srgbClr val="5A5455"/>
                </a:solidFill>
                <a:latin typeface="Century Gothic"/>
                <a:cs typeface="Century Gothic"/>
              </a:rPr>
              <a:t>or</a:t>
            </a:r>
            <a:r>
              <a:rPr dirty="0" sz="1000" spc="100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5A5455"/>
                </a:solidFill>
                <a:latin typeface="Century Gothic"/>
                <a:cs typeface="Century Gothic"/>
              </a:rPr>
              <a:t>via</a:t>
            </a:r>
            <a:r>
              <a:rPr dirty="0" sz="1000" spc="9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5A5455"/>
                </a:solidFill>
                <a:latin typeface="Century Gothic"/>
                <a:cs typeface="Century Gothic"/>
              </a:rPr>
              <a:t>email</a:t>
            </a:r>
            <a:r>
              <a:rPr dirty="0" sz="1000" spc="100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5A5455"/>
                </a:solidFill>
                <a:latin typeface="Century Gothic"/>
                <a:cs typeface="Century Gothic"/>
              </a:rPr>
              <a:t>at</a:t>
            </a:r>
            <a:r>
              <a:rPr dirty="0" sz="1000" spc="95">
                <a:solidFill>
                  <a:srgbClr val="5A5455"/>
                </a:solidFill>
                <a:latin typeface="Century Gothic"/>
                <a:cs typeface="Century Gothic"/>
              </a:rPr>
              <a:t> </a:t>
            </a:r>
            <a:r>
              <a:rPr dirty="0" sz="1000" spc="40">
                <a:solidFill>
                  <a:srgbClr val="5A5455"/>
                </a:solidFill>
                <a:latin typeface="Century Gothic"/>
                <a:cs typeface="Century Gothic"/>
                <a:hlinkClick r:id="rId3"/>
              </a:rPr>
              <a:t>karen.schmidt2@hccs.edu.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99546" y="3466133"/>
            <a:ext cx="2232025" cy="295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2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“This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dirty="0" sz="12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ultimately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2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25">
                <a:solidFill>
                  <a:srgbClr val="FFFFFF"/>
                </a:solidFill>
                <a:latin typeface="Trebuchet MS"/>
                <a:cs typeface="Trebuchet MS"/>
              </a:rPr>
              <a:t>finance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my </a:t>
            </a:r>
            <a:r>
              <a:rPr dirty="0" sz="1200" spc="130">
                <a:solidFill>
                  <a:srgbClr val="FFFFFF"/>
                </a:solidFill>
                <a:latin typeface="Trebuchet MS"/>
                <a:cs typeface="Trebuchet MS"/>
              </a:rPr>
              <a:t>place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rebuchet MS"/>
                <a:cs typeface="Trebuchet MS"/>
              </a:rPr>
              <a:t>HCC’s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60">
                <a:solidFill>
                  <a:srgbClr val="FFFFFF"/>
                </a:solidFill>
                <a:latin typeface="Trebuchet MS"/>
                <a:cs typeface="Trebuchet MS"/>
              </a:rPr>
              <a:t>Radiology </a:t>
            </a:r>
            <a:r>
              <a:rPr dirty="0" sz="1200" spc="19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4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90">
                <a:solidFill>
                  <a:srgbClr val="FFFFFF"/>
                </a:solidFill>
                <a:latin typeface="Trebuchet MS"/>
                <a:cs typeface="Trebuchet MS"/>
              </a:rPr>
              <a:t>well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8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spc="1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FFFFFF"/>
                </a:solidFill>
                <a:latin typeface="Trebuchet MS"/>
                <a:cs typeface="Trebuchet MS"/>
              </a:rPr>
              <a:t>supplies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need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dirty="0" sz="1200" spc="150">
                <a:solidFill>
                  <a:srgbClr val="FFFFFF"/>
                </a:solidFill>
                <a:latin typeface="Trebuchet MS"/>
                <a:cs typeface="Trebuchet MS"/>
              </a:rPr>
              <a:t>successful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04">
                <a:solidFill>
                  <a:srgbClr val="FFFFFF"/>
                </a:solidFill>
                <a:latin typeface="Trebuchet MS"/>
                <a:cs typeface="Trebuchet MS"/>
              </a:rPr>
              <a:t>throughout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pathway.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dirty="0" sz="12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Trebuchet MS"/>
                <a:cs typeface="Trebuchet MS"/>
              </a:rPr>
              <a:t>incredibly </a:t>
            </a:r>
            <a:r>
              <a:rPr dirty="0" sz="1200" spc="160">
                <a:solidFill>
                  <a:srgbClr val="FFFFFF"/>
                </a:solidFill>
                <a:latin typeface="Trebuchet MS"/>
                <a:cs typeface="Trebuchet MS"/>
              </a:rPr>
              <a:t>thankful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6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rebuchet MS"/>
                <a:cs typeface="Trebuchet MS"/>
              </a:rPr>
              <a:t>David</a:t>
            </a:r>
            <a:endParaRPr sz="1200">
              <a:latin typeface="Trebuchet MS"/>
              <a:cs typeface="Trebuchet MS"/>
            </a:endParaRPr>
          </a:p>
          <a:p>
            <a:pPr marL="12700" marR="48260">
              <a:lnSpc>
                <a:spcPct val="111100"/>
              </a:lnSpc>
            </a:pP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Jean </a:t>
            </a:r>
            <a:r>
              <a:rPr dirty="0" sz="1200" spc="65">
                <a:solidFill>
                  <a:srgbClr val="FFFFFF"/>
                </a:solidFill>
                <a:latin typeface="Trebuchet MS"/>
                <a:cs typeface="Trebuchet MS"/>
              </a:rPr>
              <a:t>Wiley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35">
                <a:solidFill>
                  <a:srgbClr val="FFFFFF"/>
                </a:solidFill>
                <a:latin typeface="Trebuchet MS"/>
                <a:cs typeface="Trebuchet MS"/>
              </a:rPr>
              <a:t>Foundation </a:t>
            </a:r>
            <a:r>
              <a:rPr dirty="0" sz="1200" spc="120">
                <a:solidFill>
                  <a:srgbClr val="FFFFFF"/>
                </a:solidFill>
                <a:latin typeface="Trebuchet MS"/>
                <a:cs typeface="Trebuchet MS"/>
              </a:rPr>
              <a:t>Scholarship,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5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Trebuchet MS"/>
                <a:cs typeface="Trebuchet MS"/>
              </a:rPr>
              <a:t>can’t </a:t>
            </a:r>
            <a:r>
              <a:rPr dirty="0" sz="1200" spc="70">
                <a:solidFill>
                  <a:srgbClr val="FFFFFF"/>
                </a:solidFill>
                <a:latin typeface="Trebuchet MS"/>
                <a:cs typeface="Trebuchet MS"/>
              </a:rPr>
              <a:t>wait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4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finish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my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85">
                <a:solidFill>
                  <a:srgbClr val="FFFFFF"/>
                </a:solidFill>
                <a:latin typeface="Trebuchet MS"/>
                <a:cs typeface="Trebuchet MS"/>
              </a:rPr>
              <a:t>program </a:t>
            </a:r>
            <a:r>
              <a:rPr dirty="0" sz="1200" spc="105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2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29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114">
                <a:solidFill>
                  <a:srgbClr val="FFFFFF"/>
                </a:solidFill>
                <a:latin typeface="Trebuchet MS"/>
                <a:cs typeface="Trebuchet MS"/>
              </a:rPr>
              <a:t>much </a:t>
            </a:r>
            <a:r>
              <a:rPr dirty="0" sz="1200" spc="90">
                <a:solidFill>
                  <a:srgbClr val="FFFFFF"/>
                </a:solidFill>
                <a:latin typeface="Trebuchet MS"/>
                <a:cs typeface="Trebuchet MS"/>
              </a:rPr>
              <a:t>needed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award.”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5"/>
              </a:spcBef>
            </a:pPr>
            <a:r>
              <a:rPr dirty="0" sz="900" spc="55" b="1">
                <a:solidFill>
                  <a:srgbClr val="FFFFFF"/>
                </a:solidFill>
                <a:latin typeface="Century Gothic"/>
                <a:cs typeface="Century Gothic"/>
              </a:rPr>
              <a:t>Shelby </a:t>
            </a:r>
            <a:r>
              <a:rPr dirty="0" sz="900" spc="130" b="1">
                <a:solidFill>
                  <a:srgbClr val="FFFFFF"/>
                </a:solidFill>
                <a:latin typeface="Century Gothic"/>
                <a:cs typeface="Century Gothic"/>
              </a:rPr>
              <a:t>Castro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Jean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Wiley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762235" y="7439659"/>
            <a:ext cx="146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29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058400" y="0"/>
            <a:ext cx="0" cy="7772400"/>
          </a:xfrm>
          <a:custGeom>
            <a:avLst/>
            <a:gdLst/>
            <a:ahLst/>
            <a:cxnLst/>
            <a:rect l="l" t="t" r="r" b="b"/>
            <a:pathLst>
              <a:path w="0" h="7772400">
                <a:moveTo>
                  <a:pt x="0" y="0"/>
                </a:move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2971800" cy="7772400"/>
          </a:xfrm>
          <a:custGeom>
            <a:avLst/>
            <a:gdLst/>
            <a:ahLst/>
            <a:cxnLst/>
            <a:rect l="l" t="t" r="r" b="b"/>
            <a:pathLst>
              <a:path w="2971800" h="7772400">
                <a:moveTo>
                  <a:pt x="2971800" y="0"/>
                </a:moveTo>
                <a:lnTo>
                  <a:pt x="0" y="0"/>
                </a:lnTo>
                <a:lnTo>
                  <a:pt x="0" y="7772400"/>
                </a:lnTo>
                <a:lnTo>
                  <a:pt x="2971800" y="7772400"/>
                </a:lnTo>
                <a:lnTo>
                  <a:pt x="2971800" y="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315715" y="861059"/>
            <a:ext cx="240093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F1B533"/>
                </a:solidFill>
                <a:latin typeface="Trebuchet MS"/>
                <a:cs typeface="Trebuchet MS"/>
              </a:rPr>
              <a:t>Executive</a:t>
            </a:r>
            <a:r>
              <a:rPr dirty="0" sz="1600" spc="-3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F1B533"/>
                </a:solidFill>
                <a:latin typeface="Trebuchet MS"/>
                <a:cs typeface="Trebuchet MS"/>
              </a:rPr>
              <a:t>Committee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000">
                <a:latin typeface="Arial"/>
                <a:cs typeface="Arial"/>
              </a:rPr>
              <a:t>David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Regenbaum,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Board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Chair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10" i="1">
                <a:latin typeface="Arial"/>
                <a:cs typeface="Arial"/>
              </a:rPr>
              <a:t>Entrepreneur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David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Itz,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Vice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Governance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Energetic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Properties/First</a:t>
            </a:r>
            <a:r>
              <a:rPr dirty="0" sz="800" spc="8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Service</a:t>
            </a:r>
            <a:r>
              <a:rPr dirty="0" sz="800" spc="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Credit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Union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490"/>
              </a:spcBef>
            </a:pPr>
            <a:r>
              <a:rPr dirty="0" sz="1000" spc="-40">
                <a:latin typeface="Arial"/>
                <a:cs typeface="Arial"/>
              </a:rPr>
              <a:t>Ryan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McCauley,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Chair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Fundraising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Chair-</a:t>
            </a:r>
            <a:r>
              <a:rPr dirty="0" sz="1000" spc="-10">
                <a:latin typeface="Arial"/>
                <a:cs typeface="Arial"/>
              </a:rPr>
              <a:t>Elect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Northern</a:t>
            </a:r>
            <a:r>
              <a:rPr dirty="0" sz="800" spc="18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Trust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861059"/>
            <a:ext cx="2317115" cy="675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95">
                <a:solidFill>
                  <a:srgbClr val="FFFFFF"/>
                </a:solidFill>
                <a:latin typeface="Trebuchet MS"/>
                <a:cs typeface="Trebuchet MS"/>
              </a:rPr>
              <a:t>HCC</a:t>
            </a: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FFFFFF"/>
                </a:solidFill>
                <a:latin typeface="Trebuchet MS"/>
                <a:cs typeface="Trebuchet MS"/>
              </a:rPr>
              <a:t>Foundation</a:t>
            </a: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20">
                <a:solidFill>
                  <a:srgbClr val="FFFFFF"/>
                </a:solidFill>
                <a:latin typeface="Trebuchet MS"/>
                <a:cs typeface="Trebuchet MS"/>
              </a:rPr>
              <a:t>Staff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170"/>
              </a:lnSpc>
              <a:spcBef>
                <a:spcPts val="1220"/>
              </a:spcBef>
            </a:pPr>
            <a:r>
              <a:rPr dirty="0" sz="1000">
                <a:latin typeface="Arial"/>
                <a:cs typeface="Arial"/>
              </a:rPr>
              <a:t>Karen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Schmidt,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MBA,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CFRE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 spc="-10">
                <a:latin typeface="Arial"/>
                <a:cs typeface="Arial"/>
              </a:rPr>
              <a:t>President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1633220"/>
            <a:ext cx="149225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Araceli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Alvarez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’18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Executive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Assistant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President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2006600"/>
            <a:ext cx="1214120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Rosa</a:t>
            </a:r>
            <a:r>
              <a:rPr dirty="0" sz="1000" spc="-20">
                <a:latin typeface="Arial"/>
                <a:cs typeface="Arial"/>
              </a:rPr>
              <a:t> E.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Argueta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Annual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Giving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Specialist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>
                <a:latin typeface="Arial"/>
                <a:cs typeface="Arial"/>
              </a:rPr>
              <a:t>Jill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Assir,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MBA,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CFRE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Director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Development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2753359"/>
            <a:ext cx="117284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Felicia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Brooks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Scholarship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Coordinator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10">
                <a:latin typeface="Arial"/>
                <a:cs typeface="Arial"/>
              </a:rPr>
              <a:t>Rosalinda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Garza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 spc="-10">
                <a:latin typeface="Arial"/>
                <a:cs typeface="Arial"/>
              </a:rPr>
              <a:t>Part-</a:t>
            </a:r>
            <a:r>
              <a:rPr dirty="0" sz="700">
                <a:latin typeface="Arial"/>
                <a:cs typeface="Arial"/>
              </a:rPr>
              <a:t>time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Program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Assistant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4500" y="3500120"/>
            <a:ext cx="190563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Zandra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Henderson,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’07,</a:t>
            </a:r>
            <a:r>
              <a:rPr dirty="0" sz="1000">
                <a:latin typeface="Arial"/>
                <a:cs typeface="Arial"/>
              </a:rPr>
              <a:t> ’08,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MPA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Advancement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Services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Manager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3873500"/>
            <a:ext cx="1443990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Marva </a:t>
            </a:r>
            <a:r>
              <a:rPr dirty="0" sz="1000" spc="-10">
                <a:latin typeface="Arial"/>
                <a:cs typeface="Arial"/>
              </a:rPr>
              <a:t>Lawrence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Prospect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Researcher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>
                <a:latin typeface="Arial"/>
                <a:cs typeface="Arial"/>
              </a:rPr>
              <a:t>Claudia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Martinez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Program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Assistant,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Gift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Processing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4500" y="4620259"/>
            <a:ext cx="129730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Simonne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Muhammed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Program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Assistant,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>
                <a:latin typeface="Arial"/>
                <a:cs typeface="Arial"/>
              </a:rPr>
              <a:t>Kristina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Perez,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M.Ed.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Director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Development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4500" y="5367020"/>
            <a:ext cx="1737995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Cydney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Peters,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M.Ed.,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GPC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Annual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Giving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Director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4500" y="5740400"/>
            <a:ext cx="115887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Dr.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Lynnette </a:t>
            </a:r>
            <a:r>
              <a:rPr dirty="0" sz="1000" spc="-20">
                <a:latin typeface="Arial"/>
                <a:cs typeface="Arial"/>
              </a:rPr>
              <a:t>Redd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Director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Development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20">
                <a:latin typeface="Arial"/>
                <a:cs typeface="Arial"/>
              </a:rPr>
              <a:t>Sylvia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Romero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’00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Board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Services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Coordinator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4500" y="6487159"/>
            <a:ext cx="117284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Griselda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Vaglienty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 spc="-10">
                <a:latin typeface="Arial"/>
                <a:cs typeface="Arial"/>
              </a:rPr>
              <a:t>Part-</a:t>
            </a:r>
            <a:r>
              <a:rPr dirty="0" sz="700">
                <a:latin typeface="Arial"/>
                <a:cs typeface="Arial"/>
              </a:rPr>
              <a:t>time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Program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Assistant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25">
                <a:latin typeface="Arial"/>
                <a:cs typeface="Arial"/>
              </a:rPr>
              <a:t>Rosie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Villegas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‘20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Accounting</a:t>
            </a:r>
            <a:r>
              <a:rPr dirty="0" sz="700" spc="17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Specialist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8385" y="7439659"/>
            <a:ext cx="1517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15715" y="2827017"/>
            <a:ext cx="3886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90">
                <a:solidFill>
                  <a:srgbClr val="F1B533"/>
                </a:solidFill>
                <a:latin typeface="Trebuchet MS"/>
                <a:cs typeface="Trebuchet MS"/>
              </a:rPr>
              <a:t>HCC</a:t>
            </a:r>
            <a:r>
              <a:rPr dirty="0" sz="1600" spc="-75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F1B533"/>
                </a:solidFill>
                <a:latin typeface="Trebuchet MS"/>
                <a:cs typeface="Trebuchet MS"/>
              </a:rPr>
              <a:t>Foundation</a:t>
            </a:r>
            <a:r>
              <a:rPr dirty="0" sz="16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210">
                <a:solidFill>
                  <a:srgbClr val="F1B533"/>
                </a:solidFill>
                <a:latin typeface="Trebuchet MS"/>
                <a:cs typeface="Trebuchet MS"/>
              </a:rPr>
              <a:t>Board</a:t>
            </a:r>
            <a:r>
              <a:rPr dirty="0" sz="16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380">
                <a:solidFill>
                  <a:srgbClr val="F1B533"/>
                </a:solidFill>
                <a:latin typeface="Trebuchet MS"/>
                <a:cs typeface="Trebuchet MS"/>
              </a:rPr>
              <a:t>of</a:t>
            </a:r>
            <a:r>
              <a:rPr dirty="0" sz="1600" spc="-70">
                <a:solidFill>
                  <a:srgbClr val="F1B533"/>
                </a:solidFill>
                <a:latin typeface="Trebuchet MS"/>
                <a:cs typeface="Trebuchet MS"/>
              </a:rPr>
              <a:t> </a:t>
            </a:r>
            <a:r>
              <a:rPr dirty="0" sz="1600" spc="180">
                <a:solidFill>
                  <a:srgbClr val="F1B533"/>
                </a:solidFill>
                <a:latin typeface="Trebuchet MS"/>
                <a:cs typeface="Trebuchet MS"/>
              </a:rPr>
              <a:t>Directors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15715" y="3240023"/>
            <a:ext cx="2113915" cy="3442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Cecelia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Allen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Kinder</a:t>
            </a:r>
            <a:r>
              <a:rPr dirty="0" sz="800" spc="7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Morgan,</a:t>
            </a:r>
            <a:r>
              <a:rPr dirty="0" sz="800" spc="7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20">
                <a:latin typeface="Arial"/>
                <a:cs typeface="Arial"/>
              </a:rPr>
              <a:t>Festus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Adeleke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Amoye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Laddering</a:t>
            </a:r>
            <a:r>
              <a:rPr dirty="0" sz="800" spc="5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Your</a:t>
            </a:r>
            <a:r>
              <a:rPr dirty="0" sz="800" spc="4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Success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Dr.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Antrece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Baggétt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Houston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College,</a:t>
            </a:r>
            <a:r>
              <a:rPr dirty="0" sz="800" spc="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Faculty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Liaison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20">
                <a:latin typeface="Arial"/>
                <a:cs typeface="Arial"/>
              </a:rPr>
              <a:t>Jesse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Brown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10" i="1">
                <a:latin typeface="Arial"/>
                <a:cs typeface="Arial"/>
              </a:rPr>
              <a:t>Ellis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Brown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spc="65" i="1">
                <a:latin typeface="Arial"/>
                <a:cs typeface="Arial"/>
              </a:rPr>
              <a:t>+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spc="-25" i="1">
                <a:latin typeface="Arial"/>
                <a:cs typeface="Arial"/>
              </a:rPr>
              <a:t>CO.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Carlyn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Burton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Osha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Liang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spc="-25" i="1">
                <a:latin typeface="Arial"/>
                <a:cs typeface="Arial"/>
              </a:rPr>
              <a:t>LLP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Kenneth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Burton,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Jr.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14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Volunteer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Edward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Fierro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10" i="1">
                <a:latin typeface="Arial"/>
                <a:cs typeface="Arial"/>
              </a:rPr>
              <a:t>Bracewell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Javeed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Gire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Richmond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Printing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Dr.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Mary </a:t>
            </a:r>
            <a:r>
              <a:rPr dirty="0" sz="1000" spc="-10">
                <a:latin typeface="Arial"/>
                <a:cs typeface="Arial"/>
              </a:rPr>
              <a:t>Lawson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Houston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College,</a:t>
            </a:r>
            <a:r>
              <a:rPr dirty="0" sz="800" spc="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Faculty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Liaison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Arturo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Michel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City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of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Houston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620003" y="3240023"/>
            <a:ext cx="1530350" cy="320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latin typeface="Arial"/>
                <a:cs typeface="Arial"/>
              </a:rPr>
              <a:t>Roy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Montalbano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 i="1">
                <a:latin typeface="Arial"/>
                <a:cs typeface="Arial"/>
              </a:rPr>
              <a:t>PBK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Mary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Murrin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10" i="1">
                <a:latin typeface="Arial"/>
                <a:cs typeface="Arial"/>
              </a:rPr>
              <a:t>Chevron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Dr.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Eddie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Patton,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Jr.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Vyripharm</a:t>
            </a:r>
            <a:r>
              <a:rPr dirty="0" sz="800" spc="-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Enterprises, </a:t>
            </a:r>
            <a:r>
              <a:rPr dirty="0" sz="800" spc="-25" i="1">
                <a:latin typeface="Arial"/>
                <a:cs typeface="Arial"/>
              </a:rPr>
              <a:t>LLC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Nicole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Riley,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CPA,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CFE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10" i="1">
                <a:latin typeface="Arial"/>
                <a:cs typeface="Arial"/>
              </a:rPr>
              <a:t>Pannell,</a:t>
            </a:r>
            <a:r>
              <a:rPr dirty="0" sz="80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Kerr,</a:t>
            </a:r>
            <a:r>
              <a:rPr dirty="0" sz="800" i="1">
                <a:latin typeface="Arial"/>
                <a:cs typeface="Arial"/>
              </a:rPr>
              <a:t> Forster </a:t>
            </a:r>
            <a:r>
              <a:rPr dirty="0" sz="800" spc="-50" i="1">
                <a:latin typeface="Arial"/>
                <a:cs typeface="Arial"/>
              </a:rPr>
              <a:t>(PKF)</a:t>
            </a:r>
            <a:r>
              <a:rPr dirty="0" sz="80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Texas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10">
                <a:latin typeface="Arial"/>
                <a:cs typeface="Arial"/>
              </a:rPr>
              <a:t>Lina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Sabouni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0" i="1">
                <a:latin typeface="Arial"/>
                <a:cs typeface="Arial"/>
              </a:rPr>
              <a:t>AUTOARCH</a:t>
            </a:r>
            <a:r>
              <a:rPr dirty="0" sz="800" spc="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Architects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Dr.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Kim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Shelton-</a:t>
            </a:r>
            <a:r>
              <a:rPr dirty="0" sz="1000" spc="-20">
                <a:latin typeface="Arial"/>
                <a:cs typeface="Arial"/>
              </a:rPr>
              <a:t>Brown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Welding</a:t>
            </a:r>
            <a:r>
              <a:rPr dirty="0" sz="800" spc="1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Outlets</a:t>
            </a:r>
            <a:r>
              <a:rPr dirty="0" sz="800" spc="13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Courtney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Taylor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Veritex</a:t>
            </a:r>
            <a:r>
              <a:rPr dirty="0" sz="800" spc="5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6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Bank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10">
                <a:latin typeface="Arial"/>
                <a:cs typeface="Arial"/>
              </a:rPr>
              <a:t>Irsan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Tisnabudi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Aria</a:t>
            </a:r>
            <a:r>
              <a:rPr dirty="0" sz="800" spc="-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Services,</a:t>
            </a:r>
            <a:r>
              <a:rPr dirty="0" sz="80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Charlene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White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Gap,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48804" y="3227323"/>
            <a:ext cx="1931035" cy="1704339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 spc="-20" b="1">
                <a:solidFill>
                  <a:srgbClr val="F1B533"/>
                </a:solidFill>
                <a:latin typeface="Arial"/>
                <a:cs typeface="Arial"/>
              </a:rPr>
              <a:t>HCC</a:t>
            </a:r>
            <a:r>
              <a:rPr dirty="0" sz="1000" spc="-30" b="1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1B533"/>
                </a:solidFill>
                <a:latin typeface="Arial"/>
                <a:cs typeface="Arial"/>
              </a:rPr>
              <a:t>Board</a:t>
            </a:r>
            <a:r>
              <a:rPr dirty="0" sz="1000" spc="-25" b="1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1B533"/>
                </a:solidFill>
                <a:latin typeface="Arial"/>
                <a:cs typeface="Arial"/>
              </a:rPr>
              <a:t>of</a:t>
            </a:r>
            <a:r>
              <a:rPr dirty="0" sz="1000" spc="-25" b="1">
                <a:solidFill>
                  <a:srgbClr val="F1B533"/>
                </a:solidFill>
                <a:latin typeface="Arial"/>
                <a:cs typeface="Arial"/>
              </a:rPr>
              <a:t> Trustees </a:t>
            </a:r>
            <a:r>
              <a:rPr dirty="0" sz="1000" spc="-10" b="1">
                <a:solidFill>
                  <a:srgbClr val="F1B533"/>
                </a:solidFill>
                <a:latin typeface="Arial"/>
                <a:cs typeface="Arial"/>
              </a:rPr>
              <a:t>Liaisons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Eva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Loredo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55" i="1">
                <a:latin typeface="Arial Narrow"/>
                <a:cs typeface="Arial Narrow"/>
              </a:rPr>
              <a:t>Secretary,</a:t>
            </a:r>
            <a:r>
              <a:rPr dirty="0" sz="800" spc="125" i="1">
                <a:latin typeface="Arial Narrow"/>
                <a:cs typeface="Arial Narrow"/>
              </a:rPr>
              <a:t> </a:t>
            </a:r>
            <a:r>
              <a:rPr dirty="0" sz="800" spc="60" i="1">
                <a:latin typeface="Arial Narrow"/>
                <a:cs typeface="Arial Narrow"/>
              </a:rPr>
              <a:t>Trustee</a:t>
            </a:r>
            <a:r>
              <a:rPr dirty="0" sz="800" spc="125" i="1">
                <a:latin typeface="Arial Narrow"/>
                <a:cs typeface="Arial Narrow"/>
              </a:rPr>
              <a:t> </a:t>
            </a:r>
            <a:r>
              <a:rPr dirty="0" sz="800" spc="75" i="1">
                <a:latin typeface="Arial Narrow"/>
                <a:cs typeface="Arial Narrow"/>
              </a:rPr>
              <a:t>District</a:t>
            </a:r>
            <a:r>
              <a:rPr dirty="0" sz="800" spc="130" i="1">
                <a:latin typeface="Arial Narrow"/>
                <a:cs typeface="Arial Narrow"/>
              </a:rPr>
              <a:t> </a:t>
            </a:r>
            <a:r>
              <a:rPr dirty="0" sz="800" i="1">
                <a:latin typeface="Arial Narrow"/>
                <a:cs typeface="Arial Narrow"/>
              </a:rPr>
              <a:t>VIII</a:t>
            </a:r>
            <a:r>
              <a:rPr dirty="0" sz="800" spc="125" i="1">
                <a:latin typeface="Arial Narrow"/>
                <a:cs typeface="Arial Narrow"/>
              </a:rPr>
              <a:t> </a:t>
            </a:r>
            <a:r>
              <a:rPr dirty="0" sz="800" i="1">
                <a:latin typeface="Arial Narrow"/>
                <a:cs typeface="Arial Narrow"/>
              </a:rPr>
              <a:t>(Ex-</a:t>
            </a:r>
            <a:r>
              <a:rPr dirty="0" sz="800" spc="60" i="1">
                <a:latin typeface="Arial Narrow"/>
                <a:cs typeface="Arial Narrow"/>
              </a:rPr>
              <a:t>Officio)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Dr.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Pretta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VanDible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Stallworth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60" i="1">
                <a:latin typeface="Arial Narrow"/>
                <a:cs typeface="Arial Narrow"/>
              </a:rPr>
              <a:t>Trustee</a:t>
            </a:r>
            <a:r>
              <a:rPr dirty="0" sz="800" spc="125" i="1">
                <a:latin typeface="Arial Narrow"/>
                <a:cs typeface="Arial Narrow"/>
              </a:rPr>
              <a:t> </a:t>
            </a:r>
            <a:r>
              <a:rPr dirty="0" sz="800" spc="75" i="1">
                <a:latin typeface="Arial Narrow"/>
                <a:cs typeface="Arial Narrow"/>
              </a:rPr>
              <a:t>District</a:t>
            </a:r>
            <a:r>
              <a:rPr dirty="0" sz="800" spc="130" i="1">
                <a:latin typeface="Arial Narrow"/>
                <a:cs typeface="Arial Narrow"/>
              </a:rPr>
              <a:t> </a:t>
            </a:r>
            <a:r>
              <a:rPr dirty="0" sz="800" i="1">
                <a:latin typeface="Arial Narrow"/>
                <a:cs typeface="Arial Narrow"/>
              </a:rPr>
              <a:t>IX</a:t>
            </a:r>
            <a:r>
              <a:rPr dirty="0" sz="800" spc="130" i="1">
                <a:latin typeface="Arial Narrow"/>
                <a:cs typeface="Arial Narrow"/>
              </a:rPr>
              <a:t> </a:t>
            </a:r>
            <a:r>
              <a:rPr dirty="0" sz="800" i="1">
                <a:latin typeface="Arial Narrow"/>
                <a:cs typeface="Arial Narrow"/>
              </a:rPr>
              <a:t>(Ex-</a:t>
            </a:r>
            <a:r>
              <a:rPr dirty="0" sz="800" spc="60" i="1">
                <a:latin typeface="Arial Narrow"/>
                <a:cs typeface="Arial Narrow"/>
              </a:rPr>
              <a:t>Officio)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1000" spc="80" b="1">
                <a:solidFill>
                  <a:srgbClr val="F1B533"/>
                </a:solidFill>
                <a:latin typeface="Calibri"/>
                <a:cs typeface="Calibri"/>
              </a:rPr>
              <a:t>Ex-</a:t>
            </a:r>
            <a:r>
              <a:rPr dirty="0" sz="1000" spc="50" b="1">
                <a:solidFill>
                  <a:srgbClr val="F1B533"/>
                </a:solidFill>
                <a:latin typeface="Calibri"/>
                <a:cs typeface="Calibri"/>
              </a:rPr>
              <a:t>Officios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dirty="0" sz="1000" spc="-20">
                <a:latin typeface="Arial"/>
                <a:cs typeface="Arial"/>
              </a:rPr>
              <a:t>Cesar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Maldonado,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Ph.D.,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P.E.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Chancellor,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HCC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610"/>
              </a:spcBef>
            </a:pPr>
            <a:r>
              <a:rPr dirty="0" sz="1000">
                <a:latin typeface="Arial"/>
                <a:cs typeface="Arial"/>
              </a:rPr>
              <a:t>Karen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Schmidt,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MBA,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CFRE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810"/>
              </a:lnSpc>
            </a:pPr>
            <a:r>
              <a:rPr dirty="0" sz="700">
                <a:latin typeface="Arial"/>
                <a:cs typeface="Arial"/>
              </a:rPr>
              <a:t>President,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HCC </a:t>
            </a:r>
            <a:r>
              <a:rPr dirty="0" sz="700" spc="-10">
                <a:latin typeface="Arial"/>
                <a:cs typeface="Arial"/>
              </a:rPr>
              <a:t>Foundation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97828" y="1259840"/>
            <a:ext cx="2435225" cy="9982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Tracy </a:t>
            </a:r>
            <a:r>
              <a:rPr dirty="0" sz="1000">
                <a:latin typeface="Arial"/>
                <a:cs typeface="Arial"/>
              </a:rPr>
              <a:t>Janda,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Chair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Board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Relations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14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Volunteer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20">
                <a:latin typeface="Arial"/>
                <a:cs typeface="Arial"/>
              </a:rPr>
              <a:t>Cyrus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Irani,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Treasurer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Fairview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Energy</a:t>
            </a:r>
            <a:r>
              <a:rPr dirty="0" sz="800" spc="-3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Capital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Jeanne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Perdue,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Secretary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Occidental</a:t>
            </a:r>
            <a:r>
              <a:rPr dirty="0" sz="800" spc="17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Petroleum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355850" y="1727200"/>
            <a:ext cx="522224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think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generations.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Consider making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bequest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Houston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estate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plans.</a:t>
            </a:r>
            <a:endParaRPr sz="100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  <a:spcBef>
                <a:spcPts val="450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HCCF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will,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gift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generations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Houston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earn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potential.</a:t>
            </a:r>
            <a:endParaRPr sz="1000">
              <a:latin typeface="Arial"/>
              <a:cs typeface="Arial"/>
            </a:endParaRPr>
          </a:p>
          <a:p>
            <a:pPr marL="12700" marR="184785">
              <a:lnSpc>
                <a:spcPct val="100000"/>
              </a:lnSpc>
              <a:spcBef>
                <a:spcPts val="45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Karen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L.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Schmidt,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MBA,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FFFFFF"/>
                </a:solidFill>
                <a:latin typeface="Arial"/>
                <a:cs typeface="Arial"/>
              </a:rPr>
              <a:t>CFRE,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President,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HCC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Foundation,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713-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718-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8595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karen.schmidt2@hccs.edu.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70885"/>
            <a:ext cx="10058400" cy="334314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350115" y="6882381"/>
            <a:ext cx="344805" cy="494030"/>
            <a:chOff x="4350115" y="6882381"/>
            <a:chExt cx="344805" cy="494030"/>
          </a:xfrm>
        </p:grpSpPr>
        <p:sp>
          <p:nvSpPr>
            <p:cNvPr id="6" name="object 6" descr=""/>
            <p:cNvSpPr/>
            <p:nvPr/>
          </p:nvSpPr>
          <p:spPr>
            <a:xfrm>
              <a:off x="4355056" y="6887321"/>
              <a:ext cx="279400" cy="484505"/>
            </a:xfrm>
            <a:custGeom>
              <a:avLst/>
              <a:gdLst/>
              <a:ahLst/>
              <a:cxnLst/>
              <a:rect l="l" t="t" r="r" b="b"/>
              <a:pathLst>
                <a:path w="279400" h="484504">
                  <a:moveTo>
                    <a:pt x="0" y="483908"/>
                  </a:moveTo>
                  <a:lnTo>
                    <a:pt x="279387" y="0"/>
                  </a:lnTo>
                </a:path>
              </a:pathLst>
            </a:custGeom>
            <a:ln w="9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410141" y="6887321"/>
              <a:ext cx="279400" cy="484505"/>
            </a:xfrm>
            <a:custGeom>
              <a:avLst/>
              <a:gdLst/>
              <a:ahLst/>
              <a:cxnLst/>
              <a:rect l="l" t="t" r="r" b="b"/>
              <a:pathLst>
                <a:path w="279400" h="484504">
                  <a:moveTo>
                    <a:pt x="0" y="483908"/>
                  </a:moveTo>
                  <a:lnTo>
                    <a:pt x="279387" y="0"/>
                  </a:lnTo>
                </a:path>
              </a:pathLst>
            </a:custGeom>
            <a:ln w="9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058652" y="6868153"/>
            <a:ext cx="1064260" cy="513715"/>
            <a:chOff x="3058652" y="6868153"/>
            <a:chExt cx="1064260" cy="513715"/>
          </a:xfrm>
        </p:grpSpPr>
        <p:sp>
          <p:nvSpPr>
            <p:cNvPr id="9" name="object 9" descr=""/>
            <p:cNvSpPr/>
            <p:nvPr/>
          </p:nvSpPr>
          <p:spPr>
            <a:xfrm>
              <a:off x="3466523" y="7157031"/>
              <a:ext cx="655955" cy="224790"/>
            </a:xfrm>
            <a:custGeom>
              <a:avLst/>
              <a:gdLst/>
              <a:ahLst/>
              <a:cxnLst/>
              <a:rect l="l" t="t" r="r" b="b"/>
              <a:pathLst>
                <a:path w="655954" h="224790">
                  <a:moveTo>
                    <a:pt x="66052" y="181864"/>
                  </a:moveTo>
                  <a:lnTo>
                    <a:pt x="47234" y="184787"/>
                  </a:lnTo>
                  <a:lnTo>
                    <a:pt x="29883" y="187105"/>
                  </a:lnTo>
                  <a:lnTo>
                    <a:pt x="14103" y="188800"/>
                  </a:lnTo>
                  <a:lnTo>
                    <a:pt x="0" y="189852"/>
                  </a:lnTo>
                  <a:lnTo>
                    <a:pt x="0" y="219456"/>
                  </a:lnTo>
                  <a:lnTo>
                    <a:pt x="66052" y="219456"/>
                  </a:lnTo>
                  <a:lnTo>
                    <a:pt x="66052" y="181864"/>
                  </a:lnTo>
                  <a:close/>
                </a:path>
                <a:path w="655954" h="224790">
                  <a:moveTo>
                    <a:pt x="193928" y="148272"/>
                  </a:moveTo>
                  <a:lnTo>
                    <a:pt x="176804" y="154234"/>
                  </a:lnTo>
                  <a:lnTo>
                    <a:pt x="160066" y="159618"/>
                  </a:lnTo>
                  <a:lnTo>
                    <a:pt x="143749" y="164447"/>
                  </a:lnTo>
                  <a:lnTo>
                    <a:pt x="127888" y="168744"/>
                  </a:lnTo>
                  <a:lnTo>
                    <a:pt x="127888" y="219456"/>
                  </a:lnTo>
                  <a:lnTo>
                    <a:pt x="193928" y="219456"/>
                  </a:lnTo>
                  <a:lnTo>
                    <a:pt x="193928" y="148272"/>
                  </a:lnTo>
                  <a:close/>
                </a:path>
                <a:path w="655954" h="224790">
                  <a:moveTo>
                    <a:pt x="66052" y="5105"/>
                  </a:moveTo>
                  <a:lnTo>
                    <a:pt x="0" y="5105"/>
                  </a:lnTo>
                  <a:lnTo>
                    <a:pt x="0" y="178752"/>
                  </a:lnTo>
                  <a:lnTo>
                    <a:pt x="14546" y="178973"/>
                  </a:lnTo>
                  <a:lnTo>
                    <a:pt x="30559" y="178609"/>
                  </a:lnTo>
                  <a:lnTo>
                    <a:pt x="47805" y="177488"/>
                  </a:lnTo>
                  <a:lnTo>
                    <a:pt x="66052" y="175437"/>
                  </a:lnTo>
                  <a:lnTo>
                    <a:pt x="66052" y="134505"/>
                  </a:lnTo>
                  <a:lnTo>
                    <a:pt x="182549" y="134505"/>
                  </a:lnTo>
                  <a:lnTo>
                    <a:pt x="193928" y="126987"/>
                  </a:lnTo>
                  <a:lnTo>
                    <a:pt x="193928" y="79552"/>
                  </a:lnTo>
                  <a:lnTo>
                    <a:pt x="66052" y="79552"/>
                  </a:lnTo>
                  <a:lnTo>
                    <a:pt x="66052" y="5105"/>
                  </a:lnTo>
                  <a:close/>
                </a:path>
                <a:path w="655954" h="224790">
                  <a:moveTo>
                    <a:pt x="182549" y="134505"/>
                  </a:moveTo>
                  <a:lnTo>
                    <a:pt x="127888" y="134505"/>
                  </a:lnTo>
                  <a:lnTo>
                    <a:pt x="127888" y="160870"/>
                  </a:lnTo>
                  <a:lnTo>
                    <a:pt x="144738" y="154417"/>
                  </a:lnTo>
                  <a:lnTo>
                    <a:pt x="161456" y="146686"/>
                  </a:lnTo>
                  <a:lnTo>
                    <a:pt x="177900" y="137576"/>
                  </a:lnTo>
                  <a:lnTo>
                    <a:pt x="182549" y="134505"/>
                  </a:lnTo>
                  <a:close/>
                </a:path>
                <a:path w="655954" h="224790">
                  <a:moveTo>
                    <a:pt x="193928" y="5105"/>
                  </a:moveTo>
                  <a:lnTo>
                    <a:pt x="127888" y="5105"/>
                  </a:lnTo>
                  <a:lnTo>
                    <a:pt x="127888" y="79552"/>
                  </a:lnTo>
                  <a:lnTo>
                    <a:pt x="193928" y="79552"/>
                  </a:lnTo>
                  <a:lnTo>
                    <a:pt x="193928" y="5105"/>
                  </a:lnTo>
                  <a:close/>
                </a:path>
                <a:path w="655954" h="224790">
                  <a:moveTo>
                    <a:pt x="288632" y="96735"/>
                  </a:moveTo>
                  <a:lnTo>
                    <a:pt x="273626" y="107956"/>
                  </a:lnTo>
                  <a:lnTo>
                    <a:pt x="257789" y="118435"/>
                  </a:lnTo>
                  <a:lnTo>
                    <a:pt x="241121" y="128030"/>
                  </a:lnTo>
                  <a:lnTo>
                    <a:pt x="223621" y="136601"/>
                  </a:lnTo>
                  <a:lnTo>
                    <a:pt x="235574" y="171910"/>
                  </a:lnTo>
                  <a:lnTo>
                    <a:pt x="257702" y="199750"/>
                  </a:lnTo>
                  <a:lnTo>
                    <a:pt x="289440" y="218006"/>
                  </a:lnTo>
                  <a:lnTo>
                    <a:pt x="330225" y="224561"/>
                  </a:lnTo>
                  <a:lnTo>
                    <a:pt x="371984" y="216708"/>
                  </a:lnTo>
                  <a:lnTo>
                    <a:pt x="402685" y="196189"/>
                  </a:lnTo>
                  <a:lnTo>
                    <a:pt x="419270" y="171119"/>
                  </a:lnTo>
                  <a:lnTo>
                    <a:pt x="328421" y="171119"/>
                  </a:lnTo>
                  <a:lnTo>
                    <a:pt x="309003" y="165978"/>
                  </a:lnTo>
                  <a:lnTo>
                    <a:pt x="296421" y="152504"/>
                  </a:lnTo>
                  <a:lnTo>
                    <a:pt x="289635" y="133625"/>
                  </a:lnTo>
                  <a:lnTo>
                    <a:pt x="287604" y="112268"/>
                  </a:lnTo>
                  <a:lnTo>
                    <a:pt x="287604" y="107073"/>
                  </a:lnTo>
                  <a:lnTo>
                    <a:pt x="287921" y="101828"/>
                  </a:lnTo>
                  <a:lnTo>
                    <a:pt x="288632" y="96735"/>
                  </a:lnTo>
                  <a:close/>
                </a:path>
                <a:path w="655954" h="224790">
                  <a:moveTo>
                    <a:pt x="428091" y="135394"/>
                  </a:moveTo>
                  <a:lnTo>
                    <a:pt x="363245" y="135394"/>
                  </a:lnTo>
                  <a:lnTo>
                    <a:pt x="359284" y="149463"/>
                  </a:lnTo>
                  <a:lnTo>
                    <a:pt x="352705" y="160801"/>
                  </a:lnTo>
                  <a:lnTo>
                    <a:pt x="342691" y="168366"/>
                  </a:lnTo>
                  <a:lnTo>
                    <a:pt x="328421" y="171119"/>
                  </a:lnTo>
                  <a:lnTo>
                    <a:pt x="419270" y="171119"/>
                  </a:lnTo>
                  <a:lnTo>
                    <a:pt x="421622" y="167564"/>
                  </a:lnTo>
                  <a:lnTo>
                    <a:pt x="428091" y="135394"/>
                  </a:lnTo>
                  <a:close/>
                </a:path>
                <a:path w="655954" h="224790">
                  <a:moveTo>
                    <a:pt x="307200" y="1955"/>
                  </a:moveTo>
                  <a:lnTo>
                    <a:pt x="273198" y="13835"/>
                  </a:lnTo>
                  <a:lnTo>
                    <a:pt x="246943" y="35477"/>
                  </a:lnTo>
                  <a:lnTo>
                    <a:pt x="229478" y="65692"/>
                  </a:lnTo>
                  <a:lnTo>
                    <a:pt x="221843" y="103289"/>
                  </a:lnTo>
                  <a:lnTo>
                    <a:pt x="254858" y="69564"/>
                  </a:lnTo>
                  <a:lnTo>
                    <a:pt x="278847" y="42868"/>
                  </a:lnTo>
                  <a:lnTo>
                    <a:pt x="295674" y="21050"/>
                  </a:lnTo>
                  <a:lnTo>
                    <a:pt x="307200" y="1955"/>
                  </a:lnTo>
                  <a:close/>
                </a:path>
                <a:path w="655954" h="224790">
                  <a:moveTo>
                    <a:pt x="372262" y="6870"/>
                  </a:moveTo>
                  <a:lnTo>
                    <a:pt x="363886" y="18367"/>
                  </a:lnTo>
                  <a:lnTo>
                    <a:pt x="354784" y="30113"/>
                  </a:lnTo>
                  <a:lnTo>
                    <a:pt x="344962" y="41994"/>
                  </a:lnTo>
                  <a:lnTo>
                    <a:pt x="334429" y="53898"/>
                  </a:lnTo>
                  <a:lnTo>
                    <a:pt x="348089" y="59095"/>
                  </a:lnTo>
                  <a:lnTo>
                    <a:pt x="356593" y="67935"/>
                  </a:lnTo>
                  <a:lnTo>
                    <a:pt x="361150" y="77523"/>
                  </a:lnTo>
                  <a:lnTo>
                    <a:pt x="362965" y="84963"/>
                  </a:lnTo>
                  <a:lnTo>
                    <a:pt x="427202" y="84963"/>
                  </a:lnTo>
                  <a:lnTo>
                    <a:pt x="421418" y="57918"/>
                  </a:lnTo>
                  <a:lnTo>
                    <a:pt x="410324" y="35701"/>
                  </a:lnTo>
                  <a:lnTo>
                    <a:pt x="393934" y="18592"/>
                  </a:lnTo>
                  <a:lnTo>
                    <a:pt x="372262" y="6870"/>
                  </a:lnTo>
                  <a:close/>
                </a:path>
                <a:path w="655954" h="224790">
                  <a:moveTo>
                    <a:pt x="558088" y="0"/>
                  </a:moveTo>
                  <a:lnTo>
                    <a:pt x="513245" y="8044"/>
                  </a:lnTo>
                  <a:lnTo>
                    <a:pt x="478980" y="30807"/>
                  </a:lnTo>
                  <a:lnTo>
                    <a:pt x="457097" y="66233"/>
                  </a:lnTo>
                  <a:lnTo>
                    <a:pt x="449402" y="112268"/>
                  </a:lnTo>
                  <a:lnTo>
                    <a:pt x="456631" y="156543"/>
                  </a:lnTo>
                  <a:lnTo>
                    <a:pt x="477737" y="192174"/>
                  </a:lnTo>
                  <a:lnTo>
                    <a:pt x="511847" y="215925"/>
                  </a:lnTo>
                  <a:lnTo>
                    <a:pt x="558088" y="224561"/>
                  </a:lnTo>
                  <a:lnTo>
                    <a:pt x="599847" y="216708"/>
                  </a:lnTo>
                  <a:lnTo>
                    <a:pt x="630548" y="196189"/>
                  </a:lnTo>
                  <a:lnTo>
                    <a:pt x="647134" y="171119"/>
                  </a:lnTo>
                  <a:lnTo>
                    <a:pt x="556285" y="171119"/>
                  </a:lnTo>
                  <a:lnTo>
                    <a:pt x="536854" y="165978"/>
                  </a:lnTo>
                  <a:lnTo>
                    <a:pt x="524268" y="152504"/>
                  </a:lnTo>
                  <a:lnTo>
                    <a:pt x="517484" y="133625"/>
                  </a:lnTo>
                  <a:lnTo>
                    <a:pt x="515454" y="112268"/>
                  </a:lnTo>
                  <a:lnTo>
                    <a:pt x="517484" y="90919"/>
                  </a:lnTo>
                  <a:lnTo>
                    <a:pt x="524268" y="72048"/>
                  </a:lnTo>
                  <a:lnTo>
                    <a:pt x="536854" y="58580"/>
                  </a:lnTo>
                  <a:lnTo>
                    <a:pt x="556285" y="53441"/>
                  </a:lnTo>
                  <a:lnTo>
                    <a:pt x="646904" y="53441"/>
                  </a:lnTo>
                  <a:lnTo>
                    <a:pt x="645771" y="49056"/>
                  </a:lnTo>
                  <a:lnTo>
                    <a:pt x="626497" y="22440"/>
                  </a:lnTo>
                  <a:lnTo>
                    <a:pt x="597260" y="5845"/>
                  </a:lnTo>
                  <a:lnTo>
                    <a:pt x="558088" y="0"/>
                  </a:lnTo>
                  <a:close/>
                </a:path>
                <a:path w="655954" h="224790">
                  <a:moveTo>
                    <a:pt x="655954" y="135394"/>
                  </a:moveTo>
                  <a:lnTo>
                    <a:pt x="591108" y="135394"/>
                  </a:lnTo>
                  <a:lnTo>
                    <a:pt x="587146" y="149463"/>
                  </a:lnTo>
                  <a:lnTo>
                    <a:pt x="580564" y="160801"/>
                  </a:lnTo>
                  <a:lnTo>
                    <a:pt x="570549" y="168366"/>
                  </a:lnTo>
                  <a:lnTo>
                    <a:pt x="556285" y="171119"/>
                  </a:lnTo>
                  <a:lnTo>
                    <a:pt x="647134" y="171119"/>
                  </a:lnTo>
                  <a:lnTo>
                    <a:pt x="649485" y="167564"/>
                  </a:lnTo>
                  <a:lnTo>
                    <a:pt x="655954" y="135394"/>
                  </a:lnTo>
                  <a:close/>
                </a:path>
                <a:path w="655954" h="224790">
                  <a:moveTo>
                    <a:pt x="646904" y="53441"/>
                  </a:moveTo>
                  <a:lnTo>
                    <a:pt x="556285" y="53441"/>
                  </a:lnTo>
                  <a:lnTo>
                    <a:pt x="573033" y="57270"/>
                  </a:lnTo>
                  <a:lnTo>
                    <a:pt x="583336" y="66278"/>
                  </a:lnTo>
                  <a:lnTo>
                    <a:pt x="588743" y="76748"/>
                  </a:lnTo>
                  <a:lnTo>
                    <a:pt x="590804" y="84963"/>
                  </a:lnTo>
                  <a:lnTo>
                    <a:pt x="655053" y="84963"/>
                  </a:lnTo>
                  <a:lnTo>
                    <a:pt x="646904" y="5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8652" y="7017172"/>
              <a:ext cx="779897" cy="33010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1466" y="6878717"/>
              <a:ext cx="233324" cy="23332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181013" y="6868153"/>
              <a:ext cx="285750" cy="335915"/>
            </a:xfrm>
            <a:custGeom>
              <a:avLst/>
              <a:gdLst/>
              <a:ahLst/>
              <a:cxnLst/>
              <a:rect l="l" t="t" r="r" b="b"/>
              <a:pathLst>
                <a:path w="285750" h="335915">
                  <a:moveTo>
                    <a:pt x="26174" y="193103"/>
                  </a:moveTo>
                  <a:lnTo>
                    <a:pt x="0" y="193103"/>
                  </a:lnTo>
                  <a:lnTo>
                    <a:pt x="2913" y="221817"/>
                  </a:lnTo>
                  <a:lnTo>
                    <a:pt x="24431" y="272783"/>
                  </a:lnTo>
                  <a:lnTo>
                    <a:pt x="62991" y="311332"/>
                  </a:lnTo>
                  <a:lnTo>
                    <a:pt x="113960" y="332836"/>
                  </a:lnTo>
                  <a:lnTo>
                    <a:pt x="142697" y="335749"/>
                  </a:lnTo>
                  <a:lnTo>
                    <a:pt x="171379" y="332834"/>
                  </a:lnTo>
                  <a:lnTo>
                    <a:pt x="198120" y="324497"/>
                  </a:lnTo>
                  <a:lnTo>
                    <a:pt x="222336" y="311321"/>
                  </a:lnTo>
                  <a:lnTo>
                    <a:pt x="224436" y="309587"/>
                  </a:lnTo>
                  <a:lnTo>
                    <a:pt x="142633" y="309587"/>
                  </a:lnTo>
                  <a:lnTo>
                    <a:pt x="119216" y="307210"/>
                  </a:lnTo>
                  <a:lnTo>
                    <a:pt x="77602" y="289630"/>
                  </a:lnTo>
                  <a:lnTo>
                    <a:pt x="46111" y="258144"/>
                  </a:lnTo>
                  <a:lnTo>
                    <a:pt x="28547" y="216538"/>
                  </a:lnTo>
                  <a:lnTo>
                    <a:pt x="26174" y="193103"/>
                  </a:lnTo>
                  <a:close/>
                </a:path>
                <a:path w="285750" h="335915">
                  <a:moveTo>
                    <a:pt x="243598" y="92468"/>
                  </a:moveTo>
                  <a:lnTo>
                    <a:pt x="235889" y="123024"/>
                  </a:lnTo>
                  <a:lnTo>
                    <a:pt x="235889" y="123444"/>
                  </a:lnTo>
                  <a:lnTo>
                    <a:pt x="245671" y="138858"/>
                  </a:lnTo>
                  <a:lnTo>
                    <a:pt x="252977" y="155767"/>
                  </a:lnTo>
                  <a:lnTo>
                    <a:pt x="257549" y="173916"/>
                  </a:lnTo>
                  <a:lnTo>
                    <a:pt x="259129" y="193141"/>
                  </a:lnTo>
                  <a:lnTo>
                    <a:pt x="256751" y="216549"/>
                  </a:lnTo>
                  <a:lnTo>
                    <a:pt x="239178" y="258147"/>
                  </a:lnTo>
                  <a:lnTo>
                    <a:pt x="207692" y="289640"/>
                  </a:lnTo>
                  <a:lnTo>
                    <a:pt x="166099" y="307212"/>
                  </a:lnTo>
                  <a:lnTo>
                    <a:pt x="142633" y="309587"/>
                  </a:lnTo>
                  <a:lnTo>
                    <a:pt x="224436" y="309587"/>
                  </a:lnTo>
                  <a:lnTo>
                    <a:pt x="260877" y="272772"/>
                  </a:lnTo>
                  <a:lnTo>
                    <a:pt x="282384" y="221814"/>
                  </a:lnTo>
                  <a:lnTo>
                    <a:pt x="285292" y="193052"/>
                  </a:lnTo>
                  <a:lnTo>
                    <a:pt x="282398" y="164438"/>
                  </a:lnTo>
                  <a:lnTo>
                    <a:pt x="274099" y="137750"/>
                  </a:lnTo>
                  <a:lnTo>
                    <a:pt x="260973" y="113567"/>
                  </a:lnTo>
                  <a:lnTo>
                    <a:pt x="243598" y="92468"/>
                  </a:lnTo>
                  <a:close/>
                </a:path>
                <a:path w="285750" h="335915">
                  <a:moveTo>
                    <a:pt x="229755" y="0"/>
                  </a:moveTo>
                  <a:lnTo>
                    <a:pt x="61937" y="0"/>
                  </a:lnTo>
                  <a:lnTo>
                    <a:pt x="12738" y="134251"/>
                  </a:lnTo>
                  <a:lnTo>
                    <a:pt x="12268" y="135369"/>
                  </a:lnTo>
                  <a:lnTo>
                    <a:pt x="11290" y="137642"/>
                  </a:lnTo>
                  <a:lnTo>
                    <a:pt x="35306" y="147853"/>
                  </a:lnTo>
                  <a:lnTo>
                    <a:pt x="37807" y="141947"/>
                  </a:lnTo>
                  <a:lnTo>
                    <a:pt x="40779" y="136321"/>
                  </a:lnTo>
                  <a:lnTo>
                    <a:pt x="73195" y="99646"/>
                  </a:lnTo>
                  <a:lnTo>
                    <a:pt x="117405" y="79376"/>
                  </a:lnTo>
                  <a:lnTo>
                    <a:pt x="142671" y="76619"/>
                  </a:lnTo>
                  <a:lnTo>
                    <a:pt x="201998" y="76619"/>
                  </a:lnTo>
                  <a:lnTo>
                    <a:pt x="202489" y="75539"/>
                  </a:lnTo>
                  <a:lnTo>
                    <a:pt x="62077" y="75539"/>
                  </a:lnTo>
                  <a:lnTo>
                    <a:pt x="80175" y="26149"/>
                  </a:lnTo>
                  <a:lnTo>
                    <a:pt x="229755" y="26149"/>
                  </a:lnTo>
                  <a:lnTo>
                    <a:pt x="229755" y="0"/>
                  </a:lnTo>
                  <a:close/>
                </a:path>
                <a:path w="285750" h="335915">
                  <a:moveTo>
                    <a:pt x="201998" y="76619"/>
                  </a:moveTo>
                  <a:lnTo>
                    <a:pt x="142671" y="76619"/>
                  </a:lnTo>
                  <a:lnTo>
                    <a:pt x="157121" y="77517"/>
                  </a:lnTo>
                  <a:lnTo>
                    <a:pt x="171045" y="80138"/>
                  </a:lnTo>
                  <a:lnTo>
                    <a:pt x="184343" y="84371"/>
                  </a:lnTo>
                  <a:lnTo>
                    <a:pt x="196913" y="90106"/>
                  </a:lnTo>
                  <a:lnTo>
                    <a:pt x="196977" y="89865"/>
                  </a:lnTo>
                  <a:lnTo>
                    <a:pt x="198958" y="84023"/>
                  </a:lnTo>
                  <a:lnTo>
                    <a:pt x="201231" y="78308"/>
                  </a:lnTo>
                  <a:lnTo>
                    <a:pt x="201998" y="76619"/>
                  </a:lnTo>
                  <a:close/>
                </a:path>
                <a:path w="285750" h="335915">
                  <a:moveTo>
                    <a:pt x="142659" y="50457"/>
                  </a:moveTo>
                  <a:lnTo>
                    <a:pt x="120706" y="52152"/>
                  </a:lnTo>
                  <a:lnTo>
                    <a:pt x="99787" y="57069"/>
                  </a:lnTo>
                  <a:lnTo>
                    <a:pt x="80158" y="64949"/>
                  </a:lnTo>
                  <a:lnTo>
                    <a:pt x="62077" y="75539"/>
                  </a:lnTo>
                  <a:lnTo>
                    <a:pt x="202489" y="75539"/>
                  </a:lnTo>
                  <a:lnTo>
                    <a:pt x="203758" y="72745"/>
                  </a:lnTo>
                  <a:lnTo>
                    <a:pt x="206540" y="67322"/>
                  </a:lnTo>
                  <a:lnTo>
                    <a:pt x="207302" y="66014"/>
                  </a:lnTo>
                  <a:lnTo>
                    <a:pt x="192279" y="59393"/>
                  </a:lnTo>
                  <a:lnTo>
                    <a:pt x="176420" y="54511"/>
                  </a:lnTo>
                  <a:lnTo>
                    <a:pt x="159844" y="51491"/>
                  </a:lnTo>
                  <a:lnTo>
                    <a:pt x="142659" y="5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6105" y="6958288"/>
              <a:ext cx="386744" cy="2046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8861" y="7309871"/>
              <a:ext cx="188975" cy="66560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999475" y="7008484"/>
            <a:ext cx="2035175" cy="321945"/>
            <a:chOff x="4999475" y="7008484"/>
            <a:chExt cx="2035175" cy="321945"/>
          </a:xfrm>
        </p:grpSpPr>
        <p:sp>
          <p:nvSpPr>
            <p:cNvPr id="16" name="object 16" descr=""/>
            <p:cNvSpPr/>
            <p:nvPr/>
          </p:nvSpPr>
          <p:spPr>
            <a:xfrm>
              <a:off x="5674171" y="7009730"/>
              <a:ext cx="60325" cy="70485"/>
            </a:xfrm>
            <a:custGeom>
              <a:avLst/>
              <a:gdLst/>
              <a:ahLst/>
              <a:cxnLst/>
              <a:rect l="l" t="t" r="r" b="b"/>
              <a:pathLst>
                <a:path w="60325" h="70484">
                  <a:moveTo>
                    <a:pt x="37972" y="0"/>
                  </a:moveTo>
                  <a:lnTo>
                    <a:pt x="30848" y="0"/>
                  </a:lnTo>
                  <a:lnTo>
                    <a:pt x="26034" y="825"/>
                  </a:lnTo>
                  <a:lnTo>
                    <a:pt x="0" y="29794"/>
                  </a:lnTo>
                  <a:lnTo>
                    <a:pt x="0" y="40500"/>
                  </a:lnTo>
                  <a:lnTo>
                    <a:pt x="26034" y="69456"/>
                  </a:lnTo>
                  <a:lnTo>
                    <a:pt x="30848" y="70281"/>
                  </a:lnTo>
                  <a:lnTo>
                    <a:pt x="40678" y="70281"/>
                  </a:lnTo>
                  <a:lnTo>
                    <a:pt x="45148" y="69341"/>
                  </a:lnTo>
                  <a:lnTo>
                    <a:pt x="53835" y="65557"/>
                  </a:lnTo>
                  <a:lnTo>
                    <a:pt x="57429" y="62623"/>
                  </a:lnTo>
                  <a:lnTo>
                    <a:pt x="60261" y="58661"/>
                  </a:lnTo>
                  <a:lnTo>
                    <a:pt x="47980" y="49504"/>
                  </a:lnTo>
                  <a:lnTo>
                    <a:pt x="46469" y="51765"/>
                  </a:lnTo>
                  <a:lnTo>
                    <a:pt x="44551" y="53530"/>
                  </a:lnTo>
                  <a:lnTo>
                    <a:pt x="39890" y="56045"/>
                  </a:lnTo>
                  <a:lnTo>
                    <a:pt x="37210" y="56680"/>
                  </a:lnTo>
                  <a:lnTo>
                    <a:pt x="31546" y="56680"/>
                  </a:lnTo>
                  <a:lnTo>
                    <a:pt x="15303" y="38290"/>
                  </a:lnTo>
                  <a:lnTo>
                    <a:pt x="15303" y="32054"/>
                  </a:lnTo>
                  <a:lnTo>
                    <a:pt x="31889" y="13614"/>
                  </a:lnTo>
                  <a:lnTo>
                    <a:pt x="37426" y="13614"/>
                  </a:lnTo>
                  <a:lnTo>
                    <a:pt x="39877" y="14084"/>
                  </a:lnTo>
                  <a:lnTo>
                    <a:pt x="44094" y="15963"/>
                  </a:lnTo>
                  <a:lnTo>
                    <a:pt x="45872" y="17322"/>
                  </a:lnTo>
                  <a:lnTo>
                    <a:pt x="47320" y="19088"/>
                  </a:lnTo>
                  <a:lnTo>
                    <a:pt x="58648" y="9829"/>
                  </a:lnTo>
                  <a:lnTo>
                    <a:pt x="39941" y="177"/>
                  </a:lnTo>
                  <a:lnTo>
                    <a:pt x="37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0624" y="7011436"/>
              <a:ext cx="75564" cy="6687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6194" y="7011436"/>
              <a:ext cx="75564" cy="6687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8459" y="7009760"/>
              <a:ext cx="72161" cy="7021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160452" y="7011441"/>
              <a:ext cx="108585" cy="67310"/>
            </a:xfrm>
            <a:custGeom>
              <a:avLst/>
              <a:gdLst/>
              <a:ahLst/>
              <a:cxnLst/>
              <a:rect l="l" t="t" r="r" b="b"/>
              <a:pathLst>
                <a:path w="108585" h="67309">
                  <a:moveTo>
                    <a:pt x="63373" y="0"/>
                  </a:moveTo>
                  <a:lnTo>
                    <a:pt x="48641" y="0"/>
                  </a:lnTo>
                  <a:lnTo>
                    <a:pt x="48641" y="46469"/>
                  </a:lnTo>
                  <a:lnTo>
                    <a:pt x="48450" y="46469"/>
                  </a:lnTo>
                  <a:lnTo>
                    <a:pt x="20027" y="0"/>
                  </a:lnTo>
                  <a:lnTo>
                    <a:pt x="0" y="0"/>
                  </a:lnTo>
                  <a:lnTo>
                    <a:pt x="0" y="66878"/>
                  </a:lnTo>
                  <a:lnTo>
                    <a:pt x="14732" y="66878"/>
                  </a:lnTo>
                  <a:lnTo>
                    <a:pt x="14732" y="19265"/>
                  </a:lnTo>
                  <a:lnTo>
                    <a:pt x="14922" y="19265"/>
                  </a:lnTo>
                  <a:lnTo>
                    <a:pt x="44107" y="66878"/>
                  </a:lnTo>
                  <a:lnTo>
                    <a:pt x="63373" y="66878"/>
                  </a:lnTo>
                  <a:lnTo>
                    <a:pt x="63373" y="0"/>
                  </a:lnTo>
                  <a:close/>
                </a:path>
                <a:path w="108585" h="67309">
                  <a:moveTo>
                    <a:pt x="108115" y="0"/>
                  </a:moveTo>
                  <a:lnTo>
                    <a:pt x="93383" y="0"/>
                  </a:lnTo>
                  <a:lnTo>
                    <a:pt x="93383" y="66878"/>
                  </a:lnTo>
                  <a:lnTo>
                    <a:pt x="108115" y="66878"/>
                  </a:lnTo>
                  <a:lnTo>
                    <a:pt x="108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3547" y="7011438"/>
              <a:ext cx="133162" cy="6686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071587" y="7011436"/>
              <a:ext cx="59055" cy="69215"/>
            </a:xfrm>
            <a:custGeom>
              <a:avLst/>
              <a:gdLst/>
              <a:ahLst/>
              <a:cxnLst/>
              <a:rect l="l" t="t" r="r" b="b"/>
              <a:pathLst>
                <a:path w="59054" h="69215">
                  <a:moveTo>
                    <a:pt x="58864" y="0"/>
                  </a:moveTo>
                  <a:lnTo>
                    <a:pt x="44005" y="0"/>
                  </a:lnTo>
                  <a:lnTo>
                    <a:pt x="44005" y="49403"/>
                  </a:lnTo>
                  <a:lnTo>
                    <a:pt x="38506" y="54902"/>
                  </a:lnTo>
                  <a:lnTo>
                    <a:pt x="20358" y="54902"/>
                  </a:lnTo>
                  <a:lnTo>
                    <a:pt x="14859" y="49212"/>
                  </a:lnTo>
                  <a:lnTo>
                    <a:pt x="14859" y="0"/>
                  </a:lnTo>
                  <a:lnTo>
                    <a:pt x="0" y="0"/>
                  </a:lnTo>
                  <a:lnTo>
                    <a:pt x="0" y="38595"/>
                  </a:lnTo>
                  <a:lnTo>
                    <a:pt x="2017" y="51669"/>
                  </a:lnTo>
                  <a:lnTo>
                    <a:pt x="7818" y="61053"/>
                  </a:lnTo>
                  <a:lnTo>
                    <a:pt x="17021" y="66711"/>
                  </a:lnTo>
                  <a:lnTo>
                    <a:pt x="29248" y="68605"/>
                  </a:lnTo>
                  <a:lnTo>
                    <a:pt x="41526" y="66718"/>
                  </a:lnTo>
                  <a:lnTo>
                    <a:pt x="50857" y="61031"/>
                  </a:lnTo>
                  <a:lnTo>
                    <a:pt x="56787" y="51508"/>
                  </a:lnTo>
                  <a:lnTo>
                    <a:pt x="58864" y="38112"/>
                  </a:lnTo>
                  <a:lnTo>
                    <a:pt x="58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9736" y="7009515"/>
              <a:ext cx="71119" cy="6921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999469" y="7008494"/>
              <a:ext cx="409575" cy="70485"/>
            </a:xfrm>
            <a:custGeom>
              <a:avLst/>
              <a:gdLst/>
              <a:ahLst/>
              <a:cxnLst/>
              <a:rect l="l" t="t" r="r" b="b"/>
              <a:pathLst>
                <a:path w="409575" h="70484">
                  <a:moveTo>
                    <a:pt x="60248" y="2895"/>
                  </a:moveTo>
                  <a:lnTo>
                    <a:pt x="45123" y="2895"/>
                  </a:lnTo>
                  <a:lnTo>
                    <a:pt x="45123" y="28219"/>
                  </a:lnTo>
                  <a:lnTo>
                    <a:pt x="15125" y="28219"/>
                  </a:lnTo>
                  <a:lnTo>
                    <a:pt x="15125" y="2895"/>
                  </a:lnTo>
                  <a:lnTo>
                    <a:pt x="0" y="2895"/>
                  </a:lnTo>
                  <a:lnTo>
                    <a:pt x="0" y="69811"/>
                  </a:lnTo>
                  <a:lnTo>
                    <a:pt x="15125" y="69811"/>
                  </a:lnTo>
                  <a:lnTo>
                    <a:pt x="15125" y="42951"/>
                  </a:lnTo>
                  <a:lnTo>
                    <a:pt x="45123" y="42951"/>
                  </a:lnTo>
                  <a:lnTo>
                    <a:pt x="45123" y="69811"/>
                  </a:lnTo>
                  <a:lnTo>
                    <a:pt x="60248" y="69811"/>
                  </a:lnTo>
                  <a:lnTo>
                    <a:pt x="60248" y="2895"/>
                  </a:lnTo>
                  <a:close/>
                </a:path>
                <a:path w="409575" h="70484">
                  <a:moveTo>
                    <a:pt x="329666" y="49225"/>
                  </a:moveTo>
                  <a:lnTo>
                    <a:pt x="296100" y="25438"/>
                  </a:lnTo>
                  <a:lnTo>
                    <a:pt x="293166" y="23977"/>
                  </a:lnTo>
                  <a:lnTo>
                    <a:pt x="293166" y="15951"/>
                  </a:lnTo>
                  <a:lnTo>
                    <a:pt x="296202" y="13309"/>
                  </a:lnTo>
                  <a:lnTo>
                    <a:pt x="307746" y="13309"/>
                  </a:lnTo>
                  <a:lnTo>
                    <a:pt x="313715" y="15849"/>
                  </a:lnTo>
                  <a:lnTo>
                    <a:pt x="319786" y="20066"/>
                  </a:lnTo>
                  <a:lnTo>
                    <a:pt x="327609" y="8712"/>
                  </a:lnTo>
                  <a:lnTo>
                    <a:pt x="322110" y="4991"/>
                  </a:lnTo>
                  <a:lnTo>
                    <a:pt x="316026" y="2260"/>
                  </a:lnTo>
                  <a:lnTo>
                    <a:pt x="309384" y="571"/>
                  </a:lnTo>
                  <a:lnTo>
                    <a:pt x="302171" y="0"/>
                  </a:lnTo>
                  <a:lnTo>
                    <a:pt x="292519" y="1473"/>
                  </a:lnTo>
                  <a:lnTo>
                    <a:pt x="284937" y="5664"/>
                  </a:lnTo>
                  <a:lnTo>
                    <a:pt x="279971" y="12179"/>
                  </a:lnTo>
                  <a:lnTo>
                    <a:pt x="278193" y="20650"/>
                  </a:lnTo>
                  <a:lnTo>
                    <a:pt x="279793" y="29349"/>
                  </a:lnTo>
                  <a:lnTo>
                    <a:pt x="284365" y="35090"/>
                  </a:lnTo>
                  <a:lnTo>
                    <a:pt x="291528" y="38938"/>
                  </a:lnTo>
                  <a:lnTo>
                    <a:pt x="300888" y="41783"/>
                  </a:lnTo>
                  <a:lnTo>
                    <a:pt x="312343" y="44716"/>
                  </a:lnTo>
                  <a:lnTo>
                    <a:pt x="314693" y="46672"/>
                  </a:lnTo>
                  <a:lnTo>
                    <a:pt x="314693" y="54698"/>
                  </a:lnTo>
                  <a:lnTo>
                    <a:pt x="310972" y="57150"/>
                  </a:lnTo>
                  <a:lnTo>
                    <a:pt x="296976" y="57150"/>
                  </a:lnTo>
                  <a:lnTo>
                    <a:pt x="290525" y="53924"/>
                  </a:lnTo>
                  <a:lnTo>
                    <a:pt x="284353" y="48831"/>
                  </a:lnTo>
                  <a:lnTo>
                    <a:pt x="275450" y="59499"/>
                  </a:lnTo>
                  <a:lnTo>
                    <a:pt x="282003" y="64300"/>
                  </a:lnTo>
                  <a:lnTo>
                    <a:pt x="289179" y="67729"/>
                  </a:lnTo>
                  <a:lnTo>
                    <a:pt x="296748" y="69773"/>
                  </a:lnTo>
                  <a:lnTo>
                    <a:pt x="304507" y="70459"/>
                  </a:lnTo>
                  <a:lnTo>
                    <a:pt x="314667" y="69049"/>
                  </a:lnTo>
                  <a:lnTo>
                    <a:pt x="322630" y="64935"/>
                  </a:lnTo>
                  <a:lnTo>
                    <a:pt x="327812" y="58280"/>
                  </a:lnTo>
                  <a:lnTo>
                    <a:pt x="329666" y="49225"/>
                  </a:lnTo>
                  <a:close/>
                </a:path>
                <a:path w="409575" h="70484">
                  <a:moveTo>
                    <a:pt x="409536" y="2895"/>
                  </a:moveTo>
                  <a:lnTo>
                    <a:pt x="354076" y="2895"/>
                  </a:lnTo>
                  <a:lnTo>
                    <a:pt x="354076" y="16471"/>
                  </a:lnTo>
                  <a:lnTo>
                    <a:pt x="374446" y="16471"/>
                  </a:lnTo>
                  <a:lnTo>
                    <a:pt x="374446" y="69811"/>
                  </a:lnTo>
                  <a:lnTo>
                    <a:pt x="389166" y="69811"/>
                  </a:lnTo>
                  <a:lnTo>
                    <a:pt x="389166" y="16471"/>
                  </a:lnTo>
                  <a:lnTo>
                    <a:pt x="409536" y="16471"/>
                  </a:lnTo>
                  <a:lnTo>
                    <a:pt x="409536" y="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0014" y="7009920"/>
              <a:ext cx="71119" cy="6921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999469" y="7011390"/>
              <a:ext cx="594360" cy="315595"/>
            </a:xfrm>
            <a:custGeom>
              <a:avLst/>
              <a:gdLst/>
              <a:ahLst/>
              <a:cxnLst/>
              <a:rect l="l" t="t" r="r" b="b"/>
              <a:pathLst>
                <a:path w="594360" h="315595">
                  <a:moveTo>
                    <a:pt x="168427" y="104178"/>
                  </a:moveTo>
                  <a:lnTo>
                    <a:pt x="0" y="104178"/>
                  </a:lnTo>
                  <a:lnTo>
                    <a:pt x="0" y="154978"/>
                  </a:lnTo>
                  <a:lnTo>
                    <a:pt x="0" y="190538"/>
                  </a:lnTo>
                  <a:lnTo>
                    <a:pt x="0" y="240068"/>
                  </a:lnTo>
                  <a:lnTo>
                    <a:pt x="0" y="314998"/>
                  </a:lnTo>
                  <a:lnTo>
                    <a:pt x="58343" y="314998"/>
                  </a:lnTo>
                  <a:lnTo>
                    <a:pt x="58343" y="240068"/>
                  </a:lnTo>
                  <a:lnTo>
                    <a:pt x="157899" y="240068"/>
                  </a:lnTo>
                  <a:lnTo>
                    <a:pt x="157899" y="190538"/>
                  </a:lnTo>
                  <a:lnTo>
                    <a:pt x="58343" y="190538"/>
                  </a:lnTo>
                  <a:lnTo>
                    <a:pt x="58343" y="154978"/>
                  </a:lnTo>
                  <a:lnTo>
                    <a:pt x="168427" y="154978"/>
                  </a:lnTo>
                  <a:lnTo>
                    <a:pt x="168427" y="104178"/>
                  </a:lnTo>
                  <a:close/>
                </a:path>
                <a:path w="594360" h="315595">
                  <a:moveTo>
                    <a:pt x="249237" y="50"/>
                  </a:moveTo>
                  <a:lnTo>
                    <a:pt x="234378" y="50"/>
                  </a:lnTo>
                  <a:lnTo>
                    <a:pt x="234378" y="49453"/>
                  </a:lnTo>
                  <a:lnTo>
                    <a:pt x="228879" y="54952"/>
                  </a:lnTo>
                  <a:lnTo>
                    <a:pt x="210743" y="54952"/>
                  </a:lnTo>
                  <a:lnTo>
                    <a:pt x="205244" y="49263"/>
                  </a:lnTo>
                  <a:lnTo>
                    <a:pt x="205244" y="50"/>
                  </a:lnTo>
                  <a:lnTo>
                    <a:pt x="190385" y="50"/>
                  </a:lnTo>
                  <a:lnTo>
                    <a:pt x="190385" y="38646"/>
                  </a:lnTo>
                  <a:lnTo>
                    <a:pt x="192405" y="51727"/>
                  </a:lnTo>
                  <a:lnTo>
                    <a:pt x="198208" y="61099"/>
                  </a:lnTo>
                  <a:lnTo>
                    <a:pt x="207403" y="66763"/>
                  </a:lnTo>
                  <a:lnTo>
                    <a:pt x="219621" y="68656"/>
                  </a:lnTo>
                  <a:lnTo>
                    <a:pt x="231902" y="66763"/>
                  </a:lnTo>
                  <a:lnTo>
                    <a:pt x="241236" y="61087"/>
                  </a:lnTo>
                  <a:lnTo>
                    <a:pt x="247167" y="51562"/>
                  </a:lnTo>
                  <a:lnTo>
                    <a:pt x="249237" y="38163"/>
                  </a:lnTo>
                  <a:lnTo>
                    <a:pt x="249237" y="50"/>
                  </a:lnTo>
                  <a:close/>
                </a:path>
                <a:path w="594360" h="315595">
                  <a:moveTo>
                    <a:pt x="594220" y="0"/>
                  </a:moveTo>
                  <a:lnTo>
                    <a:pt x="579678" y="0"/>
                  </a:lnTo>
                  <a:lnTo>
                    <a:pt x="579678" y="46786"/>
                  </a:lnTo>
                  <a:lnTo>
                    <a:pt x="579501" y="46786"/>
                  </a:lnTo>
                  <a:lnTo>
                    <a:pt x="551434" y="0"/>
                  </a:lnTo>
                  <a:lnTo>
                    <a:pt x="531672" y="0"/>
                  </a:lnTo>
                  <a:lnTo>
                    <a:pt x="531672" y="66916"/>
                  </a:lnTo>
                  <a:lnTo>
                    <a:pt x="546214" y="66916"/>
                  </a:lnTo>
                  <a:lnTo>
                    <a:pt x="546214" y="19939"/>
                  </a:lnTo>
                  <a:lnTo>
                    <a:pt x="546404" y="19939"/>
                  </a:lnTo>
                  <a:lnTo>
                    <a:pt x="575208" y="66916"/>
                  </a:lnTo>
                  <a:lnTo>
                    <a:pt x="594220" y="66916"/>
                  </a:lnTo>
                  <a:lnTo>
                    <a:pt x="594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87110" y="7111359"/>
              <a:ext cx="226771" cy="21893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1496" y="7115564"/>
              <a:ext cx="196100" cy="21443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65095" y="7115563"/>
              <a:ext cx="198805" cy="21052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891390" y="7009739"/>
              <a:ext cx="975994" cy="317500"/>
            </a:xfrm>
            <a:custGeom>
              <a:avLst/>
              <a:gdLst/>
              <a:ahLst/>
              <a:cxnLst/>
              <a:rect l="l" t="t" r="r" b="b"/>
              <a:pathLst>
                <a:path w="975995" h="317500">
                  <a:moveTo>
                    <a:pt x="199999" y="209892"/>
                  </a:moveTo>
                  <a:lnTo>
                    <a:pt x="192011" y="168008"/>
                  </a:lnTo>
                  <a:lnTo>
                    <a:pt x="184645" y="157556"/>
                  </a:lnTo>
                  <a:lnTo>
                    <a:pt x="168795" y="135077"/>
                  </a:lnTo>
                  <a:lnTo>
                    <a:pt x="140157" y="118567"/>
                  </a:lnTo>
                  <a:lnTo>
                    <a:pt x="140157" y="211391"/>
                  </a:lnTo>
                  <a:lnTo>
                    <a:pt x="135991" y="234048"/>
                  </a:lnTo>
                  <a:lnTo>
                    <a:pt x="124218" y="250761"/>
                  </a:lnTo>
                  <a:lnTo>
                    <a:pt x="105892" y="261099"/>
                  </a:lnTo>
                  <a:lnTo>
                    <a:pt x="82105" y="264629"/>
                  </a:lnTo>
                  <a:lnTo>
                    <a:pt x="58343" y="264629"/>
                  </a:lnTo>
                  <a:lnTo>
                    <a:pt x="58343" y="157556"/>
                  </a:lnTo>
                  <a:lnTo>
                    <a:pt x="82105" y="157556"/>
                  </a:lnTo>
                  <a:lnTo>
                    <a:pt x="124218" y="171538"/>
                  </a:lnTo>
                  <a:lnTo>
                    <a:pt x="140106" y="210489"/>
                  </a:lnTo>
                  <a:lnTo>
                    <a:pt x="140157" y="211391"/>
                  </a:lnTo>
                  <a:lnTo>
                    <a:pt x="140157" y="118567"/>
                  </a:lnTo>
                  <a:lnTo>
                    <a:pt x="131483" y="113550"/>
                  </a:lnTo>
                  <a:lnTo>
                    <a:pt x="81203" y="105829"/>
                  </a:lnTo>
                  <a:lnTo>
                    <a:pt x="0" y="105829"/>
                  </a:lnTo>
                  <a:lnTo>
                    <a:pt x="0" y="316357"/>
                  </a:lnTo>
                  <a:lnTo>
                    <a:pt x="79997" y="316357"/>
                  </a:lnTo>
                  <a:lnTo>
                    <a:pt x="130721" y="308368"/>
                  </a:lnTo>
                  <a:lnTo>
                    <a:pt x="168427" y="286207"/>
                  </a:lnTo>
                  <a:lnTo>
                    <a:pt x="183527" y="264629"/>
                  </a:lnTo>
                  <a:lnTo>
                    <a:pt x="191909" y="252666"/>
                  </a:lnTo>
                  <a:lnTo>
                    <a:pt x="199936" y="210794"/>
                  </a:lnTo>
                  <a:lnTo>
                    <a:pt x="199999" y="209892"/>
                  </a:lnTo>
                  <a:close/>
                </a:path>
                <a:path w="975995" h="317500">
                  <a:moveTo>
                    <a:pt x="426466" y="316357"/>
                  </a:moveTo>
                  <a:lnTo>
                    <a:pt x="410578" y="278765"/>
                  </a:lnTo>
                  <a:lnTo>
                    <a:pt x="391375" y="233349"/>
                  </a:lnTo>
                  <a:lnTo>
                    <a:pt x="366077" y="173507"/>
                  </a:lnTo>
                  <a:lnTo>
                    <a:pt x="336842" y="104317"/>
                  </a:lnTo>
                  <a:lnTo>
                    <a:pt x="331724" y="104317"/>
                  </a:lnTo>
                  <a:lnTo>
                    <a:pt x="331724" y="233349"/>
                  </a:lnTo>
                  <a:lnTo>
                    <a:pt x="284492" y="233349"/>
                  </a:lnTo>
                  <a:lnTo>
                    <a:pt x="308267" y="173507"/>
                  </a:lnTo>
                  <a:lnTo>
                    <a:pt x="331724" y="233349"/>
                  </a:lnTo>
                  <a:lnTo>
                    <a:pt x="331724" y="104317"/>
                  </a:lnTo>
                  <a:lnTo>
                    <a:pt x="280593" y="104317"/>
                  </a:lnTo>
                  <a:lnTo>
                    <a:pt x="190957" y="316357"/>
                  </a:lnTo>
                  <a:lnTo>
                    <a:pt x="252323" y="316357"/>
                  </a:lnTo>
                  <a:lnTo>
                    <a:pt x="267360" y="278765"/>
                  </a:lnTo>
                  <a:lnTo>
                    <a:pt x="348564" y="278765"/>
                  </a:lnTo>
                  <a:lnTo>
                    <a:pt x="363905" y="316357"/>
                  </a:lnTo>
                  <a:lnTo>
                    <a:pt x="426466" y="316357"/>
                  </a:lnTo>
                  <a:close/>
                </a:path>
                <a:path w="975995" h="317500">
                  <a:moveTo>
                    <a:pt x="513600" y="156959"/>
                  </a:moveTo>
                  <a:lnTo>
                    <a:pt x="455256" y="156959"/>
                  </a:lnTo>
                  <a:lnTo>
                    <a:pt x="455256" y="316979"/>
                  </a:lnTo>
                  <a:lnTo>
                    <a:pt x="513600" y="316979"/>
                  </a:lnTo>
                  <a:lnTo>
                    <a:pt x="513600" y="156959"/>
                  </a:lnTo>
                  <a:close/>
                </a:path>
                <a:path w="975995" h="317500">
                  <a:moveTo>
                    <a:pt x="662457" y="58661"/>
                  </a:moveTo>
                  <a:lnTo>
                    <a:pt x="650176" y="49504"/>
                  </a:lnTo>
                  <a:lnTo>
                    <a:pt x="648665" y="51765"/>
                  </a:lnTo>
                  <a:lnTo>
                    <a:pt x="646734" y="53530"/>
                  </a:lnTo>
                  <a:lnTo>
                    <a:pt x="642086" y="56045"/>
                  </a:lnTo>
                  <a:lnTo>
                    <a:pt x="639406" y="56680"/>
                  </a:lnTo>
                  <a:lnTo>
                    <a:pt x="633742" y="56680"/>
                  </a:lnTo>
                  <a:lnTo>
                    <a:pt x="617499" y="38290"/>
                  </a:lnTo>
                  <a:lnTo>
                    <a:pt x="617499" y="32054"/>
                  </a:lnTo>
                  <a:lnTo>
                    <a:pt x="634085" y="13614"/>
                  </a:lnTo>
                  <a:lnTo>
                    <a:pt x="639622" y="13614"/>
                  </a:lnTo>
                  <a:lnTo>
                    <a:pt x="642073" y="14084"/>
                  </a:lnTo>
                  <a:lnTo>
                    <a:pt x="646290" y="15963"/>
                  </a:lnTo>
                  <a:lnTo>
                    <a:pt x="648068" y="17322"/>
                  </a:lnTo>
                  <a:lnTo>
                    <a:pt x="649516" y="19088"/>
                  </a:lnTo>
                  <a:lnTo>
                    <a:pt x="660844" y="9829"/>
                  </a:lnTo>
                  <a:lnTo>
                    <a:pt x="640168" y="0"/>
                  </a:lnTo>
                  <a:lnTo>
                    <a:pt x="633044" y="0"/>
                  </a:lnTo>
                  <a:lnTo>
                    <a:pt x="603097" y="24942"/>
                  </a:lnTo>
                  <a:lnTo>
                    <a:pt x="602195" y="29794"/>
                  </a:lnTo>
                  <a:lnTo>
                    <a:pt x="602195" y="40500"/>
                  </a:lnTo>
                  <a:lnTo>
                    <a:pt x="628230" y="69456"/>
                  </a:lnTo>
                  <a:lnTo>
                    <a:pt x="633044" y="70281"/>
                  </a:lnTo>
                  <a:lnTo>
                    <a:pt x="642874" y="70281"/>
                  </a:lnTo>
                  <a:lnTo>
                    <a:pt x="647344" y="69342"/>
                  </a:lnTo>
                  <a:lnTo>
                    <a:pt x="656031" y="65557"/>
                  </a:lnTo>
                  <a:lnTo>
                    <a:pt x="659625" y="62623"/>
                  </a:lnTo>
                  <a:lnTo>
                    <a:pt x="662457" y="58661"/>
                  </a:lnTo>
                  <a:close/>
                </a:path>
                <a:path w="975995" h="317500">
                  <a:moveTo>
                    <a:pt x="826592" y="54965"/>
                  </a:moveTo>
                  <a:lnTo>
                    <a:pt x="799287" y="54965"/>
                  </a:lnTo>
                  <a:lnTo>
                    <a:pt x="799287" y="1701"/>
                  </a:lnTo>
                  <a:lnTo>
                    <a:pt x="784555" y="1701"/>
                  </a:lnTo>
                  <a:lnTo>
                    <a:pt x="784555" y="68580"/>
                  </a:lnTo>
                  <a:lnTo>
                    <a:pt x="826592" y="68580"/>
                  </a:lnTo>
                  <a:lnTo>
                    <a:pt x="826592" y="54965"/>
                  </a:lnTo>
                  <a:close/>
                </a:path>
                <a:path w="975995" h="317500">
                  <a:moveTo>
                    <a:pt x="898639" y="54965"/>
                  </a:moveTo>
                  <a:lnTo>
                    <a:pt x="871334" y="54965"/>
                  </a:lnTo>
                  <a:lnTo>
                    <a:pt x="871334" y="1701"/>
                  </a:lnTo>
                  <a:lnTo>
                    <a:pt x="856602" y="1701"/>
                  </a:lnTo>
                  <a:lnTo>
                    <a:pt x="856602" y="68580"/>
                  </a:lnTo>
                  <a:lnTo>
                    <a:pt x="898639" y="68580"/>
                  </a:lnTo>
                  <a:lnTo>
                    <a:pt x="898639" y="54965"/>
                  </a:lnTo>
                  <a:close/>
                </a:path>
                <a:path w="975995" h="317500">
                  <a:moveTo>
                    <a:pt x="975779" y="54965"/>
                  </a:moveTo>
                  <a:lnTo>
                    <a:pt x="943381" y="54965"/>
                  </a:lnTo>
                  <a:lnTo>
                    <a:pt x="943381" y="41376"/>
                  </a:lnTo>
                  <a:lnTo>
                    <a:pt x="972375" y="41376"/>
                  </a:lnTo>
                  <a:lnTo>
                    <a:pt x="972375" y="27774"/>
                  </a:lnTo>
                  <a:lnTo>
                    <a:pt x="943381" y="27774"/>
                  </a:lnTo>
                  <a:lnTo>
                    <a:pt x="943381" y="15303"/>
                  </a:lnTo>
                  <a:lnTo>
                    <a:pt x="974077" y="15303"/>
                  </a:lnTo>
                  <a:lnTo>
                    <a:pt x="974077" y="1701"/>
                  </a:lnTo>
                  <a:lnTo>
                    <a:pt x="928649" y="1701"/>
                  </a:lnTo>
                  <a:lnTo>
                    <a:pt x="928649" y="68580"/>
                  </a:lnTo>
                  <a:lnTo>
                    <a:pt x="975779" y="68580"/>
                  </a:lnTo>
                  <a:lnTo>
                    <a:pt x="975779" y="5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3775" y="7009760"/>
              <a:ext cx="72174" cy="7021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986968" y="7011436"/>
              <a:ext cx="47625" cy="67310"/>
            </a:xfrm>
            <a:custGeom>
              <a:avLst/>
              <a:gdLst/>
              <a:ahLst/>
              <a:cxnLst/>
              <a:rect l="l" t="t" r="r" b="b"/>
              <a:pathLst>
                <a:path w="47625" h="67309">
                  <a:moveTo>
                    <a:pt x="45427" y="0"/>
                  </a:moveTo>
                  <a:lnTo>
                    <a:pt x="0" y="0"/>
                  </a:lnTo>
                  <a:lnTo>
                    <a:pt x="0" y="66878"/>
                  </a:lnTo>
                  <a:lnTo>
                    <a:pt x="47129" y="66878"/>
                  </a:lnTo>
                  <a:lnTo>
                    <a:pt x="47129" y="53263"/>
                  </a:lnTo>
                  <a:lnTo>
                    <a:pt x="14731" y="53263"/>
                  </a:lnTo>
                  <a:lnTo>
                    <a:pt x="14731" y="39674"/>
                  </a:lnTo>
                  <a:lnTo>
                    <a:pt x="43726" y="39674"/>
                  </a:lnTo>
                  <a:lnTo>
                    <a:pt x="43726" y="26073"/>
                  </a:lnTo>
                  <a:lnTo>
                    <a:pt x="14731" y="26073"/>
                  </a:lnTo>
                  <a:lnTo>
                    <a:pt x="14731" y="13601"/>
                  </a:lnTo>
                  <a:lnTo>
                    <a:pt x="45427" y="13601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92138" y="7008793"/>
              <a:ext cx="68859" cy="7122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283477" y="7115568"/>
              <a:ext cx="270510" cy="210820"/>
            </a:xfrm>
            <a:custGeom>
              <a:avLst/>
              <a:gdLst/>
              <a:ahLst/>
              <a:cxnLst/>
              <a:rect l="l" t="t" r="r" b="b"/>
              <a:pathLst>
                <a:path w="270509" h="210820">
                  <a:moveTo>
                    <a:pt x="184670" y="330"/>
                  </a:moveTo>
                  <a:lnTo>
                    <a:pt x="0" y="330"/>
                  </a:lnTo>
                  <a:lnTo>
                    <a:pt x="0" y="51130"/>
                  </a:lnTo>
                  <a:lnTo>
                    <a:pt x="184670" y="51130"/>
                  </a:lnTo>
                  <a:lnTo>
                    <a:pt x="184670" y="330"/>
                  </a:lnTo>
                  <a:close/>
                </a:path>
                <a:path w="270509" h="210820">
                  <a:moveTo>
                    <a:pt x="270052" y="0"/>
                  </a:moveTo>
                  <a:lnTo>
                    <a:pt x="211404" y="0"/>
                  </a:lnTo>
                  <a:lnTo>
                    <a:pt x="211404" y="210527"/>
                  </a:lnTo>
                  <a:lnTo>
                    <a:pt x="270052" y="210527"/>
                  </a:lnTo>
                  <a:lnTo>
                    <a:pt x="27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5298" y="7115563"/>
              <a:ext cx="198805" cy="21052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81033" y="7111359"/>
              <a:ext cx="226771" cy="218935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756586" y="798447"/>
            <a:ext cx="454533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300" spc="95"/>
              <a:t>Inspire</a:t>
            </a:r>
            <a:r>
              <a:rPr dirty="0" sz="3300" spc="204"/>
              <a:t> </a:t>
            </a:r>
            <a:r>
              <a:rPr dirty="0" sz="3300" spc="-350"/>
              <a:t>Tomorrow</a:t>
            </a:r>
            <a:r>
              <a:rPr dirty="0" baseline="16835" sz="4950" spc="-525"/>
              <a:t>,</a:t>
            </a:r>
            <a:r>
              <a:rPr dirty="0" sz="3300" spc="-350"/>
              <a:t>s</a:t>
            </a:r>
            <a:r>
              <a:rPr dirty="0" sz="3300" spc="210"/>
              <a:t> </a:t>
            </a:r>
            <a:r>
              <a:rPr dirty="0" sz="3300" spc="-50"/>
              <a:t>Leaders.</a:t>
            </a:r>
            <a:endParaRPr sz="3300"/>
          </a:p>
        </p:txBody>
      </p:sp>
      <p:sp>
        <p:nvSpPr>
          <p:cNvPr id="38" name="object 38" descr=""/>
          <p:cNvSpPr txBox="1"/>
          <p:nvPr/>
        </p:nvSpPr>
        <p:spPr>
          <a:xfrm>
            <a:off x="9762235" y="7439659"/>
            <a:ext cx="1371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5" i="1">
                <a:solidFill>
                  <a:srgbClr val="F1B533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058400" y="0"/>
            <a:ext cx="0" cy="7772400"/>
          </a:xfrm>
          <a:custGeom>
            <a:avLst/>
            <a:gdLst/>
            <a:ahLst/>
            <a:cxnLst/>
            <a:rect l="l" t="t" r="r" b="b"/>
            <a:pathLst>
              <a:path w="0" h="7772400">
                <a:moveTo>
                  <a:pt x="0" y="0"/>
                </a:moveTo>
                <a:lnTo>
                  <a:pt x="0" y="7772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643" y="5791077"/>
            <a:ext cx="1905345" cy="41578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28547" y="1170685"/>
            <a:ext cx="3098165" cy="564515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000">
                <a:latin typeface="Arial"/>
                <a:cs typeface="Arial"/>
              </a:rPr>
              <a:t>Dear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Fellow Philanthropists and </a:t>
            </a:r>
            <a:r>
              <a:rPr dirty="0" sz="1000" spc="-10">
                <a:latin typeface="Arial"/>
                <a:cs typeface="Arial"/>
              </a:rPr>
              <a:t>Investors,</a:t>
            </a:r>
            <a:endParaRPr sz="1000">
              <a:latin typeface="Arial"/>
              <a:cs typeface="Arial"/>
            </a:endParaRPr>
          </a:p>
          <a:p>
            <a:pPr marL="12700" marR="121285">
              <a:lnSpc>
                <a:spcPct val="116700"/>
              </a:lnSpc>
              <a:spcBef>
                <a:spcPts val="450"/>
              </a:spcBef>
            </a:pP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behalf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fellow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board </a:t>
            </a:r>
            <a:r>
              <a:rPr dirty="0" sz="1000">
                <a:latin typeface="Arial"/>
                <a:cs typeface="Arial"/>
              </a:rPr>
              <a:t>members,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extend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collective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appreciation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for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philanthropic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Houston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Community </a:t>
            </a:r>
            <a:r>
              <a:rPr dirty="0" sz="1000">
                <a:latin typeface="Arial"/>
                <a:cs typeface="Arial"/>
              </a:rPr>
              <a:t>College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–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Houston’s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students.</a:t>
            </a:r>
            <a:endParaRPr sz="1000">
              <a:latin typeface="Arial"/>
              <a:cs typeface="Arial"/>
            </a:endParaRPr>
          </a:p>
          <a:p>
            <a:pPr marL="12700" marR="13335">
              <a:lnSpc>
                <a:spcPct val="116700"/>
              </a:lnSpc>
              <a:spcBef>
                <a:spcPts val="450"/>
              </a:spcBef>
            </a:pP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economic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engine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Houston’s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workforce,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relevant,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high-quality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education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ensuring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success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students,</a:t>
            </a:r>
            <a:endParaRPr sz="1000">
              <a:latin typeface="Arial"/>
              <a:cs typeface="Arial"/>
            </a:endParaRPr>
          </a:p>
          <a:p>
            <a:pPr marL="12700" marR="175895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community,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beyond.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HCC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helps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engine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place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educational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career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pursuits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scholarship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received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generous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donors.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Your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12700" marR="19431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families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future </a:t>
            </a:r>
            <a:r>
              <a:rPr dirty="0" sz="1000">
                <a:latin typeface="Arial"/>
                <a:cs typeface="Arial"/>
              </a:rPr>
              <a:t>generations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–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reap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benefits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years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come.</a:t>
            </a:r>
            <a:endParaRPr sz="1000">
              <a:latin typeface="Arial"/>
              <a:cs typeface="Arial"/>
            </a:endParaRPr>
          </a:p>
          <a:p>
            <a:pPr marL="12700" marR="280670">
              <a:lnSpc>
                <a:spcPct val="116700"/>
              </a:lnSpc>
              <a:spcBef>
                <a:spcPts val="445"/>
              </a:spcBef>
            </a:pP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Entrepreneur-in-</a:t>
            </a:r>
            <a:r>
              <a:rPr dirty="0" sz="1000" spc="-10">
                <a:latin typeface="Arial"/>
                <a:cs typeface="Arial"/>
              </a:rPr>
              <a:t>Residence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Northwest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member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HCC’s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entrepreneurial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faculty,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continually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innovation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new </a:t>
            </a:r>
            <a:r>
              <a:rPr dirty="0" sz="1000" spc="-20">
                <a:latin typeface="Arial"/>
                <a:cs typeface="Arial"/>
              </a:rPr>
              <a:t>businesses</a:t>
            </a:r>
            <a:r>
              <a:rPr dirty="0" sz="1000">
                <a:latin typeface="Arial"/>
                <a:cs typeface="Arial"/>
              </a:rPr>
              <a:t> launch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sparked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HCC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dirty="0" sz="1000" spc="-10">
                <a:latin typeface="Arial"/>
                <a:cs typeface="Arial"/>
              </a:rPr>
              <a:t>classrooms.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necessity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pivot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adapt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learning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technologies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across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pandemic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is </a:t>
            </a:r>
            <a:r>
              <a:rPr dirty="0" sz="1000">
                <a:latin typeface="Arial"/>
                <a:cs typeface="Arial"/>
              </a:rPr>
              <a:t>embodied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HCC’s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Entrepreneurial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with </a:t>
            </a:r>
            <a:r>
              <a:rPr dirty="0" sz="1000">
                <a:latin typeface="Arial"/>
                <a:cs typeface="Arial"/>
              </a:rPr>
              <a:t>innovation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–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lifting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innovators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can </a:t>
            </a:r>
            <a:r>
              <a:rPr dirty="0" sz="1000">
                <a:latin typeface="Arial"/>
                <a:cs typeface="Arial"/>
              </a:rPr>
              <a:t>identify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opportunities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take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risks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succeed.</a:t>
            </a:r>
            <a:endParaRPr sz="1000">
              <a:latin typeface="Arial"/>
              <a:cs typeface="Arial"/>
            </a:endParaRPr>
          </a:p>
          <a:p>
            <a:pPr marL="12700" marR="91440">
              <a:lnSpc>
                <a:spcPct val="116700"/>
              </a:lnSpc>
              <a:spcBef>
                <a:spcPts val="450"/>
              </a:spcBef>
            </a:pPr>
            <a:r>
              <a:rPr dirty="0" sz="1000" spc="-10">
                <a:latin typeface="Arial"/>
                <a:cs typeface="Arial"/>
              </a:rPr>
              <a:t>This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ability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connect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innovators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training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resources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needed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grow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entrepreneurial </a:t>
            </a:r>
            <a:r>
              <a:rPr dirty="0" sz="1000">
                <a:latin typeface="Arial"/>
                <a:cs typeface="Arial"/>
              </a:rPr>
              <a:t>ideas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mirrors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Foundation’s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passion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connect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donors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programs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each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helping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impact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financial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43247" y="1227835"/>
            <a:ext cx="3012440" cy="452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795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support.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scholarship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recipients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passionate </a:t>
            </a:r>
            <a:r>
              <a:rPr dirty="0" sz="1000">
                <a:latin typeface="Arial"/>
                <a:cs typeface="Arial"/>
              </a:rPr>
              <a:t>about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achieving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goals;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each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has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personal </a:t>
            </a:r>
            <a:r>
              <a:rPr dirty="0" sz="1000">
                <a:latin typeface="Arial"/>
                <a:cs typeface="Arial"/>
              </a:rPr>
              <a:t>story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overcoming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challenge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risk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their </a:t>
            </a:r>
            <a:r>
              <a:rPr dirty="0" sz="1000">
                <a:latin typeface="Arial"/>
                <a:cs typeface="Arial"/>
              </a:rPr>
              <a:t>journey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forward.</a:t>
            </a:r>
            <a:endParaRPr sz="1000">
              <a:latin typeface="Arial"/>
              <a:cs typeface="Arial"/>
            </a:endParaRPr>
          </a:p>
          <a:p>
            <a:pPr marL="12700" marR="238125">
              <a:lnSpc>
                <a:spcPct val="116700"/>
              </a:lnSpc>
              <a:spcBef>
                <a:spcPts val="450"/>
              </a:spcBef>
            </a:pP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Board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Chair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greatest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joys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witness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life-</a:t>
            </a:r>
            <a:r>
              <a:rPr dirty="0" sz="1000" spc="-10">
                <a:latin typeface="Arial"/>
                <a:cs typeface="Arial"/>
              </a:rPr>
              <a:t>changing </a:t>
            </a:r>
            <a:r>
              <a:rPr dirty="0" sz="1000">
                <a:latin typeface="Arial"/>
                <a:cs typeface="Arial"/>
              </a:rPr>
              <a:t>impact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donors’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generosity.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personal </a:t>
            </a:r>
            <a:r>
              <a:rPr dirty="0" sz="1000">
                <a:latin typeface="Arial"/>
                <a:cs typeface="Arial"/>
              </a:rPr>
              <a:t>note,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wife,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Glenda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humbled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each </a:t>
            </a:r>
            <a:r>
              <a:rPr dirty="0" sz="1000">
                <a:latin typeface="Arial"/>
                <a:cs typeface="Arial"/>
              </a:rPr>
              <a:t>semester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grateful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words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named </a:t>
            </a:r>
            <a:r>
              <a:rPr dirty="0" sz="1000">
                <a:latin typeface="Arial"/>
                <a:cs typeface="Arial"/>
              </a:rPr>
              <a:t>scholarship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recipients.</a:t>
            </a:r>
            <a:endParaRPr sz="1000">
              <a:latin typeface="Arial"/>
              <a:cs typeface="Arial"/>
            </a:endParaRPr>
          </a:p>
          <a:p>
            <a:pPr marL="12700" marR="203835">
              <a:lnSpc>
                <a:spcPct val="116700"/>
              </a:lnSpc>
              <a:spcBef>
                <a:spcPts val="445"/>
              </a:spcBef>
            </a:pPr>
            <a:r>
              <a:rPr dirty="0" sz="1000">
                <a:latin typeface="Arial"/>
                <a:cs typeface="Arial"/>
              </a:rPr>
              <a:t>Leonor,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scholar, </a:t>
            </a:r>
            <a:r>
              <a:rPr dirty="0" sz="1000">
                <a:latin typeface="Arial"/>
                <a:cs typeface="Arial"/>
              </a:rPr>
              <a:t>writes,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75">
                <a:latin typeface="Arial"/>
                <a:cs typeface="Arial"/>
              </a:rPr>
              <a:t>“I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truly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appreciate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kind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generosity.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excited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receive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special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opportunity. </a:t>
            </a:r>
            <a:r>
              <a:rPr dirty="0" sz="1000">
                <a:latin typeface="Arial"/>
                <a:cs typeface="Arial"/>
              </a:rPr>
              <a:t>Being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selected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awardees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marL="12700" marR="138430">
              <a:lnSpc>
                <a:spcPct val="116700"/>
              </a:lnSpc>
            </a:pPr>
            <a:r>
              <a:rPr dirty="0" sz="1000" spc="-30">
                <a:latin typeface="Arial"/>
                <a:cs typeface="Arial"/>
              </a:rPr>
              <a:t>2021-</a:t>
            </a:r>
            <a:r>
              <a:rPr dirty="0" sz="1000">
                <a:latin typeface="Arial"/>
                <a:cs typeface="Arial"/>
              </a:rPr>
              <a:t>2022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year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helps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both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financially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with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recognition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have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chosen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right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path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education.”</a:t>
            </a:r>
            <a:endParaRPr sz="1000">
              <a:latin typeface="Arial"/>
              <a:cs typeface="Arial"/>
            </a:endParaRPr>
          </a:p>
          <a:p>
            <a:pPr marL="12700" marR="215265">
              <a:lnSpc>
                <a:spcPct val="116700"/>
              </a:lnSpc>
              <a:spcBef>
                <a:spcPts val="450"/>
              </a:spcBef>
            </a:pPr>
            <a:r>
              <a:rPr dirty="0" sz="1000" spc="-10">
                <a:latin typeface="Arial"/>
                <a:cs typeface="Arial"/>
              </a:rPr>
              <a:t>Thank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joining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place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students </a:t>
            </a:r>
            <a:r>
              <a:rPr dirty="0" sz="1000">
                <a:latin typeface="Arial"/>
                <a:cs typeface="Arial"/>
              </a:rPr>
              <a:t>like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Leonor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path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brighter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future.</a:t>
            </a:r>
            <a:endParaRPr sz="1000">
              <a:latin typeface="Arial"/>
              <a:cs typeface="Arial"/>
            </a:endParaRPr>
          </a:p>
          <a:p>
            <a:pPr marL="12700" marR="194945">
              <a:lnSpc>
                <a:spcPct val="116700"/>
              </a:lnSpc>
            </a:pPr>
            <a:r>
              <a:rPr dirty="0" sz="1000">
                <a:latin typeface="Arial"/>
                <a:cs typeface="Arial"/>
              </a:rPr>
              <a:t>Together, we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Houston’s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by </a:t>
            </a:r>
            <a:r>
              <a:rPr dirty="0" sz="1000">
                <a:latin typeface="Arial"/>
                <a:cs typeface="Arial"/>
              </a:rPr>
              <a:t>framing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HCC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students.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Together,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difference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meaningful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resonate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generations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come.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00" spc="-10">
                <a:latin typeface="Arial"/>
                <a:cs typeface="Arial"/>
              </a:rPr>
              <a:t>Sincerely,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43247" y="6248146"/>
            <a:ext cx="1486535" cy="37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dirty="0" sz="900">
                <a:latin typeface="Century Gothic"/>
                <a:cs typeface="Century Gothic"/>
              </a:rPr>
              <a:t>David</a:t>
            </a:r>
            <a:r>
              <a:rPr dirty="0" sz="900" spc="70">
                <a:latin typeface="Century Gothic"/>
                <a:cs typeface="Century Gothic"/>
              </a:rPr>
              <a:t> </a:t>
            </a:r>
            <a:r>
              <a:rPr dirty="0" sz="900" spc="-10">
                <a:latin typeface="Century Gothic"/>
                <a:cs typeface="Century Gothic"/>
              </a:rPr>
              <a:t>Regenbaum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latin typeface="Arial"/>
                <a:cs typeface="Arial"/>
              </a:rPr>
              <a:t>Board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Chair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latin typeface="Arial"/>
                <a:cs typeface="Arial"/>
              </a:rPr>
              <a:t>HCC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Foundation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Board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Directors</a:t>
            </a:r>
            <a:endParaRPr sz="7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3488" y="4876126"/>
            <a:ext cx="2194559" cy="289627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8547" y="861057"/>
            <a:ext cx="62814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70" b="1">
                <a:solidFill>
                  <a:srgbClr val="F1B533"/>
                </a:solidFill>
                <a:latin typeface="Century Gothic"/>
                <a:cs typeface="Century Gothic"/>
              </a:rPr>
              <a:t>A</a:t>
            </a:r>
            <a:r>
              <a:rPr dirty="0" sz="16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55" b="1">
                <a:solidFill>
                  <a:srgbClr val="F1B533"/>
                </a:solidFill>
                <a:latin typeface="Century Gothic"/>
                <a:cs typeface="Century Gothic"/>
              </a:rPr>
              <a:t>Closing</a:t>
            </a:r>
            <a:r>
              <a:rPr dirty="0" sz="1600" spc="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1B533"/>
                </a:solidFill>
                <a:latin typeface="Century Gothic"/>
                <a:cs typeface="Century Gothic"/>
              </a:rPr>
              <a:t>Message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40" b="1">
                <a:solidFill>
                  <a:srgbClr val="F1B533"/>
                </a:solidFill>
                <a:latin typeface="Century Gothic"/>
                <a:cs typeface="Century Gothic"/>
              </a:rPr>
              <a:t>from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05" b="1">
                <a:solidFill>
                  <a:srgbClr val="F1B533"/>
                </a:solidFill>
                <a:latin typeface="Century Gothic"/>
                <a:cs typeface="Century Gothic"/>
              </a:rPr>
              <a:t>the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-12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30" b="1">
                <a:solidFill>
                  <a:srgbClr val="F1B533"/>
                </a:solidFill>
                <a:latin typeface="Century Gothic"/>
                <a:cs typeface="Century Gothic"/>
              </a:rPr>
              <a:t>Foundation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55" b="1">
                <a:solidFill>
                  <a:srgbClr val="F1B533"/>
                </a:solidFill>
                <a:latin typeface="Century Gothic"/>
                <a:cs typeface="Century Gothic"/>
              </a:rPr>
              <a:t>Board</a:t>
            </a:r>
            <a:r>
              <a:rPr dirty="0" sz="16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80" b="1">
                <a:solidFill>
                  <a:srgbClr val="F1B533"/>
                </a:solidFill>
                <a:latin typeface="Century Gothic"/>
                <a:cs typeface="Century Gothic"/>
              </a:rPr>
              <a:t>Chair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36663" y="905255"/>
            <a:ext cx="0" cy="3822700"/>
          </a:xfrm>
          <a:custGeom>
            <a:avLst/>
            <a:gdLst/>
            <a:ahLst/>
            <a:cxnLst/>
            <a:rect l="l" t="t" r="r" b="b"/>
            <a:pathLst>
              <a:path w="0" h="3822700">
                <a:moveTo>
                  <a:pt x="0" y="0"/>
                </a:moveTo>
                <a:lnTo>
                  <a:pt x="0" y="382219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40243" y="954530"/>
            <a:ext cx="2014220" cy="3634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marR="5080">
              <a:lnSpc>
                <a:spcPct val="125000"/>
              </a:lnSpc>
              <a:spcBef>
                <a:spcPts val="100"/>
              </a:spcBef>
            </a:pP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“I</a:t>
            </a:r>
            <a:r>
              <a:rPr dirty="0" sz="1200" spc="-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215" b="1">
                <a:solidFill>
                  <a:srgbClr val="F1B533"/>
                </a:solidFill>
                <a:latin typeface="Century Gothic"/>
                <a:cs typeface="Century Gothic"/>
              </a:rPr>
              <a:t>truly</a:t>
            </a:r>
            <a:r>
              <a:rPr dirty="0" sz="1200" spc="-10" b="1">
                <a:solidFill>
                  <a:srgbClr val="F1B533"/>
                </a:solidFill>
                <a:latin typeface="Century Gothic"/>
                <a:cs typeface="Century Gothic"/>
              </a:rPr>
              <a:t> appreciate </a:t>
            </a:r>
            <a:r>
              <a:rPr dirty="0" sz="1200" spc="175" b="1">
                <a:solidFill>
                  <a:srgbClr val="F1B533"/>
                </a:solidFill>
                <a:latin typeface="Century Gothic"/>
                <a:cs typeface="Century Gothic"/>
              </a:rPr>
              <a:t>your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0" b="1">
                <a:solidFill>
                  <a:srgbClr val="F1B533"/>
                </a:solidFill>
                <a:latin typeface="Century Gothic"/>
                <a:cs typeface="Century Gothic"/>
              </a:rPr>
              <a:t>kind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0" b="1">
                <a:solidFill>
                  <a:srgbClr val="F1B533"/>
                </a:solidFill>
                <a:latin typeface="Century Gothic"/>
                <a:cs typeface="Century Gothic"/>
              </a:rPr>
              <a:t>generosity. 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I am</a:t>
            </a:r>
            <a:r>
              <a:rPr dirty="0" sz="1200" spc="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5" b="1">
                <a:solidFill>
                  <a:srgbClr val="F1B533"/>
                </a:solidFill>
                <a:latin typeface="Century Gothic"/>
                <a:cs typeface="Century Gothic"/>
              </a:rPr>
              <a:t>very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55" b="1">
                <a:solidFill>
                  <a:srgbClr val="F1B533"/>
                </a:solidFill>
                <a:latin typeface="Century Gothic"/>
                <a:cs typeface="Century Gothic"/>
              </a:rPr>
              <a:t>excited</a:t>
            </a:r>
            <a:r>
              <a:rPr dirty="0" sz="1200" spc="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235" b="1">
                <a:solidFill>
                  <a:srgbClr val="F1B533"/>
                </a:solidFill>
                <a:latin typeface="Century Gothic"/>
                <a:cs typeface="Century Gothic"/>
              </a:rPr>
              <a:t>to </a:t>
            </a:r>
            <a:r>
              <a:rPr dirty="0" sz="1200" spc="50" b="1">
                <a:solidFill>
                  <a:srgbClr val="F1B533"/>
                </a:solidFill>
                <a:latin typeface="Century Gothic"/>
                <a:cs typeface="Century Gothic"/>
              </a:rPr>
              <a:t>receive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40" b="1">
                <a:solidFill>
                  <a:srgbClr val="F1B533"/>
                </a:solidFill>
                <a:latin typeface="Century Gothic"/>
                <a:cs typeface="Century Gothic"/>
              </a:rPr>
              <a:t>this</a:t>
            </a:r>
            <a:r>
              <a:rPr dirty="0" sz="12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F1B533"/>
                </a:solidFill>
                <a:latin typeface="Century Gothic"/>
                <a:cs typeface="Century Gothic"/>
              </a:rPr>
              <a:t>special </a:t>
            </a:r>
            <a:r>
              <a:rPr dirty="0" sz="1200" spc="135" b="1">
                <a:solidFill>
                  <a:srgbClr val="F1B533"/>
                </a:solidFill>
                <a:latin typeface="Century Gothic"/>
                <a:cs typeface="Century Gothic"/>
              </a:rPr>
              <a:t>opportunity.</a:t>
            </a:r>
            <a:r>
              <a:rPr dirty="0" sz="12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60" b="1">
                <a:solidFill>
                  <a:srgbClr val="F1B533"/>
                </a:solidFill>
                <a:latin typeface="Century Gothic"/>
                <a:cs typeface="Century Gothic"/>
              </a:rPr>
              <a:t>Being </a:t>
            </a:r>
            <a:r>
              <a:rPr dirty="0" sz="1200" spc="85" b="1">
                <a:solidFill>
                  <a:srgbClr val="F1B533"/>
                </a:solidFill>
                <a:latin typeface="Century Gothic"/>
                <a:cs typeface="Century Gothic"/>
              </a:rPr>
              <a:t>selected</a:t>
            </a:r>
            <a:r>
              <a:rPr dirty="0" sz="12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60" b="1">
                <a:solidFill>
                  <a:srgbClr val="F1B533"/>
                </a:solidFill>
                <a:latin typeface="Century Gothic"/>
                <a:cs typeface="Century Gothic"/>
              </a:rPr>
              <a:t>as</a:t>
            </a:r>
            <a:r>
              <a:rPr dirty="0" sz="12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5" b="1">
                <a:solidFill>
                  <a:srgbClr val="F1B533"/>
                </a:solidFill>
                <a:latin typeface="Century Gothic"/>
                <a:cs typeface="Century Gothic"/>
              </a:rPr>
              <a:t>one</a:t>
            </a:r>
            <a:r>
              <a:rPr dirty="0" sz="12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265" b="1">
                <a:solidFill>
                  <a:srgbClr val="F1B533"/>
                </a:solidFill>
                <a:latin typeface="Century Gothic"/>
                <a:cs typeface="Century Gothic"/>
              </a:rPr>
              <a:t>of </a:t>
            </a:r>
            <a:r>
              <a:rPr dirty="0" sz="1200" spc="105" b="1">
                <a:solidFill>
                  <a:srgbClr val="F1B533"/>
                </a:solidFill>
                <a:latin typeface="Century Gothic"/>
                <a:cs typeface="Century Gothic"/>
              </a:rPr>
              <a:t>the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F1B533"/>
                </a:solidFill>
                <a:latin typeface="Century Gothic"/>
                <a:cs typeface="Century Gothic"/>
              </a:rPr>
              <a:t>awardees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310" b="1">
                <a:solidFill>
                  <a:srgbClr val="F1B533"/>
                </a:solidFill>
                <a:latin typeface="Century Gothic"/>
                <a:cs typeface="Century Gothic"/>
              </a:rPr>
              <a:t>for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75" b="1">
                <a:solidFill>
                  <a:srgbClr val="F1B533"/>
                </a:solidFill>
                <a:latin typeface="Century Gothic"/>
                <a:cs typeface="Century Gothic"/>
              </a:rPr>
              <a:t>the </a:t>
            </a:r>
            <a:r>
              <a:rPr dirty="0" sz="1200" spc="-90" b="1">
                <a:solidFill>
                  <a:srgbClr val="F1B533"/>
                </a:solidFill>
                <a:latin typeface="Century Gothic"/>
                <a:cs typeface="Century Gothic"/>
              </a:rPr>
              <a:t>2021-</a:t>
            </a:r>
            <a:r>
              <a:rPr dirty="0" sz="1200" spc="-50" b="1">
                <a:solidFill>
                  <a:srgbClr val="F1B533"/>
                </a:solidFill>
                <a:latin typeface="Century Gothic"/>
                <a:cs typeface="Century Gothic"/>
              </a:rPr>
              <a:t>2022</a:t>
            </a:r>
            <a:r>
              <a:rPr dirty="0" sz="12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85" b="1">
                <a:solidFill>
                  <a:srgbClr val="F1B533"/>
                </a:solidFill>
                <a:latin typeface="Century Gothic"/>
                <a:cs typeface="Century Gothic"/>
              </a:rPr>
              <a:t>year</a:t>
            </a:r>
            <a:r>
              <a:rPr dirty="0" sz="1200" spc="2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80" b="1">
                <a:solidFill>
                  <a:srgbClr val="F1B533"/>
                </a:solidFill>
                <a:latin typeface="Century Gothic"/>
                <a:cs typeface="Century Gothic"/>
              </a:rPr>
              <a:t>helps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-25" b="1">
                <a:solidFill>
                  <a:srgbClr val="F1B533"/>
                </a:solidFill>
                <a:latin typeface="Century Gothic"/>
                <a:cs typeface="Century Gothic"/>
              </a:rPr>
              <a:t>me </a:t>
            </a:r>
            <a:r>
              <a:rPr dirty="0" sz="1200" spc="140" b="1">
                <a:solidFill>
                  <a:srgbClr val="F1B533"/>
                </a:solidFill>
                <a:latin typeface="Century Gothic"/>
                <a:cs typeface="Century Gothic"/>
              </a:rPr>
              <a:t>both</a:t>
            </a:r>
            <a:r>
              <a:rPr dirty="0" sz="12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30" b="1">
                <a:solidFill>
                  <a:srgbClr val="F1B533"/>
                </a:solidFill>
                <a:latin typeface="Century Gothic"/>
                <a:cs typeface="Century Gothic"/>
              </a:rPr>
              <a:t>financially</a:t>
            </a:r>
            <a:r>
              <a:rPr dirty="0" sz="1200" spc="4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F1B533"/>
                </a:solidFill>
                <a:latin typeface="Century Gothic"/>
                <a:cs typeface="Century Gothic"/>
              </a:rPr>
              <a:t>and </a:t>
            </a:r>
            <a:r>
              <a:rPr dirty="0" sz="1200" spc="150" b="1">
                <a:solidFill>
                  <a:srgbClr val="F1B533"/>
                </a:solidFill>
                <a:latin typeface="Century Gothic"/>
                <a:cs typeface="Century Gothic"/>
              </a:rPr>
              <a:t>with</a:t>
            </a:r>
            <a:r>
              <a:rPr dirty="0" sz="12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00" b="1">
                <a:solidFill>
                  <a:srgbClr val="F1B533"/>
                </a:solidFill>
                <a:latin typeface="Century Gothic"/>
                <a:cs typeface="Century Gothic"/>
              </a:rPr>
              <a:t>the</a:t>
            </a:r>
            <a:r>
              <a:rPr dirty="0" sz="12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145" b="1">
                <a:solidFill>
                  <a:srgbClr val="F1B533"/>
                </a:solidFill>
                <a:latin typeface="Century Gothic"/>
                <a:cs typeface="Century Gothic"/>
              </a:rPr>
              <a:t>recognition </a:t>
            </a:r>
            <a:r>
              <a:rPr dirty="0" sz="1200" spc="155" b="1">
                <a:solidFill>
                  <a:srgbClr val="F1B533"/>
                </a:solidFill>
                <a:latin typeface="Century Gothic"/>
                <a:cs typeface="Century Gothic"/>
              </a:rPr>
              <a:t>that</a:t>
            </a:r>
            <a:r>
              <a:rPr dirty="0" sz="1200" spc="3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I</a:t>
            </a:r>
            <a:r>
              <a:rPr dirty="0" sz="12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have</a:t>
            </a:r>
            <a:r>
              <a:rPr dirty="0" sz="12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95" b="1">
                <a:solidFill>
                  <a:srgbClr val="F1B533"/>
                </a:solidFill>
                <a:latin typeface="Century Gothic"/>
                <a:cs typeface="Century Gothic"/>
              </a:rPr>
              <a:t>chosen</a:t>
            </a:r>
            <a:r>
              <a:rPr dirty="0" sz="1200" spc="3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75" b="1">
                <a:solidFill>
                  <a:srgbClr val="F1B533"/>
                </a:solidFill>
                <a:latin typeface="Century Gothic"/>
                <a:cs typeface="Century Gothic"/>
              </a:rPr>
              <a:t>the </a:t>
            </a:r>
            <a:r>
              <a:rPr dirty="0" sz="1200" spc="204" b="1">
                <a:solidFill>
                  <a:srgbClr val="F1B533"/>
                </a:solidFill>
                <a:latin typeface="Century Gothic"/>
                <a:cs typeface="Century Gothic"/>
              </a:rPr>
              <a:t>right</a:t>
            </a:r>
            <a:r>
              <a:rPr dirty="0" sz="1200" spc="1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path</a:t>
            </a:r>
            <a:r>
              <a:rPr dirty="0" sz="1200" spc="1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285" b="1">
                <a:solidFill>
                  <a:srgbClr val="F1B533"/>
                </a:solidFill>
                <a:latin typeface="Century Gothic"/>
                <a:cs typeface="Century Gothic"/>
              </a:rPr>
              <a:t>for</a:t>
            </a:r>
            <a:endParaRPr sz="1200">
              <a:latin typeface="Century Gothic"/>
              <a:cs typeface="Century Gothic"/>
            </a:endParaRPr>
          </a:p>
          <a:p>
            <a:pPr marL="127000">
              <a:lnSpc>
                <a:spcPct val="100000"/>
              </a:lnSpc>
              <a:spcBef>
                <a:spcPts val="359"/>
              </a:spcBef>
            </a:pPr>
            <a:r>
              <a:rPr dirty="0" sz="1200" b="1">
                <a:solidFill>
                  <a:srgbClr val="F1B533"/>
                </a:solidFill>
                <a:latin typeface="Century Gothic"/>
                <a:cs typeface="Century Gothic"/>
              </a:rPr>
              <a:t>my</a:t>
            </a:r>
            <a:r>
              <a:rPr dirty="0" sz="1200" spc="-1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200" spc="55" b="1">
                <a:solidFill>
                  <a:srgbClr val="F1B533"/>
                </a:solidFill>
                <a:latin typeface="Century Gothic"/>
                <a:cs typeface="Century Gothic"/>
              </a:rPr>
              <a:t>education.”</a:t>
            </a:r>
            <a:endParaRPr sz="1200">
              <a:latin typeface="Century Gothic"/>
              <a:cs typeface="Century Gothic"/>
            </a:endParaRPr>
          </a:p>
          <a:p>
            <a:pPr marL="12700" marR="210820">
              <a:lnSpc>
                <a:spcPct val="100800"/>
              </a:lnSpc>
              <a:spcBef>
                <a:spcPts val="1145"/>
              </a:spcBef>
            </a:pPr>
            <a:r>
              <a:rPr dirty="0" sz="1000" spc="160" b="1">
                <a:solidFill>
                  <a:srgbClr val="F1B533"/>
                </a:solidFill>
                <a:latin typeface="Century Gothic"/>
                <a:cs typeface="Century Gothic"/>
              </a:rPr>
              <a:t>Leonor</a:t>
            </a:r>
            <a:r>
              <a:rPr dirty="0" sz="1000" spc="5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000" spc="105" b="1">
                <a:solidFill>
                  <a:srgbClr val="F1B533"/>
                </a:solidFill>
                <a:latin typeface="Century Gothic"/>
                <a:cs typeface="Century Gothic"/>
              </a:rPr>
              <a:t>Poindexter </a:t>
            </a:r>
            <a:r>
              <a:rPr dirty="0" sz="1100">
                <a:solidFill>
                  <a:srgbClr val="F1B533"/>
                </a:solidFill>
                <a:latin typeface="Arial"/>
                <a:cs typeface="Arial"/>
              </a:rPr>
              <a:t>Glenda</a:t>
            </a:r>
            <a:r>
              <a:rPr dirty="0" sz="1100" spc="-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1B533"/>
                </a:solidFill>
                <a:latin typeface="Arial"/>
                <a:cs typeface="Arial"/>
              </a:rPr>
              <a:t>&amp;</a:t>
            </a:r>
            <a:r>
              <a:rPr dirty="0" sz="1100" spc="-10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1B533"/>
                </a:solidFill>
                <a:latin typeface="Arial"/>
                <a:cs typeface="Arial"/>
              </a:rPr>
              <a:t>David</a:t>
            </a:r>
            <a:r>
              <a:rPr dirty="0" sz="1100" spc="-5">
                <a:solidFill>
                  <a:srgbClr val="F1B533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1B533"/>
                </a:solidFill>
                <a:latin typeface="Arial"/>
                <a:cs typeface="Arial"/>
              </a:rPr>
              <a:t>Regenbaum Scholarship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1963" y="7439659"/>
            <a:ext cx="1441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i="1">
                <a:solidFill>
                  <a:srgbClr val="F1B533"/>
                </a:solidFill>
                <a:latin typeface="Arial"/>
                <a:cs typeface="Arial"/>
              </a:rPr>
              <a:t>32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02336" y="457200"/>
            <a:ext cx="9253855" cy="7315200"/>
            <a:chOff x="402336" y="457200"/>
            <a:chExt cx="9253855" cy="7315200"/>
          </a:xfrm>
        </p:grpSpPr>
        <p:sp>
          <p:nvSpPr>
            <p:cNvPr id="4" name="object 4" descr=""/>
            <p:cNvSpPr/>
            <p:nvPr/>
          </p:nvSpPr>
          <p:spPr>
            <a:xfrm>
              <a:off x="405511" y="460375"/>
              <a:ext cx="9247505" cy="6851650"/>
            </a:xfrm>
            <a:custGeom>
              <a:avLst/>
              <a:gdLst/>
              <a:ahLst/>
              <a:cxnLst/>
              <a:rect l="l" t="t" r="r" b="b"/>
              <a:pathLst>
                <a:path w="9247505" h="6851650">
                  <a:moveTo>
                    <a:pt x="0" y="6851650"/>
                  </a:moveTo>
                  <a:lnTo>
                    <a:pt x="9247378" y="6851650"/>
                  </a:lnTo>
                  <a:lnTo>
                    <a:pt x="9247378" y="0"/>
                  </a:lnTo>
                  <a:lnTo>
                    <a:pt x="0" y="0"/>
                  </a:lnTo>
                  <a:lnTo>
                    <a:pt x="0" y="685165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9" y="1225295"/>
              <a:ext cx="6169100" cy="485209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154809" y="5632691"/>
              <a:ext cx="5749290" cy="2139950"/>
            </a:xfrm>
            <a:custGeom>
              <a:avLst/>
              <a:gdLst/>
              <a:ahLst/>
              <a:cxnLst/>
              <a:rect l="l" t="t" r="r" b="b"/>
              <a:pathLst>
                <a:path w="5749290" h="2139950">
                  <a:moveTo>
                    <a:pt x="5748782" y="0"/>
                  </a:moveTo>
                  <a:lnTo>
                    <a:pt x="0" y="0"/>
                  </a:lnTo>
                  <a:lnTo>
                    <a:pt x="0" y="2139708"/>
                  </a:lnTo>
                  <a:lnTo>
                    <a:pt x="5748782" y="2139708"/>
                  </a:lnTo>
                  <a:lnTo>
                    <a:pt x="5748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501900" y="5837984"/>
            <a:ext cx="5026660" cy="164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40">
                <a:latin typeface="Trebuchet MS"/>
                <a:cs typeface="Trebuchet MS"/>
              </a:rPr>
              <a:t>“I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am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an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35">
                <a:latin typeface="Trebuchet MS"/>
                <a:cs typeface="Trebuchet MS"/>
              </a:rPr>
              <a:t>international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student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04">
                <a:latin typeface="Trebuchet MS"/>
                <a:cs typeface="Trebuchet MS"/>
              </a:rPr>
              <a:t>from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65">
                <a:latin typeface="Trebuchet MS"/>
                <a:cs typeface="Trebuchet MS"/>
              </a:rPr>
              <a:t>Vietnam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45">
                <a:latin typeface="Trebuchet MS"/>
                <a:cs typeface="Trebuchet MS"/>
              </a:rPr>
              <a:t>so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25">
                <a:latin typeface="Trebuchet MS"/>
                <a:cs typeface="Trebuchet MS"/>
              </a:rPr>
              <a:t>usually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65">
                <a:latin typeface="Trebuchet MS"/>
                <a:cs typeface="Trebuchet MS"/>
              </a:rPr>
              <a:t>tell </a:t>
            </a:r>
            <a:r>
              <a:rPr dirty="0" sz="1200" spc="105">
                <a:latin typeface="Trebuchet MS"/>
                <a:cs typeface="Trebuchet MS"/>
              </a:rPr>
              <a:t>myself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114">
                <a:latin typeface="Trebuchet MS"/>
                <a:cs typeface="Trebuchet MS"/>
              </a:rPr>
              <a:t>that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have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try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harder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than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25">
                <a:latin typeface="Trebuchet MS"/>
                <a:cs typeface="Trebuchet MS"/>
              </a:rPr>
              <a:t>others.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By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awarding </a:t>
            </a:r>
            <a:r>
              <a:rPr dirty="0" sz="1200">
                <a:latin typeface="Trebuchet MS"/>
                <a:cs typeface="Trebuchet MS"/>
              </a:rPr>
              <a:t>me,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145">
                <a:latin typeface="Trebuchet MS"/>
                <a:cs typeface="Trebuchet MS"/>
              </a:rPr>
              <a:t>you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have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35">
                <a:latin typeface="Trebuchet MS"/>
                <a:cs typeface="Trebuchet MS"/>
              </a:rPr>
              <a:t>lightened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my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financial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burden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which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04">
                <a:latin typeface="Trebuchet MS"/>
                <a:cs typeface="Trebuchet MS"/>
              </a:rPr>
              <a:t>allows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me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95">
                <a:latin typeface="Trebuchet MS"/>
                <a:cs typeface="Trebuchet MS"/>
              </a:rPr>
              <a:t>focus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65">
                <a:latin typeface="Trebuchet MS"/>
                <a:cs typeface="Trebuchet MS"/>
              </a:rPr>
              <a:t>more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90">
                <a:latin typeface="Trebuchet MS"/>
                <a:cs typeface="Trebuchet MS"/>
              </a:rPr>
              <a:t>on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70">
                <a:latin typeface="Trebuchet MS"/>
                <a:cs typeface="Trebuchet MS"/>
              </a:rPr>
              <a:t>most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20">
                <a:latin typeface="Trebuchet MS"/>
                <a:cs typeface="Trebuchet MS"/>
              </a:rPr>
              <a:t>important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aspect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95">
                <a:latin typeface="Trebuchet MS"/>
                <a:cs typeface="Trebuchet MS"/>
              </a:rPr>
              <a:t>of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95">
                <a:latin typeface="Trebuchet MS"/>
                <a:cs typeface="Trebuchet MS"/>
              </a:rPr>
              <a:t>school, </a:t>
            </a:r>
            <a:r>
              <a:rPr dirty="0" sz="1200" spc="130">
                <a:latin typeface="Trebuchet MS"/>
                <a:cs typeface="Trebuchet MS"/>
              </a:rPr>
              <a:t>learning.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45">
                <a:latin typeface="Trebuchet MS"/>
                <a:cs typeface="Trebuchet MS"/>
              </a:rPr>
              <a:t>Your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35">
                <a:latin typeface="Trebuchet MS"/>
                <a:cs typeface="Trebuchet MS"/>
              </a:rPr>
              <a:t>generosity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has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75">
                <a:latin typeface="Trebuchet MS"/>
                <a:cs typeface="Trebuchet MS"/>
              </a:rPr>
              <a:t>inspired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me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20">
                <a:latin typeface="Trebuchet MS"/>
                <a:cs typeface="Trebuchet MS"/>
              </a:rPr>
              <a:t>help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65">
                <a:latin typeface="Trebuchet MS"/>
                <a:cs typeface="Trebuchet MS"/>
              </a:rPr>
              <a:t>others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and </a:t>
            </a:r>
            <a:r>
              <a:rPr dirty="0" sz="1200" spc="114">
                <a:latin typeface="Trebuchet MS"/>
                <a:cs typeface="Trebuchet MS"/>
              </a:rPr>
              <a:t>give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back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40">
                <a:latin typeface="Trebuchet MS"/>
                <a:cs typeface="Trebuchet MS"/>
              </a:rPr>
              <a:t>community.”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  <a:spcBef>
                <a:spcPts val="450"/>
              </a:spcBef>
            </a:pPr>
            <a:r>
              <a:rPr dirty="0" sz="1200" spc="114" b="1">
                <a:latin typeface="Century Gothic"/>
                <a:cs typeface="Century Gothic"/>
              </a:rPr>
              <a:t>Hoang</a:t>
            </a:r>
            <a:r>
              <a:rPr dirty="0" sz="1200" spc="40" b="1">
                <a:latin typeface="Century Gothic"/>
                <a:cs typeface="Century Gothic"/>
              </a:rPr>
              <a:t> </a:t>
            </a:r>
            <a:r>
              <a:rPr dirty="0" sz="1200" spc="150" b="1">
                <a:latin typeface="Century Gothic"/>
                <a:cs typeface="Century Gothic"/>
              </a:rPr>
              <a:t>Luong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310"/>
              </a:lnSpc>
            </a:pPr>
            <a:r>
              <a:rPr dirty="0" sz="1100">
                <a:latin typeface="Arial"/>
                <a:cs typeface="Arial"/>
              </a:rPr>
              <a:t>Marjorie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Goldberg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Lott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Scholarship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058400" cy="2990215"/>
          </a:xfrm>
          <a:custGeom>
            <a:avLst/>
            <a:gdLst/>
            <a:ahLst/>
            <a:cxnLst/>
            <a:rect l="l" t="t" r="r" b="b"/>
            <a:pathLst>
              <a:path w="10058400" h="2990215">
                <a:moveTo>
                  <a:pt x="0" y="2990088"/>
                </a:moveTo>
                <a:lnTo>
                  <a:pt x="10058400" y="2990088"/>
                </a:lnTo>
                <a:lnTo>
                  <a:pt x="10058400" y="0"/>
                </a:lnTo>
                <a:lnTo>
                  <a:pt x="0" y="0"/>
                </a:lnTo>
                <a:lnTo>
                  <a:pt x="0" y="2990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720840"/>
            <a:ext cx="10058400" cy="1051560"/>
          </a:xfrm>
          <a:custGeom>
            <a:avLst/>
            <a:gdLst/>
            <a:ahLst/>
            <a:cxnLst/>
            <a:rect l="l" t="t" r="r" b="b"/>
            <a:pathLst>
              <a:path w="10058400" h="1051559">
                <a:moveTo>
                  <a:pt x="0" y="1051559"/>
                </a:moveTo>
                <a:lnTo>
                  <a:pt x="10058400" y="1051559"/>
                </a:lnTo>
                <a:lnTo>
                  <a:pt x="10058400" y="0"/>
                </a:lnTo>
                <a:lnTo>
                  <a:pt x="0" y="0"/>
                </a:lnTo>
                <a:lnTo>
                  <a:pt x="0" y="1051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675988" y="2556764"/>
            <a:ext cx="3787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3100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Main,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12B12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(MC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1148),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Houston,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TX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77002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76310" y="2556764"/>
            <a:ext cx="957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713.718.8595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47326" y="2556764"/>
            <a:ext cx="1335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hccsfoundation.org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350115" y="1742945"/>
            <a:ext cx="344805" cy="494030"/>
            <a:chOff x="4350115" y="1742945"/>
            <a:chExt cx="344805" cy="494030"/>
          </a:xfrm>
        </p:grpSpPr>
        <p:sp>
          <p:nvSpPr>
            <p:cNvPr id="8" name="object 8" descr=""/>
            <p:cNvSpPr/>
            <p:nvPr/>
          </p:nvSpPr>
          <p:spPr>
            <a:xfrm>
              <a:off x="4355056" y="1747885"/>
              <a:ext cx="279400" cy="484505"/>
            </a:xfrm>
            <a:custGeom>
              <a:avLst/>
              <a:gdLst/>
              <a:ahLst/>
              <a:cxnLst/>
              <a:rect l="l" t="t" r="r" b="b"/>
              <a:pathLst>
                <a:path w="279400" h="484505">
                  <a:moveTo>
                    <a:pt x="0" y="483908"/>
                  </a:moveTo>
                  <a:lnTo>
                    <a:pt x="279387" y="0"/>
                  </a:lnTo>
                </a:path>
              </a:pathLst>
            </a:custGeom>
            <a:ln w="9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10141" y="1747885"/>
              <a:ext cx="279400" cy="484505"/>
            </a:xfrm>
            <a:custGeom>
              <a:avLst/>
              <a:gdLst/>
              <a:ahLst/>
              <a:cxnLst/>
              <a:rect l="l" t="t" r="r" b="b"/>
              <a:pathLst>
                <a:path w="279400" h="484505">
                  <a:moveTo>
                    <a:pt x="0" y="483908"/>
                  </a:moveTo>
                  <a:lnTo>
                    <a:pt x="279387" y="0"/>
                  </a:lnTo>
                </a:path>
              </a:pathLst>
            </a:custGeom>
            <a:ln w="98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3058652" y="1728717"/>
            <a:ext cx="1064260" cy="513715"/>
            <a:chOff x="3058652" y="1728717"/>
            <a:chExt cx="1064260" cy="513715"/>
          </a:xfrm>
        </p:grpSpPr>
        <p:sp>
          <p:nvSpPr>
            <p:cNvPr id="11" name="object 11" descr=""/>
            <p:cNvSpPr/>
            <p:nvPr/>
          </p:nvSpPr>
          <p:spPr>
            <a:xfrm>
              <a:off x="3466523" y="2017595"/>
              <a:ext cx="655955" cy="224790"/>
            </a:xfrm>
            <a:custGeom>
              <a:avLst/>
              <a:gdLst/>
              <a:ahLst/>
              <a:cxnLst/>
              <a:rect l="l" t="t" r="r" b="b"/>
              <a:pathLst>
                <a:path w="655954" h="224789">
                  <a:moveTo>
                    <a:pt x="66052" y="181864"/>
                  </a:moveTo>
                  <a:lnTo>
                    <a:pt x="47234" y="184787"/>
                  </a:lnTo>
                  <a:lnTo>
                    <a:pt x="29883" y="187105"/>
                  </a:lnTo>
                  <a:lnTo>
                    <a:pt x="14103" y="188800"/>
                  </a:lnTo>
                  <a:lnTo>
                    <a:pt x="0" y="189852"/>
                  </a:lnTo>
                  <a:lnTo>
                    <a:pt x="0" y="219456"/>
                  </a:lnTo>
                  <a:lnTo>
                    <a:pt x="66052" y="219456"/>
                  </a:lnTo>
                  <a:lnTo>
                    <a:pt x="66052" y="181864"/>
                  </a:lnTo>
                  <a:close/>
                </a:path>
                <a:path w="655954" h="224789">
                  <a:moveTo>
                    <a:pt x="193928" y="148272"/>
                  </a:moveTo>
                  <a:lnTo>
                    <a:pt x="176804" y="154239"/>
                  </a:lnTo>
                  <a:lnTo>
                    <a:pt x="160066" y="159623"/>
                  </a:lnTo>
                  <a:lnTo>
                    <a:pt x="143749" y="164449"/>
                  </a:lnTo>
                  <a:lnTo>
                    <a:pt x="127888" y="168744"/>
                  </a:lnTo>
                  <a:lnTo>
                    <a:pt x="127888" y="219456"/>
                  </a:lnTo>
                  <a:lnTo>
                    <a:pt x="193928" y="219456"/>
                  </a:lnTo>
                  <a:lnTo>
                    <a:pt x="193928" y="148272"/>
                  </a:lnTo>
                  <a:close/>
                </a:path>
                <a:path w="655954" h="224789">
                  <a:moveTo>
                    <a:pt x="66052" y="5105"/>
                  </a:moveTo>
                  <a:lnTo>
                    <a:pt x="0" y="5105"/>
                  </a:lnTo>
                  <a:lnTo>
                    <a:pt x="0" y="178752"/>
                  </a:lnTo>
                  <a:lnTo>
                    <a:pt x="14546" y="178974"/>
                  </a:lnTo>
                  <a:lnTo>
                    <a:pt x="30559" y="178611"/>
                  </a:lnTo>
                  <a:lnTo>
                    <a:pt x="47805" y="177493"/>
                  </a:lnTo>
                  <a:lnTo>
                    <a:pt x="66052" y="175450"/>
                  </a:lnTo>
                  <a:lnTo>
                    <a:pt x="66052" y="134505"/>
                  </a:lnTo>
                  <a:lnTo>
                    <a:pt x="182549" y="134505"/>
                  </a:lnTo>
                  <a:lnTo>
                    <a:pt x="193928" y="126987"/>
                  </a:lnTo>
                  <a:lnTo>
                    <a:pt x="193928" y="79552"/>
                  </a:lnTo>
                  <a:lnTo>
                    <a:pt x="66052" y="79552"/>
                  </a:lnTo>
                  <a:lnTo>
                    <a:pt x="66052" y="5105"/>
                  </a:lnTo>
                  <a:close/>
                </a:path>
                <a:path w="655954" h="224789">
                  <a:moveTo>
                    <a:pt x="182549" y="134505"/>
                  </a:moveTo>
                  <a:lnTo>
                    <a:pt x="127888" y="134505"/>
                  </a:lnTo>
                  <a:lnTo>
                    <a:pt x="127888" y="160870"/>
                  </a:lnTo>
                  <a:lnTo>
                    <a:pt x="144738" y="154417"/>
                  </a:lnTo>
                  <a:lnTo>
                    <a:pt x="161456" y="146686"/>
                  </a:lnTo>
                  <a:lnTo>
                    <a:pt x="177900" y="137576"/>
                  </a:lnTo>
                  <a:lnTo>
                    <a:pt x="182549" y="134505"/>
                  </a:lnTo>
                  <a:close/>
                </a:path>
                <a:path w="655954" h="224789">
                  <a:moveTo>
                    <a:pt x="193928" y="5105"/>
                  </a:moveTo>
                  <a:lnTo>
                    <a:pt x="127888" y="5105"/>
                  </a:lnTo>
                  <a:lnTo>
                    <a:pt x="127888" y="79552"/>
                  </a:lnTo>
                  <a:lnTo>
                    <a:pt x="193928" y="79552"/>
                  </a:lnTo>
                  <a:lnTo>
                    <a:pt x="193928" y="5105"/>
                  </a:lnTo>
                  <a:close/>
                </a:path>
                <a:path w="655954" h="224789">
                  <a:moveTo>
                    <a:pt x="288632" y="96735"/>
                  </a:moveTo>
                  <a:lnTo>
                    <a:pt x="273626" y="107956"/>
                  </a:lnTo>
                  <a:lnTo>
                    <a:pt x="257789" y="118435"/>
                  </a:lnTo>
                  <a:lnTo>
                    <a:pt x="241121" y="128030"/>
                  </a:lnTo>
                  <a:lnTo>
                    <a:pt x="223621" y="136601"/>
                  </a:lnTo>
                  <a:lnTo>
                    <a:pt x="235574" y="171910"/>
                  </a:lnTo>
                  <a:lnTo>
                    <a:pt x="257702" y="199750"/>
                  </a:lnTo>
                  <a:lnTo>
                    <a:pt x="289440" y="218006"/>
                  </a:lnTo>
                  <a:lnTo>
                    <a:pt x="330225" y="224561"/>
                  </a:lnTo>
                  <a:lnTo>
                    <a:pt x="371984" y="216708"/>
                  </a:lnTo>
                  <a:lnTo>
                    <a:pt x="402685" y="196189"/>
                  </a:lnTo>
                  <a:lnTo>
                    <a:pt x="419270" y="171119"/>
                  </a:lnTo>
                  <a:lnTo>
                    <a:pt x="328421" y="171119"/>
                  </a:lnTo>
                  <a:lnTo>
                    <a:pt x="309003" y="165978"/>
                  </a:lnTo>
                  <a:lnTo>
                    <a:pt x="296421" y="152504"/>
                  </a:lnTo>
                  <a:lnTo>
                    <a:pt x="289635" y="133625"/>
                  </a:lnTo>
                  <a:lnTo>
                    <a:pt x="287604" y="112268"/>
                  </a:lnTo>
                  <a:lnTo>
                    <a:pt x="287604" y="107073"/>
                  </a:lnTo>
                  <a:lnTo>
                    <a:pt x="287921" y="101828"/>
                  </a:lnTo>
                  <a:lnTo>
                    <a:pt x="288632" y="96735"/>
                  </a:lnTo>
                  <a:close/>
                </a:path>
                <a:path w="655954" h="224789">
                  <a:moveTo>
                    <a:pt x="428091" y="135394"/>
                  </a:moveTo>
                  <a:lnTo>
                    <a:pt x="363245" y="135394"/>
                  </a:lnTo>
                  <a:lnTo>
                    <a:pt x="359284" y="149463"/>
                  </a:lnTo>
                  <a:lnTo>
                    <a:pt x="352705" y="160801"/>
                  </a:lnTo>
                  <a:lnTo>
                    <a:pt x="342691" y="168366"/>
                  </a:lnTo>
                  <a:lnTo>
                    <a:pt x="328421" y="171119"/>
                  </a:lnTo>
                  <a:lnTo>
                    <a:pt x="419270" y="171119"/>
                  </a:lnTo>
                  <a:lnTo>
                    <a:pt x="421622" y="167564"/>
                  </a:lnTo>
                  <a:lnTo>
                    <a:pt x="428091" y="135394"/>
                  </a:lnTo>
                  <a:close/>
                </a:path>
                <a:path w="655954" h="224789">
                  <a:moveTo>
                    <a:pt x="307200" y="1955"/>
                  </a:moveTo>
                  <a:lnTo>
                    <a:pt x="273198" y="13835"/>
                  </a:lnTo>
                  <a:lnTo>
                    <a:pt x="246943" y="35477"/>
                  </a:lnTo>
                  <a:lnTo>
                    <a:pt x="229478" y="65692"/>
                  </a:lnTo>
                  <a:lnTo>
                    <a:pt x="221843" y="103289"/>
                  </a:lnTo>
                  <a:lnTo>
                    <a:pt x="254858" y="69564"/>
                  </a:lnTo>
                  <a:lnTo>
                    <a:pt x="278847" y="42868"/>
                  </a:lnTo>
                  <a:lnTo>
                    <a:pt x="295674" y="21050"/>
                  </a:lnTo>
                  <a:lnTo>
                    <a:pt x="307200" y="1955"/>
                  </a:lnTo>
                  <a:close/>
                </a:path>
                <a:path w="655954" h="224789">
                  <a:moveTo>
                    <a:pt x="372262" y="6870"/>
                  </a:moveTo>
                  <a:lnTo>
                    <a:pt x="363886" y="18367"/>
                  </a:lnTo>
                  <a:lnTo>
                    <a:pt x="354784" y="30113"/>
                  </a:lnTo>
                  <a:lnTo>
                    <a:pt x="344962" y="41994"/>
                  </a:lnTo>
                  <a:lnTo>
                    <a:pt x="334429" y="53898"/>
                  </a:lnTo>
                  <a:lnTo>
                    <a:pt x="348089" y="59095"/>
                  </a:lnTo>
                  <a:lnTo>
                    <a:pt x="356593" y="67935"/>
                  </a:lnTo>
                  <a:lnTo>
                    <a:pt x="361150" y="77523"/>
                  </a:lnTo>
                  <a:lnTo>
                    <a:pt x="362965" y="84963"/>
                  </a:lnTo>
                  <a:lnTo>
                    <a:pt x="427202" y="84963"/>
                  </a:lnTo>
                  <a:lnTo>
                    <a:pt x="421418" y="57918"/>
                  </a:lnTo>
                  <a:lnTo>
                    <a:pt x="410324" y="35701"/>
                  </a:lnTo>
                  <a:lnTo>
                    <a:pt x="393934" y="18592"/>
                  </a:lnTo>
                  <a:lnTo>
                    <a:pt x="372262" y="6870"/>
                  </a:lnTo>
                  <a:close/>
                </a:path>
                <a:path w="655954" h="224789">
                  <a:moveTo>
                    <a:pt x="558088" y="0"/>
                  </a:moveTo>
                  <a:lnTo>
                    <a:pt x="513245" y="8044"/>
                  </a:lnTo>
                  <a:lnTo>
                    <a:pt x="478980" y="30807"/>
                  </a:lnTo>
                  <a:lnTo>
                    <a:pt x="457097" y="66233"/>
                  </a:lnTo>
                  <a:lnTo>
                    <a:pt x="449402" y="112268"/>
                  </a:lnTo>
                  <a:lnTo>
                    <a:pt x="456631" y="156543"/>
                  </a:lnTo>
                  <a:lnTo>
                    <a:pt x="477737" y="192174"/>
                  </a:lnTo>
                  <a:lnTo>
                    <a:pt x="511847" y="215925"/>
                  </a:lnTo>
                  <a:lnTo>
                    <a:pt x="558088" y="224561"/>
                  </a:lnTo>
                  <a:lnTo>
                    <a:pt x="599847" y="216708"/>
                  </a:lnTo>
                  <a:lnTo>
                    <a:pt x="630548" y="196189"/>
                  </a:lnTo>
                  <a:lnTo>
                    <a:pt x="647134" y="171119"/>
                  </a:lnTo>
                  <a:lnTo>
                    <a:pt x="556285" y="171119"/>
                  </a:lnTo>
                  <a:lnTo>
                    <a:pt x="536854" y="165978"/>
                  </a:lnTo>
                  <a:lnTo>
                    <a:pt x="524268" y="152504"/>
                  </a:lnTo>
                  <a:lnTo>
                    <a:pt x="517484" y="133625"/>
                  </a:lnTo>
                  <a:lnTo>
                    <a:pt x="515454" y="112268"/>
                  </a:lnTo>
                  <a:lnTo>
                    <a:pt x="517484" y="90919"/>
                  </a:lnTo>
                  <a:lnTo>
                    <a:pt x="524268" y="72048"/>
                  </a:lnTo>
                  <a:lnTo>
                    <a:pt x="536854" y="58580"/>
                  </a:lnTo>
                  <a:lnTo>
                    <a:pt x="556285" y="53441"/>
                  </a:lnTo>
                  <a:lnTo>
                    <a:pt x="646904" y="53441"/>
                  </a:lnTo>
                  <a:lnTo>
                    <a:pt x="645771" y="49056"/>
                  </a:lnTo>
                  <a:lnTo>
                    <a:pt x="626497" y="22440"/>
                  </a:lnTo>
                  <a:lnTo>
                    <a:pt x="597260" y="5845"/>
                  </a:lnTo>
                  <a:lnTo>
                    <a:pt x="558088" y="0"/>
                  </a:lnTo>
                  <a:close/>
                </a:path>
                <a:path w="655954" h="224789">
                  <a:moveTo>
                    <a:pt x="655954" y="135394"/>
                  </a:moveTo>
                  <a:lnTo>
                    <a:pt x="591108" y="135394"/>
                  </a:lnTo>
                  <a:lnTo>
                    <a:pt x="587146" y="149463"/>
                  </a:lnTo>
                  <a:lnTo>
                    <a:pt x="580564" y="160801"/>
                  </a:lnTo>
                  <a:lnTo>
                    <a:pt x="570549" y="168366"/>
                  </a:lnTo>
                  <a:lnTo>
                    <a:pt x="556285" y="171119"/>
                  </a:lnTo>
                  <a:lnTo>
                    <a:pt x="647134" y="171119"/>
                  </a:lnTo>
                  <a:lnTo>
                    <a:pt x="649485" y="167564"/>
                  </a:lnTo>
                  <a:lnTo>
                    <a:pt x="655954" y="135394"/>
                  </a:lnTo>
                  <a:close/>
                </a:path>
                <a:path w="655954" h="224789">
                  <a:moveTo>
                    <a:pt x="646904" y="53441"/>
                  </a:moveTo>
                  <a:lnTo>
                    <a:pt x="556285" y="53441"/>
                  </a:lnTo>
                  <a:lnTo>
                    <a:pt x="573033" y="57270"/>
                  </a:lnTo>
                  <a:lnTo>
                    <a:pt x="583336" y="66278"/>
                  </a:lnTo>
                  <a:lnTo>
                    <a:pt x="588743" y="76748"/>
                  </a:lnTo>
                  <a:lnTo>
                    <a:pt x="590804" y="84963"/>
                  </a:lnTo>
                  <a:lnTo>
                    <a:pt x="655053" y="84963"/>
                  </a:lnTo>
                  <a:lnTo>
                    <a:pt x="646904" y="53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8652" y="1877733"/>
              <a:ext cx="779897" cy="33011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1466" y="1739281"/>
              <a:ext cx="233324" cy="23332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181013" y="1728717"/>
              <a:ext cx="285750" cy="335915"/>
            </a:xfrm>
            <a:custGeom>
              <a:avLst/>
              <a:gdLst/>
              <a:ahLst/>
              <a:cxnLst/>
              <a:rect l="l" t="t" r="r" b="b"/>
              <a:pathLst>
                <a:path w="285750" h="335914">
                  <a:moveTo>
                    <a:pt x="26174" y="193103"/>
                  </a:moveTo>
                  <a:lnTo>
                    <a:pt x="0" y="193103"/>
                  </a:lnTo>
                  <a:lnTo>
                    <a:pt x="2913" y="221817"/>
                  </a:lnTo>
                  <a:lnTo>
                    <a:pt x="24431" y="272783"/>
                  </a:lnTo>
                  <a:lnTo>
                    <a:pt x="62991" y="311332"/>
                  </a:lnTo>
                  <a:lnTo>
                    <a:pt x="113960" y="332836"/>
                  </a:lnTo>
                  <a:lnTo>
                    <a:pt x="142697" y="335749"/>
                  </a:lnTo>
                  <a:lnTo>
                    <a:pt x="171379" y="332834"/>
                  </a:lnTo>
                  <a:lnTo>
                    <a:pt x="198120" y="324497"/>
                  </a:lnTo>
                  <a:lnTo>
                    <a:pt x="222336" y="311321"/>
                  </a:lnTo>
                  <a:lnTo>
                    <a:pt x="224436" y="309587"/>
                  </a:lnTo>
                  <a:lnTo>
                    <a:pt x="142633" y="309587"/>
                  </a:lnTo>
                  <a:lnTo>
                    <a:pt x="119216" y="307210"/>
                  </a:lnTo>
                  <a:lnTo>
                    <a:pt x="77602" y="289630"/>
                  </a:lnTo>
                  <a:lnTo>
                    <a:pt x="46111" y="258144"/>
                  </a:lnTo>
                  <a:lnTo>
                    <a:pt x="28547" y="216538"/>
                  </a:lnTo>
                  <a:lnTo>
                    <a:pt x="26174" y="193103"/>
                  </a:lnTo>
                  <a:close/>
                </a:path>
                <a:path w="285750" h="335914">
                  <a:moveTo>
                    <a:pt x="243598" y="92468"/>
                  </a:moveTo>
                  <a:lnTo>
                    <a:pt x="235889" y="123024"/>
                  </a:lnTo>
                  <a:lnTo>
                    <a:pt x="235889" y="123444"/>
                  </a:lnTo>
                  <a:lnTo>
                    <a:pt x="245671" y="138858"/>
                  </a:lnTo>
                  <a:lnTo>
                    <a:pt x="252977" y="155768"/>
                  </a:lnTo>
                  <a:lnTo>
                    <a:pt x="257549" y="173921"/>
                  </a:lnTo>
                  <a:lnTo>
                    <a:pt x="259129" y="193141"/>
                  </a:lnTo>
                  <a:lnTo>
                    <a:pt x="256751" y="216549"/>
                  </a:lnTo>
                  <a:lnTo>
                    <a:pt x="239178" y="258147"/>
                  </a:lnTo>
                  <a:lnTo>
                    <a:pt x="207692" y="289640"/>
                  </a:lnTo>
                  <a:lnTo>
                    <a:pt x="166099" y="307212"/>
                  </a:lnTo>
                  <a:lnTo>
                    <a:pt x="142633" y="309587"/>
                  </a:lnTo>
                  <a:lnTo>
                    <a:pt x="224436" y="309587"/>
                  </a:lnTo>
                  <a:lnTo>
                    <a:pt x="260877" y="272772"/>
                  </a:lnTo>
                  <a:lnTo>
                    <a:pt x="282384" y="221814"/>
                  </a:lnTo>
                  <a:lnTo>
                    <a:pt x="285292" y="193065"/>
                  </a:lnTo>
                  <a:lnTo>
                    <a:pt x="282398" y="164443"/>
                  </a:lnTo>
                  <a:lnTo>
                    <a:pt x="274099" y="137752"/>
                  </a:lnTo>
                  <a:lnTo>
                    <a:pt x="260973" y="113567"/>
                  </a:lnTo>
                  <a:lnTo>
                    <a:pt x="243598" y="92468"/>
                  </a:lnTo>
                  <a:close/>
                </a:path>
                <a:path w="285750" h="335914">
                  <a:moveTo>
                    <a:pt x="229755" y="0"/>
                  </a:moveTo>
                  <a:lnTo>
                    <a:pt x="61937" y="0"/>
                  </a:lnTo>
                  <a:lnTo>
                    <a:pt x="12738" y="134251"/>
                  </a:lnTo>
                  <a:lnTo>
                    <a:pt x="12268" y="135369"/>
                  </a:lnTo>
                  <a:lnTo>
                    <a:pt x="11290" y="137642"/>
                  </a:lnTo>
                  <a:lnTo>
                    <a:pt x="35306" y="147853"/>
                  </a:lnTo>
                  <a:lnTo>
                    <a:pt x="37807" y="141947"/>
                  </a:lnTo>
                  <a:lnTo>
                    <a:pt x="40779" y="136321"/>
                  </a:lnTo>
                  <a:lnTo>
                    <a:pt x="73195" y="99646"/>
                  </a:lnTo>
                  <a:lnTo>
                    <a:pt x="117405" y="79376"/>
                  </a:lnTo>
                  <a:lnTo>
                    <a:pt x="142671" y="76619"/>
                  </a:lnTo>
                  <a:lnTo>
                    <a:pt x="201998" y="76619"/>
                  </a:lnTo>
                  <a:lnTo>
                    <a:pt x="202489" y="75539"/>
                  </a:lnTo>
                  <a:lnTo>
                    <a:pt x="62077" y="75539"/>
                  </a:lnTo>
                  <a:lnTo>
                    <a:pt x="80175" y="26149"/>
                  </a:lnTo>
                  <a:lnTo>
                    <a:pt x="229755" y="26149"/>
                  </a:lnTo>
                  <a:lnTo>
                    <a:pt x="229755" y="0"/>
                  </a:lnTo>
                  <a:close/>
                </a:path>
                <a:path w="285750" h="335914">
                  <a:moveTo>
                    <a:pt x="201998" y="76619"/>
                  </a:moveTo>
                  <a:lnTo>
                    <a:pt x="142671" y="76619"/>
                  </a:lnTo>
                  <a:lnTo>
                    <a:pt x="157121" y="77517"/>
                  </a:lnTo>
                  <a:lnTo>
                    <a:pt x="171045" y="80138"/>
                  </a:lnTo>
                  <a:lnTo>
                    <a:pt x="184343" y="84371"/>
                  </a:lnTo>
                  <a:lnTo>
                    <a:pt x="196913" y="90106"/>
                  </a:lnTo>
                  <a:lnTo>
                    <a:pt x="196977" y="89865"/>
                  </a:lnTo>
                  <a:lnTo>
                    <a:pt x="198958" y="84023"/>
                  </a:lnTo>
                  <a:lnTo>
                    <a:pt x="201231" y="78308"/>
                  </a:lnTo>
                  <a:lnTo>
                    <a:pt x="201998" y="76619"/>
                  </a:lnTo>
                  <a:close/>
                </a:path>
                <a:path w="285750" h="335914">
                  <a:moveTo>
                    <a:pt x="142659" y="50457"/>
                  </a:moveTo>
                  <a:lnTo>
                    <a:pt x="120706" y="52152"/>
                  </a:lnTo>
                  <a:lnTo>
                    <a:pt x="99787" y="57069"/>
                  </a:lnTo>
                  <a:lnTo>
                    <a:pt x="80158" y="64949"/>
                  </a:lnTo>
                  <a:lnTo>
                    <a:pt x="62077" y="75539"/>
                  </a:lnTo>
                  <a:lnTo>
                    <a:pt x="202489" y="75539"/>
                  </a:lnTo>
                  <a:lnTo>
                    <a:pt x="203758" y="72745"/>
                  </a:lnTo>
                  <a:lnTo>
                    <a:pt x="206540" y="67322"/>
                  </a:lnTo>
                  <a:lnTo>
                    <a:pt x="207302" y="66014"/>
                  </a:lnTo>
                  <a:lnTo>
                    <a:pt x="192279" y="59393"/>
                  </a:lnTo>
                  <a:lnTo>
                    <a:pt x="176420" y="54511"/>
                  </a:lnTo>
                  <a:lnTo>
                    <a:pt x="159844" y="51491"/>
                  </a:lnTo>
                  <a:lnTo>
                    <a:pt x="142659" y="50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105" y="1818853"/>
              <a:ext cx="386744" cy="20466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8861" y="2170435"/>
              <a:ext cx="188975" cy="66560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999475" y="1869050"/>
            <a:ext cx="2035175" cy="321945"/>
            <a:chOff x="4999475" y="1869050"/>
            <a:chExt cx="2035175" cy="321945"/>
          </a:xfrm>
        </p:grpSpPr>
        <p:sp>
          <p:nvSpPr>
            <p:cNvPr id="18" name="object 18" descr=""/>
            <p:cNvSpPr/>
            <p:nvPr/>
          </p:nvSpPr>
          <p:spPr>
            <a:xfrm>
              <a:off x="5674171" y="1870294"/>
              <a:ext cx="60325" cy="70485"/>
            </a:xfrm>
            <a:custGeom>
              <a:avLst/>
              <a:gdLst/>
              <a:ahLst/>
              <a:cxnLst/>
              <a:rect l="l" t="t" r="r" b="b"/>
              <a:pathLst>
                <a:path w="60325" h="70485">
                  <a:moveTo>
                    <a:pt x="37972" y="0"/>
                  </a:moveTo>
                  <a:lnTo>
                    <a:pt x="30848" y="0"/>
                  </a:lnTo>
                  <a:lnTo>
                    <a:pt x="26034" y="825"/>
                  </a:lnTo>
                  <a:lnTo>
                    <a:pt x="0" y="29794"/>
                  </a:lnTo>
                  <a:lnTo>
                    <a:pt x="0" y="40500"/>
                  </a:lnTo>
                  <a:lnTo>
                    <a:pt x="26034" y="69456"/>
                  </a:lnTo>
                  <a:lnTo>
                    <a:pt x="30848" y="70281"/>
                  </a:lnTo>
                  <a:lnTo>
                    <a:pt x="40678" y="70281"/>
                  </a:lnTo>
                  <a:lnTo>
                    <a:pt x="45148" y="69341"/>
                  </a:lnTo>
                  <a:lnTo>
                    <a:pt x="53835" y="65557"/>
                  </a:lnTo>
                  <a:lnTo>
                    <a:pt x="57429" y="62623"/>
                  </a:lnTo>
                  <a:lnTo>
                    <a:pt x="60261" y="58661"/>
                  </a:lnTo>
                  <a:lnTo>
                    <a:pt x="47980" y="49504"/>
                  </a:lnTo>
                  <a:lnTo>
                    <a:pt x="46469" y="51765"/>
                  </a:lnTo>
                  <a:lnTo>
                    <a:pt x="44551" y="53530"/>
                  </a:lnTo>
                  <a:lnTo>
                    <a:pt x="39890" y="56045"/>
                  </a:lnTo>
                  <a:lnTo>
                    <a:pt x="37210" y="56680"/>
                  </a:lnTo>
                  <a:lnTo>
                    <a:pt x="31546" y="56680"/>
                  </a:lnTo>
                  <a:lnTo>
                    <a:pt x="15303" y="38290"/>
                  </a:lnTo>
                  <a:lnTo>
                    <a:pt x="15303" y="32054"/>
                  </a:lnTo>
                  <a:lnTo>
                    <a:pt x="31889" y="13614"/>
                  </a:lnTo>
                  <a:lnTo>
                    <a:pt x="37426" y="13614"/>
                  </a:lnTo>
                  <a:lnTo>
                    <a:pt x="39877" y="14084"/>
                  </a:lnTo>
                  <a:lnTo>
                    <a:pt x="44094" y="15963"/>
                  </a:lnTo>
                  <a:lnTo>
                    <a:pt x="45872" y="17322"/>
                  </a:lnTo>
                  <a:lnTo>
                    <a:pt x="47320" y="19088"/>
                  </a:lnTo>
                  <a:lnTo>
                    <a:pt x="58648" y="9829"/>
                  </a:lnTo>
                  <a:lnTo>
                    <a:pt x="39941" y="177"/>
                  </a:lnTo>
                  <a:lnTo>
                    <a:pt x="37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0624" y="1872000"/>
              <a:ext cx="75564" cy="6687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6194" y="1872000"/>
              <a:ext cx="75564" cy="6687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8459" y="1870326"/>
              <a:ext cx="72161" cy="7021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160452" y="1872005"/>
              <a:ext cx="108585" cy="67310"/>
            </a:xfrm>
            <a:custGeom>
              <a:avLst/>
              <a:gdLst/>
              <a:ahLst/>
              <a:cxnLst/>
              <a:rect l="l" t="t" r="r" b="b"/>
              <a:pathLst>
                <a:path w="108585" h="67310">
                  <a:moveTo>
                    <a:pt x="63373" y="0"/>
                  </a:moveTo>
                  <a:lnTo>
                    <a:pt x="48641" y="0"/>
                  </a:lnTo>
                  <a:lnTo>
                    <a:pt x="48641" y="46469"/>
                  </a:lnTo>
                  <a:lnTo>
                    <a:pt x="48450" y="46469"/>
                  </a:lnTo>
                  <a:lnTo>
                    <a:pt x="20027" y="0"/>
                  </a:lnTo>
                  <a:lnTo>
                    <a:pt x="0" y="0"/>
                  </a:lnTo>
                  <a:lnTo>
                    <a:pt x="0" y="66878"/>
                  </a:lnTo>
                  <a:lnTo>
                    <a:pt x="14732" y="66878"/>
                  </a:lnTo>
                  <a:lnTo>
                    <a:pt x="14732" y="19265"/>
                  </a:lnTo>
                  <a:lnTo>
                    <a:pt x="14922" y="19265"/>
                  </a:lnTo>
                  <a:lnTo>
                    <a:pt x="44107" y="66878"/>
                  </a:lnTo>
                  <a:lnTo>
                    <a:pt x="63373" y="66878"/>
                  </a:lnTo>
                  <a:lnTo>
                    <a:pt x="63373" y="0"/>
                  </a:lnTo>
                  <a:close/>
                </a:path>
                <a:path w="108585" h="67310">
                  <a:moveTo>
                    <a:pt x="108115" y="0"/>
                  </a:moveTo>
                  <a:lnTo>
                    <a:pt x="93383" y="0"/>
                  </a:lnTo>
                  <a:lnTo>
                    <a:pt x="93383" y="66878"/>
                  </a:lnTo>
                  <a:lnTo>
                    <a:pt x="108115" y="66878"/>
                  </a:lnTo>
                  <a:lnTo>
                    <a:pt x="108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93547" y="1872004"/>
              <a:ext cx="133162" cy="66866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071587" y="1872000"/>
              <a:ext cx="59055" cy="69215"/>
            </a:xfrm>
            <a:custGeom>
              <a:avLst/>
              <a:gdLst/>
              <a:ahLst/>
              <a:cxnLst/>
              <a:rect l="l" t="t" r="r" b="b"/>
              <a:pathLst>
                <a:path w="59054" h="69214">
                  <a:moveTo>
                    <a:pt x="58864" y="0"/>
                  </a:moveTo>
                  <a:lnTo>
                    <a:pt x="44005" y="0"/>
                  </a:lnTo>
                  <a:lnTo>
                    <a:pt x="44005" y="49402"/>
                  </a:lnTo>
                  <a:lnTo>
                    <a:pt x="38506" y="54902"/>
                  </a:lnTo>
                  <a:lnTo>
                    <a:pt x="20358" y="54902"/>
                  </a:lnTo>
                  <a:lnTo>
                    <a:pt x="14859" y="49212"/>
                  </a:lnTo>
                  <a:lnTo>
                    <a:pt x="14859" y="0"/>
                  </a:lnTo>
                  <a:lnTo>
                    <a:pt x="0" y="0"/>
                  </a:lnTo>
                  <a:lnTo>
                    <a:pt x="0" y="38595"/>
                  </a:lnTo>
                  <a:lnTo>
                    <a:pt x="2017" y="51669"/>
                  </a:lnTo>
                  <a:lnTo>
                    <a:pt x="7818" y="61053"/>
                  </a:lnTo>
                  <a:lnTo>
                    <a:pt x="17021" y="66711"/>
                  </a:lnTo>
                  <a:lnTo>
                    <a:pt x="29248" y="68605"/>
                  </a:lnTo>
                  <a:lnTo>
                    <a:pt x="41526" y="66718"/>
                  </a:lnTo>
                  <a:lnTo>
                    <a:pt x="50857" y="61031"/>
                  </a:lnTo>
                  <a:lnTo>
                    <a:pt x="56787" y="51508"/>
                  </a:lnTo>
                  <a:lnTo>
                    <a:pt x="58864" y="38112"/>
                  </a:lnTo>
                  <a:lnTo>
                    <a:pt x="58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9736" y="1870081"/>
              <a:ext cx="71119" cy="6921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999469" y="1869058"/>
              <a:ext cx="409575" cy="70485"/>
            </a:xfrm>
            <a:custGeom>
              <a:avLst/>
              <a:gdLst/>
              <a:ahLst/>
              <a:cxnLst/>
              <a:rect l="l" t="t" r="r" b="b"/>
              <a:pathLst>
                <a:path w="409575" h="70485">
                  <a:moveTo>
                    <a:pt x="60248" y="2895"/>
                  </a:moveTo>
                  <a:lnTo>
                    <a:pt x="45123" y="2895"/>
                  </a:lnTo>
                  <a:lnTo>
                    <a:pt x="45123" y="28219"/>
                  </a:lnTo>
                  <a:lnTo>
                    <a:pt x="15125" y="28219"/>
                  </a:lnTo>
                  <a:lnTo>
                    <a:pt x="15125" y="2895"/>
                  </a:lnTo>
                  <a:lnTo>
                    <a:pt x="0" y="2895"/>
                  </a:lnTo>
                  <a:lnTo>
                    <a:pt x="0" y="69811"/>
                  </a:lnTo>
                  <a:lnTo>
                    <a:pt x="15125" y="69811"/>
                  </a:lnTo>
                  <a:lnTo>
                    <a:pt x="15125" y="42951"/>
                  </a:lnTo>
                  <a:lnTo>
                    <a:pt x="45123" y="42951"/>
                  </a:lnTo>
                  <a:lnTo>
                    <a:pt x="45123" y="69811"/>
                  </a:lnTo>
                  <a:lnTo>
                    <a:pt x="60248" y="69811"/>
                  </a:lnTo>
                  <a:lnTo>
                    <a:pt x="60248" y="2895"/>
                  </a:lnTo>
                  <a:close/>
                </a:path>
                <a:path w="409575" h="70485">
                  <a:moveTo>
                    <a:pt x="329666" y="49225"/>
                  </a:moveTo>
                  <a:lnTo>
                    <a:pt x="296100" y="25438"/>
                  </a:lnTo>
                  <a:lnTo>
                    <a:pt x="293166" y="23977"/>
                  </a:lnTo>
                  <a:lnTo>
                    <a:pt x="293166" y="15951"/>
                  </a:lnTo>
                  <a:lnTo>
                    <a:pt x="296202" y="13309"/>
                  </a:lnTo>
                  <a:lnTo>
                    <a:pt x="307746" y="13309"/>
                  </a:lnTo>
                  <a:lnTo>
                    <a:pt x="313715" y="15849"/>
                  </a:lnTo>
                  <a:lnTo>
                    <a:pt x="319786" y="20066"/>
                  </a:lnTo>
                  <a:lnTo>
                    <a:pt x="327609" y="8712"/>
                  </a:lnTo>
                  <a:lnTo>
                    <a:pt x="322110" y="4991"/>
                  </a:lnTo>
                  <a:lnTo>
                    <a:pt x="316026" y="2260"/>
                  </a:lnTo>
                  <a:lnTo>
                    <a:pt x="309384" y="571"/>
                  </a:lnTo>
                  <a:lnTo>
                    <a:pt x="302171" y="0"/>
                  </a:lnTo>
                  <a:lnTo>
                    <a:pt x="292519" y="1473"/>
                  </a:lnTo>
                  <a:lnTo>
                    <a:pt x="284937" y="5664"/>
                  </a:lnTo>
                  <a:lnTo>
                    <a:pt x="279971" y="12179"/>
                  </a:lnTo>
                  <a:lnTo>
                    <a:pt x="278193" y="20650"/>
                  </a:lnTo>
                  <a:lnTo>
                    <a:pt x="279793" y="29349"/>
                  </a:lnTo>
                  <a:lnTo>
                    <a:pt x="284365" y="35090"/>
                  </a:lnTo>
                  <a:lnTo>
                    <a:pt x="291528" y="38938"/>
                  </a:lnTo>
                  <a:lnTo>
                    <a:pt x="300888" y="41783"/>
                  </a:lnTo>
                  <a:lnTo>
                    <a:pt x="312343" y="44716"/>
                  </a:lnTo>
                  <a:lnTo>
                    <a:pt x="314693" y="46672"/>
                  </a:lnTo>
                  <a:lnTo>
                    <a:pt x="314693" y="54698"/>
                  </a:lnTo>
                  <a:lnTo>
                    <a:pt x="310972" y="57150"/>
                  </a:lnTo>
                  <a:lnTo>
                    <a:pt x="296976" y="57150"/>
                  </a:lnTo>
                  <a:lnTo>
                    <a:pt x="290525" y="53924"/>
                  </a:lnTo>
                  <a:lnTo>
                    <a:pt x="284353" y="48831"/>
                  </a:lnTo>
                  <a:lnTo>
                    <a:pt x="275450" y="59499"/>
                  </a:lnTo>
                  <a:lnTo>
                    <a:pt x="282003" y="64300"/>
                  </a:lnTo>
                  <a:lnTo>
                    <a:pt x="289179" y="67729"/>
                  </a:lnTo>
                  <a:lnTo>
                    <a:pt x="296748" y="69773"/>
                  </a:lnTo>
                  <a:lnTo>
                    <a:pt x="304507" y="70459"/>
                  </a:lnTo>
                  <a:lnTo>
                    <a:pt x="314667" y="69049"/>
                  </a:lnTo>
                  <a:lnTo>
                    <a:pt x="322630" y="64935"/>
                  </a:lnTo>
                  <a:lnTo>
                    <a:pt x="327812" y="58280"/>
                  </a:lnTo>
                  <a:lnTo>
                    <a:pt x="329666" y="49225"/>
                  </a:lnTo>
                  <a:close/>
                </a:path>
                <a:path w="409575" h="70485">
                  <a:moveTo>
                    <a:pt x="409536" y="2895"/>
                  </a:moveTo>
                  <a:lnTo>
                    <a:pt x="354076" y="2895"/>
                  </a:lnTo>
                  <a:lnTo>
                    <a:pt x="354076" y="16471"/>
                  </a:lnTo>
                  <a:lnTo>
                    <a:pt x="374446" y="16471"/>
                  </a:lnTo>
                  <a:lnTo>
                    <a:pt x="374446" y="69811"/>
                  </a:lnTo>
                  <a:lnTo>
                    <a:pt x="389166" y="69811"/>
                  </a:lnTo>
                  <a:lnTo>
                    <a:pt x="389166" y="16471"/>
                  </a:lnTo>
                  <a:lnTo>
                    <a:pt x="409536" y="16471"/>
                  </a:lnTo>
                  <a:lnTo>
                    <a:pt x="409536" y="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0014" y="1870486"/>
              <a:ext cx="71119" cy="69214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999469" y="1871954"/>
              <a:ext cx="594360" cy="315595"/>
            </a:xfrm>
            <a:custGeom>
              <a:avLst/>
              <a:gdLst/>
              <a:ahLst/>
              <a:cxnLst/>
              <a:rect l="l" t="t" r="r" b="b"/>
              <a:pathLst>
                <a:path w="594360" h="315594">
                  <a:moveTo>
                    <a:pt x="168427" y="104178"/>
                  </a:moveTo>
                  <a:lnTo>
                    <a:pt x="0" y="104178"/>
                  </a:lnTo>
                  <a:lnTo>
                    <a:pt x="0" y="154978"/>
                  </a:lnTo>
                  <a:lnTo>
                    <a:pt x="0" y="190538"/>
                  </a:lnTo>
                  <a:lnTo>
                    <a:pt x="0" y="240068"/>
                  </a:lnTo>
                  <a:lnTo>
                    <a:pt x="0" y="314998"/>
                  </a:lnTo>
                  <a:lnTo>
                    <a:pt x="58343" y="314998"/>
                  </a:lnTo>
                  <a:lnTo>
                    <a:pt x="58343" y="240068"/>
                  </a:lnTo>
                  <a:lnTo>
                    <a:pt x="157899" y="240068"/>
                  </a:lnTo>
                  <a:lnTo>
                    <a:pt x="157899" y="190538"/>
                  </a:lnTo>
                  <a:lnTo>
                    <a:pt x="58343" y="190538"/>
                  </a:lnTo>
                  <a:lnTo>
                    <a:pt x="58343" y="154978"/>
                  </a:lnTo>
                  <a:lnTo>
                    <a:pt x="168427" y="154978"/>
                  </a:lnTo>
                  <a:lnTo>
                    <a:pt x="168427" y="104178"/>
                  </a:lnTo>
                  <a:close/>
                </a:path>
                <a:path w="594360" h="315594">
                  <a:moveTo>
                    <a:pt x="249237" y="50"/>
                  </a:moveTo>
                  <a:lnTo>
                    <a:pt x="234378" y="50"/>
                  </a:lnTo>
                  <a:lnTo>
                    <a:pt x="234378" y="49453"/>
                  </a:lnTo>
                  <a:lnTo>
                    <a:pt x="228879" y="54952"/>
                  </a:lnTo>
                  <a:lnTo>
                    <a:pt x="210743" y="54952"/>
                  </a:lnTo>
                  <a:lnTo>
                    <a:pt x="205244" y="49263"/>
                  </a:lnTo>
                  <a:lnTo>
                    <a:pt x="205244" y="50"/>
                  </a:lnTo>
                  <a:lnTo>
                    <a:pt x="190385" y="50"/>
                  </a:lnTo>
                  <a:lnTo>
                    <a:pt x="190385" y="38646"/>
                  </a:lnTo>
                  <a:lnTo>
                    <a:pt x="192405" y="51727"/>
                  </a:lnTo>
                  <a:lnTo>
                    <a:pt x="198208" y="61099"/>
                  </a:lnTo>
                  <a:lnTo>
                    <a:pt x="207403" y="66763"/>
                  </a:lnTo>
                  <a:lnTo>
                    <a:pt x="219621" y="68656"/>
                  </a:lnTo>
                  <a:lnTo>
                    <a:pt x="231902" y="66763"/>
                  </a:lnTo>
                  <a:lnTo>
                    <a:pt x="241236" y="61087"/>
                  </a:lnTo>
                  <a:lnTo>
                    <a:pt x="247167" y="51562"/>
                  </a:lnTo>
                  <a:lnTo>
                    <a:pt x="249237" y="38163"/>
                  </a:lnTo>
                  <a:lnTo>
                    <a:pt x="249237" y="50"/>
                  </a:lnTo>
                  <a:close/>
                </a:path>
                <a:path w="594360" h="315594">
                  <a:moveTo>
                    <a:pt x="594220" y="0"/>
                  </a:moveTo>
                  <a:lnTo>
                    <a:pt x="579678" y="0"/>
                  </a:lnTo>
                  <a:lnTo>
                    <a:pt x="579678" y="46786"/>
                  </a:lnTo>
                  <a:lnTo>
                    <a:pt x="579501" y="46786"/>
                  </a:lnTo>
                  <a:lnTo>
                    <a:pt x="551434" y="0"/>
                  </a:lnTo>
                  <a:lnTo>
                    <a:pt x="531672" y="0"/>
                  </a:lnTo>
                  <a:lnTo>
                    <a:pt x="531672" y="66916"/>
                  </a:lnTo>
                  <a:lnTo>
                    <a:pt x="546214" y="66916"/>
                  </a:lnTo>
                  <a:lnTo>
                    <a:pt x="546214" y="19939"/>
                  </a:lnTo>
                  <a:lnTo>
                    <a:pt x="546404" y="19939"/>
                  </a:lnTo>
                  <a:lnTo>
                    <a:pt x="575208" y="66916"/>
                  </a:lnTo>
                  <a:lnTo>
                    <a:pt x="594220" y="66916"/>
                  </a:lnTo>
                  <a:lnTo>
                    <a:pt x="594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7110" y="1971925"/>
              <a:ext cx="226771" cy="21893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1496" y="1976128"/>
              <a:ext cx="196100" cy="21443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5095" y="1976128"/>
              <a:ext cx="198805" cy="21052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891390" y="1870303"/>
              <a:ext cx="975994" cy="317500"/>
            </a:xfrm>
            <a:custGeom>
              <a:avLst/>
              <a:gdLst/>
              <a:ahLst/>
              <a:cxnLst/>
              <a:rect l="l" t="t" r="r" b="b"/>
              <a:pathLst>
                <a:path w="975995" h="317500">
                  <a:moveTo>
                    <a:pt x="199999" y="209892"/>
                  </a:moveTo>
                  <a:lnTo>
                    <a:pt x="192011" y="168008"/>
                  </a:lnTo>
                  <a:lnTo>
                    <a:pt x="184645" y="157556"/>
                  </a:lnTo>
                  <a:lnTo>
                    <a:pt x="168795" y="135077"/>
                  </a:lnTo>
                  <a:lnTo>
                    <a:pt x="140157" y="118567"/>
                  </a:lnTo>
                  <a:lnTo>
                    <a:pt x="140157" y="211391"/>
                  </a:lnTo>
                  <a:lnTo>
                    <a:pt x="135991" y="234048"/>
                  </a:lnTo>
                  <a:lnTo>
                    <a:pt x="124218" y="250761"/>
                  </a:lnTo>
                  <a:lnTo>
                    <a:pt x="105892" y="261099"/>
                  </a:lnTo>
                  <a:lnTo>
                    <a:pt x="82105" y="264629"/>
                  </a:lnTo>
                  <a:lnTo>
                    <a:pt x="58343" y="264629"/>
                  </a:lnTo>
                  <a:lnTo>
                    <a:pt x="58343" y="157556"/>
                  </a:lnTo>
                  <a:lnTo>
                    <a:pt x="82105" y="157556"/>
                  </a:lnTo>
                  <a:lnTo>
                    <a:pt x="124218" y="171551"/>
                  </a:lnTo>
                  <a:lnTo>
                    <a:pt x="140106" y="210489"/>
                  </a:lnTo>
                  <a:lnTo>
                    <a:pt x="140157" y="211391"/>
                  </a:lnTo>
                  <a:lnTo>
                    <a:pt x="140157" y="118567"/>
                  </a:lnTo>
                  <a:lnTo>
                    <a:pt x="131483" y="113550"/>
                  </a:lnTo>
                  <a:lnTo>
                    <a:pt x="81203" y="105829"/>
                  </a:lnTo>
                  <a:lnTo>
                    <a:pt x="0" y="105829"/>
                  </a:lnTo>
                  <a:lnTo>
                    <a:pt x="0" y="316357"/>
                  </a:lnTo>
                  <a:lnTo>
                    <a:pt x="79997" y="316357"/>
                  </a:lnTo>
                  <a:lnTo>
                    <a:pt x="130721" y="308368"/>
                  </a:lnTo>
                  <a:lnTo>
                    <a:pt x="168427" y="286207"/>
                  </a:lnTo>
                  <a:lnTo>
                    <a:pt x="183527" y="264629"/>
                  </a:lnTo>
                  <a:lnTo>
                    <a:pt x="191909" y="252666"/>
                  </a:lnTo>
                  <a:lnTo>
                    <a:pt x="199936" y="210794"/>
                  </a:lnTo>
                  <a:lnTo>
                    <a:pt x="199999" y="209892"/>
                  </a:lnTo>
                  <a:close/>
                </a:path>
                <a:path w="975995" h="317500">
                  <a:moveTo>
                    <a:pt x="426466" y="316357"/>
                  </a:moveTo>
                  <a:lnTo>
                    <a:pt x="410578" y="278765"/>
                  </a:lnTo>
                  <a:lnTo>
                    <a:pt x="391375" y="233349"/>
                  </a:lnTo>
                  <a:lnTo>
                    <a:pt x="366077" y="173507"/>
                  </a:lnTo>
                  <a:lnTo>
                    <a:pt x="336842" y="104317"/>
                  </a:lnTo>
                  <a:lnTo>
                    <a:pt x="331724" y="104317"/>
                  </a:lnTo>
                  <a:lnTo>
                    <a:pt x="331724" y="233349"/>
                  </a:lnTo>
                  <a:lnTo>
                    <a:pt x="284492" y="233349"/>
                  </a:lnTo>
                  <a:lnTo>
                    <a:pt x="308267" y="173507"/>
                  </a:lnTo>
                  <a:lnTo>
                    <a:pt x="331724" y="233349"/>
                  </a:lnTo>
                  <a:lnTo>
                    <a:pt x="331724" y="104317"/>
                  </a:lnTo>
                  <a:lnTo>
                    <a:pt x="280593" y="104317"/>
                  </a:lnTo>
                  <a:lnTo>
                    <a:pt x="190957" y="316357"/>
                  </a:lnTo>
                  <a:lnTo>
                    <a:pt x="252323" y="316357"/>
                  </a:lnTo>
                  <a:lnTo>
                    <a:pt x="267360" y="278765"/>
                  </a:lnTo>
                  <a:lnTo>
                    <a:pt x="348564" y="278765"/>
                  </a:lnTo>
                  <a:lnTo>
                    <a:pt x="363905" y="316357"/>
                  </a:lnTo>
                  <a:lnTo>
                    <a:pt x="426466" y="316357"/>
                  </a:lnTo>
                  <a:close/>
                </a:path>
                <a:path w="975995" h="317500">
                  <a:moveTo>
                    <a:pt x="513600" y="156959"/>
                  </a:moveTo>
                  <a:lnTo>
                    <a:pt x="455256" y="156959"/>
                  </a:lnTo>
                  <a:lnTo>
                    <a:pt x="455256" y="316979"/>
                  </a:lnTo>
                  <a:lnTo>
                    <a:pt x="513600" y="316979"/>
                  </a:lnTo>
                  <a:lnTo>
                    <a:pt x="513600" y="156959"/>
                  </a:lnTo>
                  <a:close/>
                </a:path>
                <a:path w="975995" h="317500">
                  <a:moveTo>
                    <a:pt x="662457" y="58661"/>
                  </a:moveTo>
                  <a:lnTo>
                    <a:pt x="650176" y="49504"/>
                  </a:lnTo>
                  <a:lnTo>
                    <a:pt x="648665" y="51765"/>
                  </a:lnTo>
                  <a:lnTo>
                    <a:pt x="646734" y="53530"/>
                  </a:lnTo>
                  <a:lnTo>
                    <a:pt x="642086" y="56045"/>
                  </a:lnTo>
                  <a:lnTo>
                    <a:pt x="639406" y="56680"/>
                  </a:lnTo>
                  <a:lnTo>
                    <a:pt x="633742" y="56680"/>
                  </a:lnTo>
                  <a:lnTo>
                    <a:pt x="617499" y="38290"/>
                  </a:lnTo>
                  <a:lnTo>
                    <a:pt x="617499" y="32054"/>
                  </a:lnTo>
                  <a:lnTo>
                    <a:pt x="634085" y="13614"/>
                  </a:lnTo>
                  <a:lnTo>
                    <a:pt x="639622" y="13614"/>
                  </a:lnTo>
                  <a:lnTo>
                    <a:pt x="642073" y="14084"/>
                  </a:lnTo>
                  <a:lnTo>
                    <a:pt x="646290" y="15963"/>
                  </a:lnTo>
                  <a:lnTo>
                    <a:pt x="648068" y="17322"/>
                  </a:lnTo>
                  <a:lnTo>
                    <a:pt x="649516" y="19088"/>
                  </a:lnTo>
                  <a:lnTo>
                    <a:pt x="660844" y="9829"/>
                  </a:lnTo>
                  <a:lnTo>
                    <a:pt x="640168" y="0"/>
                  </a:lnTo>
                  <a:lnTo>
                    <a:pt x="633044" y="0"/>
                  </a:lnTo>
                  <a:lnTo>
                    <a:pt x="603097" y="24942"/>
                  </a:lnTo>
                  <a:lnTo>
                    <a:pt x="602195" y="29794"/>
                  </a:lnTo>
                  <a:lnTo>
                    <a:pt x="602195" y="40500"/>
                  </a:lnTo>
                  <a:lnTo>
                    <a:pt x="628230" y="69456"/>
                  </a:lnTo>
                  <a:lnTo>
                    <a:pt x="633044" y="70281"/>
                  </a:lnTo>
                  <a:lnTo>
                    <a:pt x="642874" y="70281"/>
                  </a:lnTo>
                  <a:lnTo>
                    <a:pt x="647344" y="69342"/>
                  </a:lnTo>
                  <a:lnTo>
                    <a:pt x="656031" y="65557"/>
                  </a:lnTo>
                  <a:lnTo>
                    <a:pt x="659625" y="62623"/>
                  </a:lnTo>
                  <a:lnTo>
                    <a:pt x="662457" y="58661"/>
                  </a:lnTo>
                  <a:close/>
                </a:path>
                <a:path w="975995" h="317500">
                  <a:moveTo>
                    <a:pt x="826592" y="54965"/>
                  </a:moveTo>
                  <a:lnTo>
                    <a:pt x="799287" y="54965"/>
                  </a:lnTo>
                  <a:lnTo>
                    <a:pt x="799287" y="1701"/>
                  </a:lnTo>
                  <a:lnTo>
                    <a:pt x="784555" y="1701"/>
                  </a:lnTo>
                  <a:lnTo>
                    <a:pt x="784555" y="68580"/>
                  </a:lnTo>
                  <a:lnTo>
                    <a:pt x="826592" y="68580"/>
                  </a:lnTo>
                  <a:lnTo>
                    <a:pt x="826592" y="54965"/>
                  </a:lnTo>
                  <a:close/>
                </a:path>
                <a:path w="975995" h="317500">
                  <a:moveTo>
                    <a:pt x="898639" y="54965"/>
                  </a:moveTo>
                  <a:lnTo>
                    <a:pt x="871334" y="54965"/>
                  </a:lnTo>
                  <a:lnTo>
                    <a:pt x="871334" y="1701"/>
                  </a:lnTo>
                  <a:lnTo>
                    <a:pt x="856602" y="1701"/>
                  </a:lnTo>
                  <a:lnTo>
                    <a:pt x="856602" y="68580"/>
                  </a:lnTo>
                  <a:lnTo>
                    <a:pt x="898639" y="68580"/>
                  </a:lnTo>
                  <a:lnTo>
                    <a:pt x="898639" y="54965"/>
                  </a:lnTo>
                  <a:close/>
                </a:path>
                <a:path w="975995" h="317500">
                  <a:moveTo>
                    <a:pt x="975779" y="54965"/>
                  </a:moveTo>
                  <a:lnTo>
                    <a:pt x="943381" y="54965"/>
                  </a:lnTo>
                  <a:lnTo>
                    <a:pt x="943381" y="41376"/>
                  </a:lnTo>
                  <a:lnTo>
                    <a:pt x="972375" y="41376"/>
                  </a:lnTo>
                  <a:lnTo>
                    <a:pt x="972375" y="27774"/>
                  </a:lnTo>
                  <a:lnTo>
                    <a:pt x="943381" y="27774"/>
                  </a:lnTo>
                  <a:lnTo>
                    <a:pt x="943381" y="15303"/>
                  </a:lnTo>
                  <a:lnTo>
                    <a:pt x="974077" y="15303"/>
                  </a:lnTo>
                  <a:lnTo>
                    <a:pt x="974077" y="1701"/>
                  </a:lnTo>
                  <a:lnTo>
                    <a:pt x="928649" y="1701"/>
                  </a:lnTo>
                  <a:lnTo>
                    <a:pt x="928649" y="68580"/>
                  </a:lnTo>
                  <a:lnTo>
                    <a:pt x="975779" y="68580"/>
                  </a:lnTo>
                  <a:lnTo>
                    <a:pt x="975779" y="5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3775" y="1870326"/>
              <a:ext cx="72174" cy="7021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986968" y="1872000"/>
              <a:ext cx="47625" cy="67310"/>
            </a:xfrm>
            <a:custGeom>
              <a:avLst/>
              <a:gdLst/>
              <a:ahLst/>
              <a:cxnLst/>
              <a:rect l="l" t="t" r="r" b="b"/>
              <a:pathLst>
                <a:path w="47625" h="67310">
                  <a:moveTo>
                    <a:pt x="45427" y="0"/>
                  </a:moveTo>
                  <a:lnTo>
                    <a:pt x="0" y="0"/>
                  </a:lnTo>
                  <a:lnTo>
                    <a:pt x="0" y="66878"/>
                  </a:lnTo>
                  <a:lnTo>
                    <a:pt x="47129" y="66878"/>
                  </a:lnTo>
                  <a:lnTo>
                    <a:pt x="47129" y="53263"/>
                  </a:lnTo>
                  <a:lnTo>
                    <a:pt x="14731" y="53263"/>
                  </a:lnTo>
                  <a:lnTo>
                    <a:pt x="14731" y="39674"/>
                  </a:lnTo>
                  <a:lnTo>
                    <a:pt x="43726" y="39674"/>
                  </a:lnTo>
                  <a:lnTo>
                    <a:pt x="43726" y="26073"/>
                  </a:lnTo>
                  <a:lnTo>
                    <a:pt x="14731" y="26073"/>
                  </a:lnTo>
                  <a:lnTo>
                    <a:pt x="14731" y="13601"/>
                  </a:lnTo>
                  <a:lnTo>
                    <a:pt x="45427" y="13601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2138" y="1869357"/>
              <a:ext cx="68859" cy="7122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283477" y="1976132"/>
              <a:ext cx="270510" cy="210820"/>
            </a:xfrm>
            <a:custGeom>
              <a:avLst/>
              <a:gdLst/>
              <a:ahLst/>
              <a:cxnLst/>
              <a:rect l="l" t="t" r="r" b="b"/>
              <a:pathLst>
                <a:path w="270509" h="210819">
                  <a:moveTo>
                    <a:pt x="184670" y="330"/>
                  </a:moveTo>
                  <a:lnTo>
                    <a:pt x="0" y="330"/>
                  </a:lnTo>
                  <a:lnTo>
                    <a:pt x="0" y="51130"/>
                  </a:lnTo>
                  <a:lnTo>
                    <a:pt x="184670" y="51130"/>
                  </a:lnTo>
                  <a:lnTo>
                    <a:pt x="184670" y="330"/>
                  </a:lnTo>
                  <a:close/>
                </a:path>
                <a:path w="270509" h="210819">
                  <a:moveTo>
                    <a:pt x="270052" y="0"/>
                  </a:moveTo>
                  <a:lnTo>
                    <a:pt x="211404" y="0"/>
                  </a:lnTo>
                  <a:lnTo>
                    <a:pt x="211404" y="210527"/>
                  </a:lnTo>
                  <a:lnTo>
                    <a:pt x="270052" y="210527"/>
                  </a:lnTo>
                  <a:lnTo>
                    <a:pt x="27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81033" y="1971925"/>
              <a:ext cx="226771" cy="21893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5298" y="1976128"/>
              <a:ext cx="198805" cy="210527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34985" y="7013443"/>
            <a:ext cx="246964" cy="246976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444500" y="7300976"/>
            <a:ext cx="202818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LinkedIn/Houston</a:t>
            </a:r>
            <a:r>
              <a:rPr dirty="0" sz="7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7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7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83811" y="7013450"/>
            <a:ext cx="245338" cy="245325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3137916" y="7296398"/>
            <a:ext cx="15373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facebook.com/HoustonCCFoundation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74857" y="7013450"/>
            <a:ext cx="245338" cy="245325"/>
          </a:xfrm>
          <a:prstGeom prst="rect">
            <a:avLst/>
          </a:prstGeom>
        </p:spPr>
      </p:pic>
      <p:sp>
        <p:nvSpPr>
          <p:cNvPr id="44" name="object 44" descr=""/>
          <p:cNvSpPr txBox="1"/>
          <p:nvPr/>
        </p:nvSpPr>
        <p:spPr>
          <a:xfrm>
            <a:off x="5526051" y="7297921"/>
            <a:ext cx="11430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twitter.com/HCCFoundation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356707" y="7203033"/>
            <a:ext cx="2235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Houston</a:t>
            </a:r>
            <a:r>
              <a:rPr dirty="0" sz="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BBB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Charity Member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 a 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BBB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Accredited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Charity.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63890" y="7012558"/>
            <a:ext cx="420624" cy="157479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0" y="2990088"/>
            <a:ext cx="10058400" cy="3731260"/>
            <a:chOff x="0" y="2990088"/>
            <a:chExt cx="10058400" cy="3731260"/>
          </a:xfrm>
        </p:grpSpPr>
        <p:sp>
          <p:nvSpPr>
            <p:cNvPr id="48" name="object 48" descr=""/>
            <p:cNvSpPr/>
            <p:nvPr/>
          </p:nvSpPr>
          <p:spPr>
            <a:xfrm>
              <a:off x="0" y="2990088"/>
              <a:ext cx="10058400" cy="3731260"/>
            </a:xfrm>
            <a:custGeom>
              <a:avLst/>
              <a:gdLst/>
              <a:ahLst/>
              <a:cxnLst/>
              <a:rect l="l" t="t" r="r" b="b"/>
              <a:pathLst>
                <a:path w="10058400" h="3731259">
                  <a:moveTo>
                    <a:pt x="10058400" y="0"/>
                  </a:moveTo>
                  <a:lnTo>
                    <a:pt x="0" y="0"/>
                  </a:lnTo>
                  <a:lnTo>
                    <a:pt x="0" y="3730752"/>
                  </a:lnTo>
                  <a:lnTo>
                    <a:pt x="10058400" y="37307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3736" y="3170885"/>
              <a:ext cx="9710928" cy="3343148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2729528" y="6159517"/>
            <a:ext cx="4603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TYRIK</a:t>
            </a:r>
            <a:r>
              <a:rPr dirty="0" sz="800" spc="114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T.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022892" y="6159517"/>
            <a:ext cx="5264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ASHLIE</a:t>
            </a:r>
            <a:r>
              <a:rPr dirty="0" sz="800" spc="8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T.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902642" y="6159517"/>
            <a:ext cx="8324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ALEJANDRO</a:t>
            </a:r>
            <a:r>
              <a:rPr dirty="0" sz="800" spc="2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8630" y="952500"/>
            <a:ext cx="2229065" cy="219546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15928" y="3254938"/>
            <a:ext cx="2234565" cy="3361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40">
                <a:latin typeface="Trebuchet MS"/>
                <a:cs typeface="Trebuchet MS"/>
              </a:rPr>
              <a:t>“I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am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a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single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mother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70">
                <a:latin typeface="Trebuchet MS"/>
                <a:cs typeface="Trebuchet MS"/>
              </a:rPr>
              <a:t>of </a:t>
            </a:r>
            <a:r>
              <a:rPr dirty="0" sz="1200" spc="225">
                <a:latin typeface="Trebuchet MS"/>
                <a:cs typeface="Trebuchet MS"/>
              </a:rPr>
              <a:t>four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children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29">
                <a:latin typeface="Trebuchet MS"/>
                <a:cs typeface="Trebuchet MS"/>
              </a:rPr>
              <a:t>who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is </a:t>
            </a:r>
            <a:r>
              <a:rPr dirty="0" sz="1200" spc="155">
                <a:latin typeface="Trebuchet MS"/>
                <a:cs typeface="Trebuchet MS"/>
              </a:rPr>
              <a:t>currently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a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80">
                <a:latin typeface="Trebuchet MS"/>
                <a:cs typeface="Trebuchet MS"/>
              </a:rPr>
              <a:t>cosmetology </a:t>
            </a:r>
            <a:r>
              <a:rPr dirty="0" sz="1200" spc="175">
                <a:latin typeface="Trebuchet MS"/>
                <a:cs typeface="Trebuchet MS"/>
              </a:rPr>
              <a:t>instructor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with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245">
                <a:latin typeface="Trebuchet MS"/>
                <a:cs typeface="Trebuchet MS"/>
              </a:rPr>
              <a:t>goal </a:t>
            </a:r>
            <a:r>
              <a:rPr dirty="0" sz="1200" spc="295">
                <a:latin typeface="Trebuchet MS"/>
                <a:cs typeface="Trebuchet MS"/>
              </a:rPr>
              <a:t>of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obtaining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a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120">
                <a:latin typeface="Trebuchet MS"/>
                <a:cs typeface="Trebuchet MS"/>
              </a:rPr>
              <a:t>bachelor’s </a:t>
            </a:r>
            <a:r>
              <a:rPr dirty="0" sz="1200" spc="130">
                <a:latin typeface="Trebuchet MS"/>
                <a:cs typeface="Trebuchet MS"/>
              </a:rPr>
              <a:t>degree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75">
                <a:latin typeface="Trebuchet MS"/>
                <a:cs typeface="Trebuchet MS"/>
              </a:rPr>
              <a:t>in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education.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55">
                <a:latin typeface="Trebuchet MS"/>
                <a:cs typeface="Trebuchet MS"/>
              </a:rPr>
              <a:t>With </a:t>
            </a:r>
            <a:r>
              <a:rPr dirty="0" sz="1200" spc="170">
                <a:latin typeface="Trebuchet MS"/>
                <a:cs typeface="Trebuchet MS"/>
              </a:rPr>
              <a:t>your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145">
                <a:latin typeface="Trebuchet MS"/>
                <a:cs typeface="Trebuchet MS"/>
              </a:rPr>
              <a:t>donation,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175">
                <a:latin typeface="Trebuchet MS"/>
                <a:cs typeface="Trebuchet MS"/>
              </a:rPr>
              <a:t>will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95">
                <a:latin typeface="Trebuchet MS"/>
                <a:cs typeface="Trebuchet MS"/>
              </a:rPr>
              <a:t>begin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220">
                <a:latin typeface="Trebuchet MS"/>
                <a:cs typeface="Trebuchet MS"/>
              </a:rPr>
              <a:t>work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290">
                <a:latin typeface="Trebuchet MS"/>
                <a:cs typeface="Trebuchet MS"/>
              </a:rPr>
              <a:t>on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my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235">
                <a:latin typeface="Trebuchet MS"/>
                <a:cs typeface="Trebuchet MS"/>
              </a:rPr>
              <a:t>long-</a:t>
            </a:r>
            <a:r>
              <a:rPr dirty="0" sz="1200" spc="500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term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65">
                <a:latin typeface="Trebuchet MS"/>
                <a:cs typeface="Trebuchet MS"/>
              </a:rPr>
              <a:t>goal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95">
                <a:latin typeface="Trebuchet MS"/>
                <a:cs typeface="Trebuchet MS"/>
              </a:rPr>
              <a:t>of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85">
                <a:latin typeface="Trebuchet MS"/>
                <a:cs typeface="Trebuchet MS"/>
              </a:rPr>
              <a:t>working</a:t>
            </a:r>
            <a:endParaRPr sz="1200">
              <a:latin typeface="Trebuchet MS"/>
              <a:cs typeface="Trebuchet MS"/>
            </a:endParaRPr>
          </a:p>
          <a:p>
            <a:pPr marL="12700" marR="203200">
              <a:lnSpc>
                <a:spcPct val="111100"/>
              </a:lnSpc>
            </a:pPr>
            <a:r>
              <a:rPr dirty="0" sz="1200" spc="80">
                <a:latin typeface="Trebuchet MS"/>
                <a:cs typeface="Trebuchet MS"/>
              </a:rPr>
              <a:t>at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80">
                <a:latin typeface="Trebuchet MS"/>
                <a:cs typeface="Trebuchet MS"/>
              </a:rPr>
              <a:t>HCC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70">
                <a:latin typeface="Trebuchet MS"/>
                <a:cs typeface="Trebuchet MS"/>
              </a:rPr>
              <a:t>Cosmetology </a:t>
            </a:r>
            <a:r>
              <a:rPr dirty="0" sz="1200" spc="65">
                <a:latin typeface="Trebuchet MS"/>
                <a:cs typeface="Trebuchet MS"/>
              </a:rPr>
              <a:t>department.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00">
                <a:latin typeface="Trebuchet MS"/>
                <a:cs typeface="Trebuchet MS"/>
              </a:rPr>
              <a:t>Thank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20">
                <a:latin typeface="Trebuchet MS"/>
                <a:cs typeface="Trebuchet MS"/>
              </a:rPr>
              <a:t>you </a:t>
            </a:r>
            <a:r>
              <a:rPr dirty="0" sz="1200" spc="265">
                <a:latin typeface="Trebuchet MS"/>
                <a:cs typeface="Trebuchet MS"/>
              </a:rPr>
              <a:t>for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70">
                <a:latin typeface="Trebuchet MS"/>
                <a:cs typeface="Trebuchet MS"/>
              </a:rPr>
              <a:t>your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generous</a:t>
            </a:r>
            <a:endParaRPr sz="1200">
              <a:latin typeface="Trebuchet MS"/>
              <a:cs typeface="Trebuchet MS"/>
            </a:endParaRPr>
          </a:p>
          <a:p>
            <a:pPr marL="12700" marR="29209">
              <a:lnSpc>
                <a:spcPct val="111100"/>
              </a:lnSpc>
            </a:pPr>
            <a:r>
              <a:rPr dirty="0" sz="1200" spc="145">
                <a:latin typeface="Trebuchet MS"/>
                <a:cs typeface="Trebuchet MS"/>
              </a:rPr>
              <a:t>donation,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and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140">
                <a:latin typeface="Trebuchet MS"/>
                <a:cs typeface="Trebuchet MS"/>
              </a:rPr>
              <a:t>hope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be </a:t>
            </a:r>
            <a:r>
              <a:rPr dirty="0" sz="1200" spc="105">
                <a:latin typeface="Trebuchet MS"/>
                <a:cs typeface="Trebuchet MS"/>
              </a:rPr>
              <a:t>able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14">
                <a:latin typeface="Trebuchet MS"/>
                <a:cs typeface="Trebuchet MS"/>
              </a:rPr>
              <a:t>give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back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70">
                <a:latin typeface="Trebuchet MS"/>
                <a:cs typeface="Trebuchet MS"/>
              </a:rPr>
              <a:t>this </a:t>
            </a:r>
            <a:r>
              <a:rPr dirty="0" sz="1200" spc="165">
                <a:latin typeface="Trebuchet MS"/>
                <a:cs typeface="Trebuchet MS"/>
              </a:rPr>
              <a:t>foundation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75">
                <a:latin typeface="Trebuchet MS"/>
                <a:cs typeface="Trebuchet MS"/>
              </a:rPr>
              <a:t>in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35">
                <a:latin typeface="Trebuchet MS"/>
                <a:cs typeface="Trebuchet MS"/>
              </a:rPr>
              <a:t>future.”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5"/>
              </a:spcBef>
            </a:pPr>
            <a:r>
              <a:rPr dirty="0" sz="900" spc="125" b="1">
                <a:latin typeface="Century Gothic"/>
                <a:cs typeface="Century Gothic"/>
              </a:rPr>
              <a:t>Kirsten</a:t>
            </a:r>
            <a:r>
              <a:rPr dirty="0" sz="900" spc="45" b="1">
                <a:latin typeface="Century Gothic"/>
                <a:cs typeface="Century Gothic"/>
              </a:rPr>
              <a:t> </a:t>
            </a:r>
            <a:r>
              <a:rPr dirty="0" sz="900" spc="100" b="1">
                <a:latin typeface="Century Gothic"/>
                <a:cs typeface="Century Gothic"/>
              </a:rPr>
              <a:t>McDuffy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latin typeface="Arial"/>
                <a:cs typeface="Arial"/>
              </a:rPr>
              <a:t>B.A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&amp;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Frances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Hamilton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7634" y="4115356"/>
            <a:ext cx="2386330" cy="214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40">
                <a:latin typeface="Trebuchet MS"/>
                <a:cs typeface="Trebuchet MS"/>
              </a:rPr>
              <a:t>“I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am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currently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45">
                <a:latin typeface="Trebuchet MS"/>
                <a:cs typeface="Trebuchet MS"/>
              </a:rPr>
              <a:t>volunteering </a:t>
            </a:r>
            <a:r>
              <a:rPr dirty="0" sz="1200" spc="80">
                <a:latin typeface="Trebuchet MS"/>
                <a:cs typeface="Trebuchet MS"/>
              </a:rPr>
              <a:t>at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Community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35">
                <a:latin typeface="Trebuchet MS"/>
                <a:cs typeface="Trebuchet MS"/>
              </a:rPr>
              <a:t>Volunteer </a:t>
            </a:r>
            <a:r>
              <a:rPr dirty="0" sz="1200" spc="50">
                <a:latin typeface="Trebuchet MS"/>
                <a:cs typeface="Trebuchet MS"/>
              </a:rPr>
              <a:t>Fire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90">
                <a:latin typeface="Trebuchet MS"/>
                <a:cs typeface="Trebuchet MS"/>
              </a:rPr>
              <a:t>Department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and</a:t>
            </a:r>
            <a:r>
              <a:rPr dirty="0" sz="1200" spc="500">
                <a:latin typeface="Trebuchet MS"/>
                <a:cs typeface="Trebuchet MS"/>
              </a:rPr>
              <a:t> </a:t>
            </a:r>
            <a:r>
              <a:rPr dirty="0" sz="1200" spc="195">
                <a:latin typeface="Trebuchet MS"/>
                <a:cs typeface="Trebuchet MS"/>
              </a:rPr>
              <a:t>working</a:t>
            </a:r>
            <a:r>
              <a:rPr dirty="0" sz="1200" spc="3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part-</a:t>
            </a:r>
            <a:r>
              <a:rPr dirty="0" sz="1200">
                <a:latin typeface="Trebuchet MS"/>
                <a:cs typeface="Trebuchet MS"/>
              </a:rPr>
              <a:t>time</a:t>
            </a:r>
            <a:r>
              <a:rPr dirty="0" sz="1200" spc="40">
                <a:latin typeface="Trebuchet MS"/>
                <a:cs typeface="Trebuchet MS"/>
              </a:rPr>
              <a:t> </a:t>
            </a:r>
            <a:r>
              <a:rPr dirty="0" sz="1200" spc="265">
                <a:latin typeface="Trebuchet MS"/>
                <a:cs typeface="Trebuchet MS"/>
              </a:rPr>
              <a:t>for</a:t>
            </a:r>
            <a:r>
              <a:rPr dirty="0" sz="1200" spc="40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the </a:t>
            </a:r>
            <a:r>
              <a:rPr dirty="0" sz="1200" spc="95">
                <a:latin typeface="Trebuchet MS"/>
                <a:cs typeface="Trebuchet MS"/>
              </a:rPr>
              <a:t>city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295">
                <a:latin typeface="Trebuchet MS"/>
                <a:cs typeface="Trebuchet MS"/>
              </a:rPr>
              <a:t>of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95">
                <a:latin typeface="Trebuchet MS"/>
                <a:cs typeface="Trebuchet MS"/>
              </a:rPr>
              <a:t>Alvin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4">
                <a:latin typeface="Trebuchet MS"/>
                <a:cs typeface="Trebuchet MS"/>
              </a:rPr>
              <a:t>as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an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advanced </a:t>
            </a:r>
            <a:r>
              <a:rPr dirty="0" sz="1200" spc="114">
                <a:latin typeface="Trebuchet MS"/>
                <a:cs typeface="Trebuchet MS"/>
              </a:rPr>
              <a:t>emergency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medical </a:t>
            </a:r>
            <a:r>
              <a:rPr dirty="0" sz="1200" spc="90">
                <a:latin typeface="Trebuchet MS"/>
                <a:cs typeface="Trebuchet MS"/>
              </a:rPr>
              <a:t>technician.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45">
                <a:latin typeface="Trebuchet MS"/>
                <a:cs typeface="Trebuchet MS"/>
              </a:rPr>
              <a:t>Your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25">
                <a:latin typeface="Trebuchet MS"/>
                <a:cs typeface="Trebuchet MS"/>
              </a:rPr>
              <a:t>generosity </a:t>
            </a:r>
            <a:r>
              <a:rPr dirty="0" sz="1200" spc="204">
                <a:latin typeface="Trebuchet MS"/>
                <a:cs typeface="Trebuchet MS"/>
              </a:rPr>
              <a:t>allows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me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40">
                <a:latin typeface="Trebuchet MS"/>
                <a:cs typeface="Trebuchet MS"/>
              </a:rPr>
              <a:t>continue </a:t>
            </a:r>
            <a:r>
              <a:rPr dirty="0" sz="1200" spc="135">
                <a:latin typeface="Trebuchet MS"/>
                <a:cs typeface="Trebuchet MS"/>
              </a:rPr>
              <a:t>pursuing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my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135">
                <a:latin typeface="Trebuchet MS"/>
                <a:cs typeface="Trebuchet MS"/>
              </a:rPr>
              <a:t>career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100">
                <a:latin typeface="Trebuchet MS"/>
                <a:cs typeface="Trebuchet MS"/>
              </a:rPr>
              <a:t>goals.”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0"/>
              </a:spcBef>
            </a:pPr>
            <a:r>
              <a:rPr dirty="0" sz="900" spc="85" b="1">
                <a:latin typeface="Century Gothic"/>
                <a:cs typeface="Century Gothic"/>
              </a:rPr>
              <a:t>Alexander</a:t>
            </a:r>
            <a:r>
              <a:rPr dirty="0" sz="900" spc="55" b="1">
                <a:latin typeface="Century Gothic"/>
                <a:cs typeface="Century Gothic"/>
              </a:rPr>
              <a:t> </a:t>
            </a:r>
            <a:r>
              <a:rPr dirty="0" sz="900" spc="85" b="1">
                <a:latin typeface="Century Gothic"/>
                <a:cs typeface="Century Gothic"/>
              </a:rPr>
              <a:t>Janouris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latin typeface="Arial"/>
                <a:cs typeface="Arial"/>
              </a:rPr>
              <a:t>Houston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Livestock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Show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&amp;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Rodeo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0">
                <a:latin typeface="Arial"/>
                <a:cs typeface="Arial"/>
              </a:rPr>
              <a:t>PSI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90333" y="952500"/>
            <a:ext cx="8108950" cy="3048000"/>
            <a:chOff x="990333" y="952500"/>
            <a:chExt cx="8108950" cy="3048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333" y="959612"/>
              <a:ext cx="2381758" cy="30408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0217" y="952500"/>
              <a:ext cx="2229053" cy="219546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857512" y="3254938"/>
            <a:ext cx="2195195" cy="3158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40">
                <a:latin typeface="Trebuchet MS"/>
                <a:cs typeface="Trebuchet MS"/>
              </a:rPr>
              <a:t>“I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am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a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80">
                <a:latin typeface="Trebuchet MS"/>
                <a:cs typeface="Trebuchet MS"/>
              </a:rPr>
              <a:t>native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14">
                <a:latin typeface="Trebuchet MS"/>
                <a:cs typeface="Trebuchet MS"/>
              </a:rPr>
              <a:t>Houstonian, </a:t>
            </a:r>
            <a:r>
              <a:rPr dirty="0" sz="1200" spc="155">
                <a:latin typeface="Trebuchet MS"/>
                <a:cs typeface="Trebuchet MS"/>
              </a:rPr>
              <a:t>and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a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00">
                <a:latin typeface="Trebuchet MS"/>
                <a:cs typeface="Trebuchet MS"/>
              </a:rPr>
              <a:t>loving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and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70">
                <a:latin typeface="Trebuchet MS"/>
                <a:cs typeface="Trebuchet MS"/>
              </a:rPr>
              <a:t>caring </a:t>
            </a:r>
            <a:r>
              <a:rPr dirty="0" sz="1200" spc="95">
                <a:latin typeface="Trebuchet MS"/>
                <a:cs typeface="Trebuchet MS"/>
              </a:rPr>
              <a:t>individual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with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25">
                <a:latin typeface="Trebuchet MS"/>
                <a:cs typeface="Trebuchet MS"/>
              </a:rPr>
              <a:t>an </a:t>
            </a:r>
            <a:r>
              <a:rPr dirty="0" sz="1200" spc="220">
                <a:latin typeface="Trebuchet MS"/>
                <a:cs typeface="Trebuchet MS"/>
              </a:rPr>
              <a:t>outgoing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05">
                <a:latin typeface="Trebuchet MS"/>
                <a:cs typeface="Trebuchet MS"/>
              </a:rPr>
              <a:t>personality.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I </a:t>
            </a:r>
            <a:r>
              <a:rPr dirty="0" sz="1200" spc="185">
                <a:latin typeface="Trebuchet MS"/>
                <a:cs typeface="Trebuchet MS"/>
              </a:rPr>
              <a:t>love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60">
                <a:latin typeface="Trebuchet MS"/>
                <a:cs typeface="Trebuchet MS"/>
              </a:rPr>
              <a:t>volunteering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and </a:t>
            </a:r>
            <a:r>
              <a:rPr dirty="0" sz="1200" spc="210">
                <a:latin typeface="Trebuchet MS"/>
                <a:cs typeface="Trebuchet MS"/>
              </a:rPr>
              <a:t>doing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things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265">
                <a:latin typeface="Trebuchet MS"/>
                <a:cs typeface="Trebuchet MS"/>
              </a:rPr>
              <a:t>for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85">
                <a:latin typeface="Trebuchet MS"/>
                <a:cs typeface="Trebuchet MS"/>
              </a:rPr>
              <a:t>the </a:t>
            </a:r>
            <a:r>
              <a:rPr dirty="0" sz="1200" spc="120">
                <a:latin typeface="Trebuchet MS"/>
                <a:cs typeface="Trebuchet MS"/>
              </a:rPr>
              <a:t>community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100">
                <a:latin typeface="Trebuchet MS"/>
                <a:cs typeface="Trebuchet MS"/>
              </a:rPr>
              <a:t>spread </a:t>
            </a:r>
            <a:r>
              <a:rPr dirty="0" sz="1200" spc="65">
                <a:latin typeface="Trebuchet MS"/>
                <a:cs typeface="Trebuchet MS"/>
              </a:rPr>
              <a:t>humanitarianism.</a:t>
            </a:r>
            <a:r>
              <a:rPr dirty="0" sz="1200" spc="1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This </a:t>
            </a:r>
            <a:r>
              <a:rPr dirty="0" sz="1200" spc="160">
                <a:latin typeface="Trebuchet MS"/>
                <a:cs typeface="Trebuchet MS"/>
              </a:rPr>
              <a:t>scholarship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175">
                <a:latin typeface="Trebuchet MS"/>
                <a:cs typeface="Trebuchet MS"/>
              </a:rPr>
              <a:t>will</a:t>
            </a:r>
            <a:r>
              <a:rPr dirty="0" sz="1200" spc="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be</a:t>
            </a:r>
            <a:r>
              <a:rPr dirty="0" sz="1200" spc="25">
                <a:latin typeface="Trebuchet MS"/>
                <a:cs typeface="Trebuchet MS"/>
              </a:rPr>
              <a:t> </a:t>
            </a:r>
            <a:r>
              <a:rPr dirty="0" sz="1200" spc="75">
                <a:latin typeface="Trebuchet MS"/>
                <a:cs typeface="Trebuchet MS"/>
              </a:rPr>
              <a:t>very </a:t>
            </a:r>
            <a:r>
              <a:rPr dirty="0" sz="1200" spc="90">
                <a:latin typeface="Trebuchet MS"/>
                <a:cs typeface="Trebuchet MS"/>
              </a:rPr>
              <a:t>beneficial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75">
                <a:latin typeface="Trebuchet MS"/>
                <a:cs typeface="Trebuchet MS"/>
              </a:rPr>
              <a:t>in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135">
                <a:latin typeface="Trebuchet MS"/>
                <a:cs typeface="Trebuchet MS"/>
              </a:rPr>
              <a:t>helping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me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215">
                <a:latin typeface="Trebuchet MS"/>
                <a:cs typeface="Trebuchet MS"/>
              </a:rPr>
              <a:t>to </a:t>
            </a:r>
            <a:r>
              <a:rPr dirty="0" sz="1200" spc="150">
                <a:latin typeface="Trebuchet MS"/>
                <a:cs typeface="Trebuchet MS"/>
              </a:rPr>
              <a:t>continue</a:t>
            </a:r>
            <a:r>
              <a:rPr dirty="0" sz="1200">
                <a:latin typeface="Trebuchet MS"/>
                <a:cs typeface="Trebuchet MS"/>
              </a:rPr>
              <a:t> my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90">
                <a:latin typeface="Trebuchet MS"/>
                <a:cs typeface="Trebuchet MS"/>
              </a:rPr>
              <a:t>studies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155">
                <a:latin typeface="Trebuchet MS"/>
                <a:cs typeface="Trebuchet MS"/>
              </a:rPr>
              <a:t>and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40">
                <a:latin typeface="Trebuchet MS"/>
                <a:cs typeface="Trebuchet MS"/>
              </a:rPr>
              <a:t>in </a:t>
            </a:r>
            <a:r>
              <a:rPr dirty="0" sz="1200" spc="110">
                <a:latin typeface="Trebuchet MS"/>
                <a:cs typeface="Trebuchet MS"/>
              </a:rPr>
              <a:t>preparing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14">
                <a:latin typeface="Trebuchet MS"/>
                <a:cs typeface="Trebuchet MS"/>
              </a:rPr>
              <a:t>as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30">
                <a:latin typeface="Trebuchet MS"/>
                <a:cs typeface="Trebuchet MS"/>
              </a:rPr>
              <a:t>develop </a:t>
            </a:r>
            <a:r>
              <a:rPr dirty="0" sz="1200" spc="175">
                <a:latin typeface="Trebuchet MS"/>
                <a:cs typeface="Trebuchet MS"/>
              </a:rPr>
              <a:t>vocational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skills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240">
                <a:latin typeface="Trebuchet MS"/>
                <a:cs typeface="Trebuchet MS"/>
              </a:rPr>
              <a:t>to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335">
                <a:latin typeface="Trebuchet MS"/>
                <a:cs typeface="Trebuchet MS"/>
              </a:rPr>
              <a:t>go </a:t>
            </a:r>
            <a:r>
              <a:rPr dirty="0" sz="1200" spc="210">
                <a:latin typeface="Trebuchet MS"/>
                <a:cs typeface="Trebuchet MS"/>
              </a:rPr>
              <a:t>out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50">
                <a:latin typeface="Trebuchet MS"/>
                <a:cs typeface="Trebuchet MS"/>
              </a:rPr>
              <a:t>into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the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120">
                <a:latin typeface="Trebuchet MS"/>
                <a:cs typeface="Trebuchet MS"/>
              </a:rPr>
              <a:t>workforce.”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060"/>
              </a:lnSpc>
              <a:spcBef>
                <a:spcPts val="395"/>
              </a:spcBef>
            </a:pPr>
            <a:r>
              <a:rPr dirty="0" sz="900" spc="75" b="1">
                <a:latin typeface="Century Gothic"/>
                <a:cs typeface="Century Gothic"/>
              </a:rPr>
              <a:t>Calyn</a:t>
            </a:r>
            <a:r>
              <a:rPr dirty="0" sz="900" spc="35" b="1">
                <a:latin typeface="Century Gothic"/>
                <a:cs typeface="Century Gothic"/>
              </a:rPr>
              <a:t> </a:t>
            </a:r>
            <a:r>
              <a:rPr dirty="0" sz="900" spc="75" b="1">
                <a:latin typeface="Century Gothic"/>
                <a:cs typeface="Century Gothic"/>
              </a:rPr>
              <a:t>King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819"/>
              </a:lnSpc>
            </a:pPr>
            <a:r>
              <a:rPr dirty="0" sz="700">
                <a:latin typeface="Arial"/>
                <a:cs typeface="Arial"/>
              </a:rPr>
              <a:t>Assistance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League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Houston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35">
                <a:latin typeface="Arial"/>
                <a:cs typeface="Arial"/>
              </a:rPr>
              <a:t>VAST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Scholarship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28602" y="594356"/>
            <a:ext cx="9446260" cy="6955155"/>
            <a:chOff x="228602" y="594356"/>
            <a:chExt cx="9446260" cy="6955155"/>
          </a:xfrm>
        </p:grpSpPr>
        <p:sp>
          <p:nvSpPr>
            <p:cNvPr id="10" name="object 10" descr=""/>
            <p:cNvSpPr/>
            <p:nvPr/>
          </p:nvSpPr>
          <p:spPr>
            <a:xfrm>
              <a:off x="379700" y="597531"/>
              <a:ext cx="9291955" cy="6394450"/>
            </a:xfrm>
            <a:custGeom>
              <a:avLst/>
              <a:gdLst/>
              <a:ahLst/>
              <a:cxnLst/>
              <a:rect l="l" t="t" r="r" b="b"/>
              <a:pathLst>
                <a:path w="9291955" h="6394450">
                  <a:moveTo>
                    <a:pt x="0" y="5319712"/>
                  </a:moveTo>
                  <a:lnTo>
                    <a:pt x="0" y="0"/>
                  </a:lnTo>
                  <a:lnTo>
                    <a:pt x="9291472" y="0"/>
                  </a:lnTo>
                  <a:lnTo>
                    <a:pt x="9291472" y="6394450"/>
                  </a:lnTo>
                  <a:lnTo>
                    <a:pt x="2299487" y="63944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8602" y="6038174"/>
              <a:ext cx="2340610" cy="1511300"/>
            </a:xfrm>
            <a:custGeom>
              <a:avLst/>
              <a:gdLst/>
              <a:ahLst/>
              <a:cxnLst/>
              <a:rect l="l" t="t" r="r" b="b"/>
              <a:pathLst>
                <a:path w="2340610" h="1511300">
                  <a:moveTo>
                    <a:pt x="913104" y="1485900"/>
                  </a:moveTo>
                  <a:lnTo>
                    <a:pt x="861656" y="1485900"/>
                  </a:lnTo>
                  <a:lnTo>
                    <a:pt x="872383" y="1498600"/>
                  </a:lnTo>
                  <a:lnTo>
                    <a:pt x="881318" y="1511300"/>
                  </a:lnTo>
                  <a:lnTo>
                    <a:pt x="893284" y="1498600"/>
                  </a:lnTo>
                  <a:lnTo>
                    <a:pt x="913104" y="1485900"/>
                  </a:lnTo>
                  <a:close/>
                </a:path>
                <a:path w="2340610" h="1511300">
                  <a:moveTo>
                    <a:pt x="971499" y="1485900"/>
                  </a:moveTo>
                  <a:lnTo>
                    <a:pt x="913104" y="1485900"/>
                  </a:lnTo>
                  <a:lnTo>
                    <a:pt x="921503" y="1511300"/>
                  </a:lnTo>
                  <a:lnTo>
                    <a:pt x="945226" y="1511300"/>
                  </a:lnTo>
                  <a:lnTo>
                    <a:pt x="971499" y="1485900"/>
                  </a:lnTo>
                  <a:close/>
                </a:path>
                <a:path w="2340610" h="1511300">
                  <a:moveTo>
                    <a:pt x="1041006" y="1447800"/>
                  </a:moveTo>
                  <a:lnTo>
                    <a:pt x="814336" y="1447800"/>
                  </a:lnTo>
                  <a:lnTo>
                    <a:pt x="818655" y="1473200"/>
                  </a:lnTo>
                  <a:lnTo>
                    <a:pt x="825023" y="1485900"/>
                  </a:lnTo>
                  <a:lnTo>
                    <a:pt x="971499" y="1485900"/>
                  </a:lnTo>
                  <a:lnTo>
                    <a:pt x="993294" y="1511300"/>
                  </a:lnTo>
                  <a:lnTo>
                    <a:pt x="1007800" y="1511300"/>
                  </a:lnTo>
                  <a:lnTo>
                    <a:pt x="1021532" y="1498600"/>
                  </a:lnTo>
                  <a:lnTo>
                    <a:pt x="1041006" y="1447800"/>
                  </a:lnTo>
                  <a:close/>
                </a:path>
                <a:path w="2340610" h="1511300">
                  <a:moveTo>
                    <a:pt x="1094963" y="1447800"/>
                  </a:moveTo>
                  <a:lnTo>
                    <a:pt x="1041006" y="1447800"/>
                  </a:lnTo>
                  <a:lnTo>
                    <a:pt x="1069558" y="1460500"/>
                  </a:lnTo>
                  <a:lnTo>
                    <a:pt x="1085589" y="1473200"/>
                  </a:lnTo>
                  <a:lnTo>
                    <a:pt x="1094963" y="1447800"/>
                  </a:lnTo>
                  <a:close/>
                </a:path>
                <a:path w="2340610" h="1511300">
                  <a:moveTo>
                    <a:pt x="1146201" y="1397000"/>
                  </a:moveTo>
                  <a:lnTo>
                    <a:pt x="757351" y="1397000"/>
                  </a:lnTo>
                  <a:lnTo>
                    <a:pt x="755056" y="1435100"/>
                  </a:lnTo>
                  <a:lnTo>
                    <a:pt x="760226" y="1460500"/>
                  </a:lnTo>
                  <a:lnTo>
                    <a:pt x="778206" y="1460500"/>
                  </a:lnTo>
                  <a:lnTo>
                    <a:pt x="814336" y="1447800"/>
                  </a:lnTo>
                  <a:lnTo>
                    <a:pt x="1094963" y="1447800"/>
                  </a:lnTo>
                  <a:lnTo>
                    <a:pt x="1103541" y="1409700"/>
                  </a:lnTo>
                  <a:lnTo>
                    <a:pt x="1142696" y="1409700"/>
                  </a:lnTo>
                  <a:lnTo>
                    <a:pt x="1146201" y="1397000"/>
                  </a:lnTo>
                  <a:close/>
                </a:path>
                <a:path w="2340610" h="1511300">
                  <a:moveTo>
                    <a:pt x="2050224" y="1079500"/>
                  </a:moveTo>
                  <a:lnTo>
                    <a:pt x="805227" y="1079500"/>
                  </a:lnTo>
                  <a:lnTo>
                    <a:pt x="786274" y="1092200"/>
                  </a:lnTo>
                  <a:lnTo>
                    <a:pt x="743982" y="1104900"/>
                  </a:lnTo>
                  <a:lnTo>
                    <a:pt x="669594" y="1130300"/>
                  </a:lnTo>
                  <a:lnTo>
                    <a:pt x="599519" y="1143000"/>
                  </a:lnTo>
                  <a:lnTo>
                    <a:pt x="576191" y="1155700"/>
                  </a:lnTo>
                  <a:lnTo>
                    <a:pt x="599637" y="1168400"/>
                  </a:lnTo>
                  <a:lnTo>
                    <a:pt x="669886" y="1193800"/>
                  </a:lnTo>
                  <a:lnTo>
                    <a:pt x="626801" y="1219200"/>
                  </a:lnTo>
                  <a:lnTo>
                    <a:pt x="611862" y="1231900"/>
                  </a:lnTo>
                  <a:lnTo>
                    <a:pt x="624547" y="1257300"/>
                  </a:lnTo>
                  <a:lnTo>
                    <a:pt x="664337" y="1270000"/>
                  </a:lnTo>
                  <a:lnTo>
                    <a:pt x="639905" y="1308100"/>
                  </a:lnTo>
                  <a:lnTo>
                    <a:pt x="634525" y="1333500"/>
                  </a:lnTo>
                  <a:lnTo>
                    <a:pt x="650683" y="1333500"/>
                  </a:lnTo>
                  <a:lnTo>
                    <a:pt x="690867" y="1346200"/>
                  </a:lnTo>
                  <a:lnTo>
                    <a:pt x="697078" y="1397000"/>
                  </a:lnTo>
                  <a:lnTo>
                    <a:pt x="706073" y="1422400"/>
                  </a:lnTo>
                  <a:lnTo>
                    <a:pt x="724087" y="1422400"/>
                  </a:lnTo>
                  <a:lnTo>
                    <a:pt x="757351" y="1397000"/>
                  </a:lnTo>
                  <a:lnTo>
                    <a:pt x="1146201" y="1397000"/>
                  </a:lnTo>
                  <a:lnTo>
                    <a:pt x="1152067" y="1346200"/>
                  </a:lnTo>
                  <a:lnTo>
                    <a:pt x="1187210" y="1346200"/>
                  </a:lnTo>
                  <a:lnTo>
                    <a:pt x="1203829" y="1333500"/>
                  </a:lnTo>
                  <a:lnTo>
                    <a:pt x="1206017" y="1320800"/>
                  </a:lnTo>
                  <a:lnTo>
                    <a:pt x="1198278" y="1320800"/>
                  </a:lnTo>
                  <a:lnTo>
                    <a:pt x="1187156" y="1295400"/>
                  </a:lnTo>
                  <a:lnTo>
                    <a:pt x="1164964" y="1257300"/>
                  </a:lnTo>
                  <a:lnTo>
                    <a:pt x="1124013" y="1168400"/>
                  </a:lnTo>
                  <a:lnTo>
                    <a:pt x="1128541" y="1143000"/>
                  </a:lnTo>
                  <a:lnTo>
                    <a:pt x="1984311" y="1143000"/>
                  </a:lnTo>
                  <a:lnTo>
                    <a:pt x="2018258" y="1130300"/>
                  </a:lnTo>
                  <a:lnTo>
                    <a:pt x="2094817" y="1130300"/>
                  </a:lnTo>
                  <a:lnTo>
                    <a:pt x="2080855" y="1117600"/>
                  </a:lnTo>
                  <a:lnTo>
                    <a:pt x="2050224" y="1079500"/>
                  </a:lnTo>
                  <a:close/>
                </a:path>
                <a:path w="2340610" h="1511300">
                  <a:moveTo>
                    <a:pt x="1142696" y="1409700"/>
                  </a:moveTo>
                  <a:lnTo>
                    <a:pt x="1103541" y="1409700"/>
                  </a:lnTo>
                  <a:lnTo>
                    <a:pt x="1126487" y="1422400"/>
                  </a:lnTo>
                  <a:lnTo>
                    <a:pt x="1139191" y="1422400"/>
                  </a:lnTo>
                  <a:lnTo>
                    <a:pt x="1142696" y="1409700"/>
                  </a:lnTo>
                  <a:close/>
                </a:path>
                <a:path w="2340610" h="1511300">
                  <a:moveTo>
                    <a:pt x="1289862" y="1219200"/>
                  </a:moveTo>
                  <a:lnTo>
                    <a:pt x="1243647" y="1219200"/>
                  </a:lnTo>
                  <a:lnTo>
                    <a:pt x="1244026" y="1244600"/>
                  </a:lnTo>
                  <a:lnTo>
                    <a:pt x="1248967" y="1244600"/>
                  </a:lnTo>
                  <a:lnTo>
                    <a:pt x="1262801" y="1231900"/>
                  </a:lnTo>
                  <a:lnTo>
                    <a:pt x="1289862" y="1219200"/>
                  </a:lnTo>
                  <a:close/>
                </a:path>
                <a:path w="2340610" h="1511300">
                  <a:moveTo>
                    <a:pt x="1344828" y="1219200"/>
                  </a:moveTo>
                  <a:lnTo>
                    <a:pt x="1289862" y="1219200"/>
                  </a:lnTo>
                  <a:lnTo>
                    <a:pt x="1287421" y="1231900"/>
                  </a:lnTo>
                  <a:lnTo>
                    <a:pt x="1292332" y="1244600"/>
                  </a:lnTo>
                  <a:lnTo>
                    <a:pt x="1309751" y="1231900"/>
                  </a:lnTo>
                  <a:lnTo>
                    <a:pt x="1344828" y="1219200"/>
                  </a:lnTo>
                  <a:close/>
                </a:path>
                <a:path w="2340610" h="1511300">
                  <a:moveTo>
                    <a:pt x="1656930" y="1219200"/>
                  </a:moveTo>
                  <a:lnTo>
                    <a:pt x="1344828" y="1219200"/>
                  </a:lnTo>
                  <a:lnTo>
                    <a:pt x="1344578" y="1231900"/>
                  </a:lnTo>
                  <a:lnTo>
                    <a:pt x="1348498" y="1244600"/>
                  </a:lnTo>
                  <a:lnTo>
                    <a:pt x="1360191" y="1244600"/>
                  </a:lnTo>
                  <a:lnTo>
                    <a:pt x="1383258" y="1231900"/>
                  </a:lnTo>
                  <a:lnTo>
                    <a:pt x="1614258" y="1231900"/>
                  </a:lnTo>
                  <a:lnTo>
                    <a:pt x="1656930" y="1219200"/>
                  </a:lnTo>
                  <a:close/>
                </a:path>
                <a:path w="2340610" h="1511300">
                  <a:moveTo>
                    <a:pt x="1423403" y="1231900"/>
                  </a:moveTo>
                  <a:lnTo>
                    <a:pt x="1383258" y="1231900"/>
                  </a:lnTo>
                  <a:lnTo>
                    <a:pt x="1381964" y="1244600"/>
                  </a:lnTo>
                  <a:lnTo>
                    <a:pt x="1398272" y="1244600"/>
                  </a:lnTo>
                  <a:lnTo>
                    <a:pt x="1423403" y="1231900"/>
                  </a:lnTo>
                  <a:close/>
                </a:path>
                <a:path w="2340610" h="1511300">
                  <a:moveTo>
                    <a:pt x="1464360" y="1231900"/>
                  </a:moveTo>
                  <a:lnTo>
                    <a:pt x="1423403" y="1231900"/>
                  </a:lnTo>
                  <a:lnTo>
                    <a:pt x="1427507" y="1244600"/>
                  </a:lnTo>
                  <a:lnTo>
                    <a:pt x="1444146" y="1244600"/>
                  </a:lnTo>
                  <a:lnTo>
                    <a:pt x="1464360" y="1231900"/>
                  </a:lnTo>
                  <a:close/>
                </a:path>
                <a:path w="2340610" h="1511300">
                  <a:moveTo>
                    <a:pt x="1508848" y="1231900"/>
                  </a:moveTo>
                  <a:lnTo>
                    <a:pt x="1464360" y="1231900"/>
                  </a:lnTo>
                  <a:lnTo>
                    <a:pt x="1468063" y="1244600"/>
                  </a:lnTo>
                  <a:lnTo>
                    <a:pt x="1486136" y="1244600"/>
                  </a:lnTo>
                  <a:lnTo>
                    <a:pt x="1508848" y="1231900"/>
                  </a:lnTo>
                  <a:close/>
                </a:path>
                <a:path w="2340610" h="1511300">
                  <a:moveTo>
                    <a:pt x="1710791" y="1193800"/>
                  </a:moveTo>
                  <a:lnTo>
                    <a:pt x="1170957" y="1193800"/>
                  </a:lnTo>
                  <a:lnTo>
                    <a:pt x="1211364" y="1206500"/>
                  </a:lnTo>
                  <a:lnTo>
                    <a:pt x="1211475" y="1219200"/>
                  </a:lnTo>
                  <a:lnTo>
                    <a:pt x="1214875" y="1231900"/>
                  </a:lnTo>
                  <a:lnTo>
                    <a:pt x="1224590" y="1231900"/>
                  </a:lnTo>
                  <a:lnTo>
                    <a:pt x="1243647" y="1219200"/>
                  </a:lnTo>
                  <a:lnTo>
                    <a:pt x="1700820" y="1219200"/>
                  </a:lnTo>
                  <a:lnTo>
                    <a:pt x="1710791" y="1193800"/>
                  </a:lnTo>
                  <a:close/>
                </a:path>
                <a:path w="2340610" h="1511300">
                  <a:moveTo>
                    <a:pt x="1700820" y="1219200"/>
                  </a:moveTo>
                  <a:lnTo>
                    <a:pt x="1656930" y="1219200"/>
                  </a:lnTo>
                  <a:lnTo>
                    <a:pt x="1678939" y="1231900"/>
                  </a:lnTo>
                  <a:lnTo>
                    <a:pt x="1691886" y="1231900"/>
                  </a:lnTo>
                  <a:lnTo>
                    <a:pt x="1700820" y="1219200"/>
                  </a:lnTo>
                  <a:close/>
                </a:path>
                <a:path w="2340610" h="1511300">
                  <a:moveTo>
                    <a:pt x="1984311" y="1143000"/>
                  </a:moveTo>
                  <a:lnTo>
                    <a:pt x="1147269" y="1143000"/>
                  </a:lnTo>
                  <a:lnTo>
                    <a:pt x="1170114" y="1155700"/>
                  </a:lnTo>
                  <a:lnTo>
                    <a:pt x="1154199" y="1181100"/>
                  </a:lnTo>
                  <a:lnTo>
                    <a:pt x="1153191" y="1193800"/>
                  </a:lnTo>
                  <a:lnTo>
                    <a:pt x="1710791" y="1193800"/>
                  </a:lnTo>
                  <a:lnTo>
                    <a:pt x="1712631" y="1206500"/>
                  </a:lnTo>
                  <a:lnTo>
                    <a:pt x="1718697" y="1206500"/>
                  </a:lnTo>
                  <a:lnTo>
                    <a:pt x="1733898" y="1193800"/>
                  </a:lnTo>
                  <a:lnTo>
                    <a:pt x="1763140" y="1181100"/>
                  </a:lnTo>
                  <a:lnTo>
                    <a:pt x="1789901" y="1181100"/>
                  </a:lnTo>
                  <a:lnTo>
                    <a:pt x="1805711" y="1168400"/>
                  </a:lnTo>
                  <a:lnTo>
                    <a:pt x="1930203" y="1168400"/>
                  </a:lnTo>
                  <a:lnTo>
                    <a:pt x="1950364" y="1155700"/>
                  </a:lnTo>
                  <a:lnTo>
                    <a:pt x="1984311" y="1143000"/>
                  </a:lnTo>
                  <a:close/>
                </a:path>
                <a:path w="2340610" h="1511300">
                  <a:moveTo>
                    <a:pt x="1789901" y="1181100"/>
                  </a:moveTo>
                  <a:lnTo>
                    <a:pt x="1763140" y="1181100"/>
                  </a:lnTo>
                  <a:lnTo>
                    <a:pt x="1772607" y="1193800"/>
                  </a:lnTo>
                  <a:lnTo>
                    <a:pt x="1780197" y="1193800"/>
                  </a:lnTo>
                  <a:lnTo>
                    <a:pt x="1789901" y="1181100"/>
                  </a:lnTo>
                  <a:close/>
                </a:path>
                <a:path w="2340610" h="1511300">
                  <a:moveTo>
                    <a:pt x="1879853" y="1168400"/>
                  </a:moveTo>
                  <a:lnTo>
                    <a:pt x="1805711" y="1168400"/>
                  </a:lnTo>
                  <a:lnTo>
                    <a:pt x="1831501" y="1193800"/>
                  </a:lnTo>
                  <a:lnTo>
                    <a:pt x="1861621" y="1193800"/>
                  </a:lnTo>
                  <a:lnTo>
                    <a:pt x="1879853" y="1168400"/>
                  </a:lnTo>
                  <a:close/>
                </a:path>
                <a:path w="2340610" h="1511300">
                  <a:moveTo>
                    <a:pt x="1930203" y="1168400"/>
                  </a:moveTo>
                  <a:lnTo>
                    <a:pt x="1879853" y="1168400"/>
                  </a:lnTo>
                  <a:lnTo>
                    <a:pt x="1901558" y="1181100"/>
                  </a:lnTo>
                  <a:lnTo>
                    <a:pt x="1916137" y="1181100"/>
                  </a:lnTo>
                  <a:lnTo>
                    <a:pt x="1930203" y="1168400"/>
                  </a:lnTo>
                  <a:close/>
                </a:path>
                <a:path w="2340610" h="1511300">
                  <a:moveTo>
                    <a:pt x="2056676" y="1003300"/>
                  </a:moveTo>
                  <a:lnTo>
                    <a:pt x="588594" y="1003300"/>
                  </a:lnTo>
                  <a:lnTo>
                    <a:pt x="588632" y="1016000"/>
                  </a:lnTo>
                  <a:lnTo>
                    <a:pt x="591566" y="1028700"/>
                  </a:lnTo>
                  <a:lnTo>
                    <a:pt x="618129" y="1028700"/>
                  </a:lnTo>
                  <a:lnTo>
                    <a:pt x="621822" y="1041400"/>
                  </a:lnTo>
                  <a:lnTo>
                    <a:pt x="766724" y="1041400"/>
                  </a:lnTo>
                  <a:lnTo>
                    <a:pt x="776309" y="1066800"/>
                  </a:lnTo>
                  <a:lnTo>
                    <a:pt x="783971" y="1079500"/>
                  </a:lnTo>
                  <a:lnTo>
                    <a:pt x="2050224" y="1079500"/>
                  </a:lnTo>
                  <a:lnTo>
                    <a:pt x="2077082" y="1104900"/>
                  </a:lnTo>
                  <a:lnTo>
                    <a:pt x="2136626" y="1104900"/>
                  </a:lnTo>
                  <a:lnTo>
                    <a:pt x="2196795" y="1092200"/>
                  </a:lnTo>
                  <a:lnTo>
                    <a:pt x="2133605" y="1066800"/>
                  </a:lnTo>
                  <a:lnTo>
                    <a:pt x="2097946" y="1054100"/>
                  </a:lnTo>
                  <a:lnTo>
                    <a:pt x="2076681" y="1028700"/>
                  </a:lnTo>
                  <a:lnTo>
                    <a:pt x="2056676" y="1003300"/>
                  </a:lnTo>
                  <a:close/>
                </a:path>
                <a:path w="2340610" h="1511300">
                  <a:moveTo>
                    <a:pt x="731036" y="1041400"/>
                  </a:moveTo>
                  <a:lnTo>
                    <a:pt x="630589" y="1041400"/>
                  </a:lnTo>
                  <a:lnTo>
                    <a:pt x="647306" y="1054100"/>
                  </a:lnTo>
                  <a:lnTo>
                    <a:pt x="643963" y="1079500"/>
                  </a:lnTo>
                  <a:lnTo>
                    <a:pt x="656052" y="1079500"/>
                  </a:lnTo>
                  <a:lnTo>
                    <a:pt x="677062" y="1066800"/>
                  </a:lnTo>
                  <a:lnTo>
                    <a:pt x="727595" y="1066800"/>
                  </a:lnTo>
                  <a:lnTo>
                    <a:pt x="731036" y="1041400"/>
                  </a:lnTo>
                  <a:close/>
                </a:path>
                <a:path w="2340610" h="1511300">
                  <a:moveTo>
                    <a:pt x="727595" y="1066800"/>
                  </a:moveTo>
                  <a:lnTo>
                    <a:pt x="677062" y="1066800"/>
                  </a:lnTo>
                  <a:lnTo>
                    <a:pt x="686837" y="1079500"/>
                  </a:lnTo>
                  <a:lnTo>
                    <a:pt x="718435" y="1079500"/>
                  </a:lnTo>
                  <a:lnTo>
                    <a:pt x="727595" y="1066800"/>
                  </a:lnTo>
                  <a:close/>
                </a:path>
                <a:path w="2340610" h="1511300">
                  <a:moveTo>
                    <a:pt x="2162338" y="977900"/>
                  </a:moveTo>
                  <a:lnTo>
                    <a:pt x="543204" y="977900"/>
                  </a:lnTo>
                  <a:lnTo>
                    <a:pt x="549350" y="990600"/>
                  </a:lnTo>
                  <a:lnTo>
                    <a:pt x="556126" y="1003300"/>
                  </a:lnTo>
                  <a:lnTo>
                    <a:pt x="2056676" y="1003300"/>
                  </a:lnTo>
                  <a:lnTo>
                    <a:pt x="2108542" y="1016000"/>
                  </a:lnTo>
                  <a:lnTo>
                    <a:pt x="2164477" y="1028700"/>
                  </a:lnTo>
                  <a:lnTo>
                    <a:pt x="2217996" y="1041400"/>
                  </a:lnTo>
                  <a:lnTo>
                    <a:pt x="2291835" y="1041400"/>
                  </a:lnTo>
                  <a:lnTo>
                    <a:pt x="2299182" y="1028700"/>
                  </a:lnTo>
                  <a:lnTo>
                    <a:pt x="2289460" y="1028700"/>
                  </a:lnTo>
                  <a:lnTo>
                    <a:pt x="2263743" y="1016000"/>
                  </a:lnTo>
                  <a:lnTo>
                    <a:pt x="2201802" y="990600"/>
                  </a:lnTo>
                  <a:lnTo>
                    <a:pt x="2162338" y="977900"/>
                  </a:lnTo>
                  <a:close/>
                </a:path>
                <a:path w="2340610" h="1511300">
                  <a:moveTo>
                    <a:pt x="2097138" y="914400"/>
                  </a:moveTo>
                  <a:lnTo>
                    <a:pt x="416186" y="914400"/>
                  </a:lnTo>
                  <a:lnTo>
                    <a:pt x="441718" y="927100"/>
                  </a:lnTo>
                  <a:lnTo>
                    <a:pt x="442844" y="939800"/>
                  </a:lnTo>
                  <a:lnTo>
                    <a:pt x="457434" y="939800"/>
                  </a:lnTo>
                  <a:lnTo>
                    <a:pt x="477634" y="952500"/>
                  </a:lnTo>
                  <a:lnTo>
                    <a:pt x="480645" y="965200"/>
                  </a:lnTo>
                  <a:lnTo>
                    <a:pt x="510819" y="965200"/>
                  </a:lnTo>
                  <a:lnTo>
                    <a:pt x="520740" y="977900"/>
                  </a:lnTo>
                  <a:lnTo>
                    <a:pt x="527421" y="990600"/>
                  </a:lnTo>
                  <a:lnTo>
                    <a:pt x="533897" y="990600"/>
                  </a:lnTo>
                  <a:lnTo>
                    <a:pt x="543204" y="977900"/>
                  </a:lnTo>
                  <a:lnTo>
                    <a:pt x="2162338" y="977900"/>
                  </a:lnTo>
                  <a:lnTo>
                    <a:pt x="2083409" y="952500"/>
                  </a:lnTo>
                  <a:lnTo>
                    <a:pt x="2304482" y="952500"/>
                  </a:lnTo>
                  <a:lnTo>
                    <a:pt x="2276195" y="939800"/>
                  </a:lnTo>
                  <a:lnTo>
                    <a:pt x="2214038" y="927100"/>
                  </a:lnTo>
                  <a:lnTo>
                    <a:pt x="2166752" y="927100"/>
                  </a:lnTo>
                  <a:lnTo>
                    <a:pt x="2097138" y="914400"/>
                  </a:lnTo>
                  <a:close/>
                </a:path>
                <a:path w="2340610" h="1511300">
                  <a:moveTo>
                    <a:pt x="2316757" y="952500"/>
                  </a:moveTo>
                  <a:lnTo>
                    <a:pt x="2083409" y="952500"/>
                  </a:lnTo>
                  <a:lnTo>
                    <a:pt x="2138454" y="965200"/>
                  </a:lnTo>
                  <a:lnTo>
                    <a:pt x="2290901" y="965200"/>
                  </a:lnTo>
                  <a:lnTo>
                    <a:pt x="2316757" y="952500"/>
                  </a:lnTo>
                  <a:close/>
                </a:path>
                <a:path w="2340610" h="1511300">
                  <a:moveTo>
                    <a:pt x="2097138" y="914400"/>
                  </a:moveTo>
                  <a:lnTo>
                    <a:pt x="2166752" y="927100"/>
                  </a:lnTo>
                  <a:lnTo>
                    <a:pt x="2214038" y="927100"/>
                  </a:lnTo>
                  <a:lnTo>
                    <a:pt x="2097138" y="914400"/>
                  </a:lnTo>
                  <a:close/>
                </a:path>
                <a:path w="2340610" h="1511300">
                  <a:moveTo>
                    <a:pt x="2297912" y="876300"/>
                  </a:moveTo>
                  <a:lnTo>
                    <a:pt x="409232" y="876300"/>
                  </a:lnTo>
                  <a:lnTo>
                    <a:pt x="402988" y="901700"/>
                  </a:lnTo>
                  <a:lnTo>
                    <a:pt x="404291" y="914400"/>
                  </a:lnTo>
                  <a:lnTo>
                    <a:pt x="2097138" y="914400"/>
                  </a:lnTo>
                  <a:lnTo>
                    <a:pt x="2214038" y="927100"/>
                  </a:lnTo>
                  <a:lnTo>
                    <a:pt x="2215280" y="927100"/>
                  </a:lnTo>
                  <a:lnTo>
                    <a:pt x="2265512" y="914400"/>
                  </a:lnTo>
                  <a:lnTo>
                    <a:pt x="2340241" y="889000"/>
                  </a:lnTo>
                  <a:lnTo>
                    <a:pt x="2327574" y="889000"/>
                  </a:lnTo>
                  <a:lnTo>
                    <a:pt x="2297912" y="876300"/>
                  </a:lnTo>
                  <a:close/>
                </a:path>
                <a:path w="2340610" h="1511300">
                  <a:moveTo>
                    <a:pt x="2291829" y="787400"/>
                  </a:moveTo>
                  <a:lnTo>
                    <a:pt x="2268792" y="812800"/>
                  </a:lnTo>
                  <a:lnTo>
                    <a:pt x="2237690" y="825500"/>
                  </a:lnTo>
                  <a:lnTo>
                    <a:pt x="365353" y="825500"/>
                  </a:lnTo>
                  <a:lnTo>
                    <a:pt x="359809" y="863600"/>
                  </a:lnTo>
                  <a:lnTo>
                    <a:pt x="362532" y="876300"/>
                  </a:lnTo>
                  <a:lnTo>
                    <a:pt x="2228359" y="876300"/>
                  </a:lnTo>
                  <a:lnTo>
                    <a:pt x="2096020" y="863600"/>
                  </a:lnTo>
                  <a:lnTo>
                    <a:pt x="2197135" y="863600"/>
                  </a:lnTo>
                  <a:lnTo>
                    <a:pt x="2251236" y="850900"/>
                  </a:lnTo>
                  <a:lnTo>
                    <a:pt x="2276682" y="825500"/>
                  </a:lnTo>
                  <a:lnTo>
                    <a:pt x="2291829" y="787400"/>
                  </a:lnTo>
                  <a:close/>
                </a:path>
                <a:path w="2340610" h="1511300">
                  <a:moveTo>
                    <a:pt x="1612" y="342900"/>
                  </a:moveTo>
                  <a:lnTo>
                    <a:pt x="4357" y="368300"/>
                  </a:lnTo>
                  <a:lnTo>
                    <a:pt x="19426" y="393700"/>
                  </a:lnTo>
                  <a:lnTo>
                    <a:pt x="59557" y="419100"/>
                  </a:lnTo>
                  <a:lnTo>
                    <a:pt x="137490" y="457200"/>
                  </a:lnTo>
                  <a:lnTo>
                    <a:pt x="73417" y="457200"/>
                  </a:lnTo>
                  <a:lnTo>
                    <a:pt x="68592" y="469900"/>
                  </a:lnTo>
                  <a:lnTo>
                    <a:pt x="74919" y="482600"/>
                  </a:lnTo>
                  <a:lnTo>
                    <a:pt x="82872" y="482600"/>
                  </a:lnTo>
                  <a:lnTo>
                    <a:pt x="97708" y="508000"/>
                  </a:lnTo>
                  <a:lnTo>
                    <a:pt x="124688" y="533400"/>
                  </a:lnTo>
                  <a:lnTo>
                    <a:pt x="106057" y="533400"/>
                  </a:lnTo>
                  <a:lnTo>
                    <a:pt x="102798" y="546100"/>
                  </a:lnTo>
                  <a:lnTo>
                    <a:pt x="117568" y="558800"/>
                  </a:lnTo>
                  <a:lnTo>
                    <a:pt x="153022" y="596900"/>
                  </a:lnTo>
                  <a:lnTo>
                    <a:pt x="148984" y="622300"/>
                  </a:lnTo>
                  <a:lnTo>
                    <a:pt x="152482" y="635000"/>
                  </a:lnTo>
                  <a:lnTo>
                    <a:pt x="167877" y="647700"/>
                  </a:lnTo>
                  <a:lnTo>
                    <a:pt x="199529" y="660400"/>
                  </a:lnTo>
                  <a:lnTo>
                    <a:pt x="191204" y="673100"/>
                  </a:lnTo>
                  <a:lnTo>
                    <a:pt x="194176" y="685800"/>
                  </a:lnTo>
                  <a:lnTo>
                    <a:pt x="213617" y="698500"/>
                  </a:lnTo>
                  <a:lnTo>
                    <a:pt x="254698" y="698500"/>
                  </a:lnTo>
                  <a:lnTo>
                    <a:pt x="250276" y="711200"/>
                  </a:lnTo>
                  <a:lnTo>
                    <a:pt x="251472" y="723900"/>
                  </a:lnTo>
                  <a:lnTo>
                    <a:pt x="260688" y="736600"/>
                  </a:lnTo>
                  <a:lnTo>
                    <a:pt x="280327" y="749300"/>
                  </a:lnTo>
                  <a:lnTo>
                    <a:pt x="277985" y="762000"/>
                  </a:lnTo>
                  <a:lnTo>
                    <a:pt x="280503" y="774700"/>
                  </a:lnTo>
                  <a:lnTo>
                    <a:pt x="290848" y="787400"/>
                  </a:lnTo>
                  <a:lnTo>
                    <a:pt x="311988" y="800100"/>
                  </a:lnTo>
                  <a:lnTo>
                    <a:pt x="314922" y="825500"/>
                  </a:lnTo>
                  <a:lnTo>
                    <a:pt x="321459" y="838200"/>
                  </a:lnTo>
                  <a:lnTo>
                    <a:pt x="336601" y="838200"/>
                  </a:lnTo>
                  <a:lnTo>
                    <a:pt x="365353" y="825500"/>
                  </a:lnTo>
                  <a:lnTo>
                    <a:pt x="1842935" y="825500"/>
                  </a:lnTo>
                  <a:lnTo>
                    <a:pt x="1858178" y="812800"/>
                  </a:lnTo>
                  <a:lnTo>
                    <a:pt x="1376982" y="812800"/>
                  </a:lnTo>
                  <a:lnTo>
                    <a:pt x="1343439" y="800100"/>
                  </a:lnTo>
                  <a:lnTo>
                    <a:pt x="1321874" y="800100"/>
                  </a:lnTo>
                  <a:lnTo>
                    <a:pt x="1301691" y="787400"/>
                  </a:lnTo>
                  <a:lnTo>
                    <a:pt x="1272298" y="787400"/>
                  </a:lnTo>
                  <a:lnTo>
                    <a:pt x="1267172" y="774700"/>
                  </a:lnTo>
                  <a:lnTo>
                    <a:pt x="1275486" y="749300"/>
                  </a:lnTo>
                  <a:lnTo>
                    <a:pt x="1286286" y="723900"/>
                  </a:lnTo>
                  <a:lnTo>
                    <a:pt x="1003151" y="723900"/>
                  </a:lnTo>
                  <a:lnTo>
                    <a:pt x="988949" y="711200"/>
                  </a:lnTo>
                  <a:lnTo>
                    <a:pt x="974626" y="711200"/>
                  </a:lnTo>
                  <a:lnTo>
                    <a:pt x="936755" y="685800"/>
                  </a:lnTo>
                  <a:lnTo>
                    <a:pt x="845548" y="622300"/>
                  </a:lnTo>
                  <a:lnTo>
                    <a:pt x="671220" y="508000"/>
                  </a:lnTo>
                  <a:lnTo>
                    <a:pt x="653159" y="457200"/>
                  </a:lnTo>
                  <a:lnTo>
                    <a:pt x="626128" y="406400"/>
                  </a:lnTo>
                  <a:lnTo>
                    <a:pt x="618811" y="393700"/>
                  </a:lnTo>
                  <a:lnTo>
                    <a:pt x="161413" y="393700"/>
                  </a:lnTo>
                  <a:lnTo>
                    <a:pt x="105568" y="381000"/>
                  </a:lnTo>
                  <a:lnTo>
                    <a:pt x="1612" y="342900"/>
                  </a:lnTo>
                  <a:close/>
                </a:path>
                <a:path w="2340610" h="1511300">
                  <a:moveTo>
                    <a:pt x="2142510" y="812800"/>
                  </a:moveTo>
                  <a:lnTo>
                    <a:pt x="1987996" y="812800"/>
                  </a:lnTo>
                  <a:lnTo>
                    <a:pt x="1929973" y="825500"/>
                  </a:lnTo>
                  <a:lnTo>
                    <a:pt x="2066975" y="825500"/>
                  </a:lnTo>
                  <a:lnTo>
                    <a:pt x="2142510" y="812800"/>
                  </a:lnTo>
                  <a:close/>
                </a:path>
                <a:path w="2340610" h="1511300">
                  <a:moveTo>
                    <a:pt x="1890851" y="774700"/>
                  </a:moveTo>
                  <a:lnTo>
                    <a:pt x="1748139" y="774700"/>
                  </a:lnTo>
                  <a:lnTo>
                    <a:pt x="1684927" y="787400"/>
                  </a:lnTo>
                  <a:lnTo>
                    <a:pt x="1618191" y="787400"/>
                  </a:lnTo>
                  <a:lnTo>
                    <a:pt x="1551557" y="800100"/>
                  </a:lnTo>
                  <a:lnTo>
                    <a:pt x="1488650" y="800100"/>
                  </a:lnTo>
                  <a:lnTo>
                    <a:pt x="1433093" y="812800"/>
                  </a:lnTo>
                  <a:lnTo>
                    <a:pt x="1858178" y="812800"/>
                  </a:lnTo>
                  <a:lnTo>
                    <a:pt x="1876653" y="800100"/>
                  </a:lnTo>
                  <a:lnTo>
                    <a:pt x="1890851" y="774700"/>
                  </a:lnTo>
                  <a:close/>
                </a:path>
                <a:path w="2340610" h="1511300">
                  <a:moveTo>
                    <a:pt x="2194788" y="762000"/>
                  </a:moveTo>
                  <a:lnTo>
                    <a:pt x="2159660" y="774700"/>
                  </a:lnTo>
                  <a:lnTo>
                    <a:pt x="2109227" y="800100"/>
                  </a:lnTo>
                  <a:lnTo>
                    <a:pt x="2049876" y="812800"/>
                  </a:lnTo>
                  <a:lnTo>
                    <a:pt x="2181002" y="812800"/>
                  </a:lnTo>
                  <a:lnTo>
                    <a:pt x="2194434" y="787400"/>
                  </a:lnTo>
                  <a:lnTo>
                    <a:pt x="2194788" y="762000"/>
                  </a:lnTo>
                  <a:close/>
                </a:path>
                <a:path w="2340610" h="1511300">
                  <a:moveTo>
                    <a:pt x="1044945" y="711200"/>
                  </a:moveTo>
                  <a:lnTo>
                    <a:pt x="1021524" y="711200"/>
                  </a:lnTo>
                  <a:lnTo>
                    <a:pt x="1003151" y="723900"/>
                  </a:lnTo>
                  <a:lnTo>
                    <a:pt x="1074293" y="723900"/>
                  </a:lnTo>
                  <a:lnTo>
                    <a:pt x="1044945" y="711200"/>
                  </a:lnTo>
                  <a:close/>
                </a:path>
                <a:path w="2340610" h="1511300">
                  <a:moveTo>
                    <a:pt x="1352592" y="558800"/>
                  </a:moveTo>
                  <a:lnTo>
                    <a:pt x="1312870" y="558800"/>
                  </a:lnTo>
                  <a:lnTo>
                    <a:pt x="1292872" y="571500"/>
                  </a:lnTo>
                  <a:lnTo>
                    <a:pt x="1206171" y="571500"/>
                  </a:lnTo>
                  <a:lnTo>
                    <a:pt x="1156125" y="622300"/>
                  </a:lnTo>
                  <a:lnTo>
                    <a:pt x="1074293" y="723900"/>
                  </a:lnTo>
                  <a:lnTo>
                    <a:pt x="1286286" y="723900"/>
                  </a:lnTo>
                  <a:lnTo>
                    <a:pt x="1291686" y="711200"/>
                  </a:lnTo>
                  <a:lnTo>
                    <a:pt x="1310220" y="647700"/>
                  </a:lnTo>
                  <a:lnTo>
                    <a:pt x="1317880" y="635000"/>
                  </a:lnTo>
                  <a:lnTo>
                    <a:pt x="1324965" y="609600"/>
                  </a:lnTo>
                  <a:lnTo>
                    <a:pt x="1331012" y="596900"/>
                  </a:lnTo>
                  <a:lnTo>
                    <a:pt x="1335557" y="584200"/>
                  </a:lnTo>
                  <a:lnTo>
                    <a:pt x="1354723" y="584200"/>
                  </a:lnTo>
                  <a:lnTo>
                    <a:pt x="1355172" y="571500"/>
                  </a:lnTo>
                  <a:lnTo>
                    <a:pt x="1292872" y="571500"/>
                  </a:lnTo>
                  <a:lnTo>
                    <a:pt x="1244923" y="558800"/>
                  </a:lnTo>
                  <a:lnTo>
                    <a:pt x="1352592" y="558800"/>
                  </a:lnTo>
                  <a:close/>
                </a:path>
                <a:path w="2340610" h="1511300">
                  <a:moveTo>
                    <a:pt x="0" y="215900"/>
                  </a:moveTo>
                  <a:lnTo>
                    <a:pt x="8426" y="266700"/>
                  </a:lnTo>
                  <a:lnTo>
                    <a:pt x="32596" y="304800"/>
                  </a:lnTo>
                  <a:lnTo>
                    <a:pt x="91734" y="342900"/>
                  </a:lnTo>
                  <a:lnTo>
                    <a:pt x="205066" y="393700"/>
                  </a:lnTo>
                  <a:lnTo>
                    <a:pt x="536346" y="393700"/>
                  </a:lnTo>
                  <a:lnTo>
                    <a:pt x="532457" y="368300"/>
                  </a:lnTo>
                  <a:lnTo>
                    <a:pt x="521068" y="355600"/>
                  </a:lnTo>
                  <a:lnTo>
                    <a:pt x="511601" y="342900"/>
                  </a:lnTo>
                  <a:lnTo>
                    <a:pt x="224715" y="342900"/>
                  </a:lnTo>
                  <a:lnTo>
                    <a:pt x="196746" y="330200"/>
                  </a:lnTo>
                  <a:lnTo>
                    <a:pt x="129189" y="292100"/>
                  </a:lnTo>
                  <a:lnTo>
                    <a:pt x="0" y="215900"/>
                  </a:lnTo>
                  <a:close/>
                </a:path>
                <a:path w="2340610" h="1511300">
                  <a:moveTo>
                    <a:pt x="558533" y="317500"/>
                  </a:moveTo>
                  <a:lnTo>
                    <a:pt x="545535" y="342900"/>
                  </a:lnTo>
                  <a:lnTo>
                    <a:pt x="538967" y="368300"/>
                  </a:lnTo>
                  <a:lnTo>
                    <a:pt x="536635" y="393700"/>
                  </a:lnTo>
                  <a:lnTo>
                    <a:pt x="618811" y="393700"/>
                  </a:lnTo>
                  <a:lnTo>
                    <a:pt x="596858" y="355600"/>
                  </a:lnTo>
                  <a:lnTo>
                    <a:pt x="572082" y="330200"/>
                  </a:lnTo>
                  <a:lnTo>
                    <a:pt x="558533" y="317500"/>
                  </a:lnTo>
                  <a:close/>
                </a:path>
                <a:path w="2340610" h="1511300">
                  <a:moveTo>
                    <a:pt x="59613" y="114300"/>
                  </a:moveTo>
                  <a:lnTo>
                    <a:pt x="53340" y="165100"/>
                  </a:lnTo>
                  <a:lnTo>
                    <a:pt x="69534" y="203200"/>
                  </a:lnTo>
                  <a:lnTo>
                    <a:pt x="124648" y="254000"/>
                  </a:lnTo>
                  <a:lnTo>
                    <a:pt x="235140" y="330200"/>
                  </a:lnTo>
                  <a:lnTo>
                    <a:pt x="224715" y="342900"/>
                  </a:lnTo>
                  <a:lnTo>
                    <a:pt x="511601" y="342900"/>
                  </a:lnTo>
                  <a:lnTo>
                    <a:pt x="502134" y="330200"/>
                  </a:lnTo>
                  <a:lnTo>
                    <a:pt x="475615" y="304800"/>
                  </a:lnTo>
                  <a:lnTo>
                    <a:pt x="463330" y="292100"/>
                  </a:lnTo>
                  <a:lnTo>
                    <a:pt x="284568" y="292100"/>
                  </a:lnTo>
                  <a:lnTo>
                    <a:pt x="262951" y="279400"/>
                  </a:lnTo>
                  <a:lnTo>
                    <a:pt x="232313" y="266700"/>
                  </a:lnTo>
                  <a:lnTo>
                    <a:pt x="171563" y="215900"/>
                  </a:lnTo>
                  <a:lnTo>
                    <a:pt x="59613" y="114300"/>
                  </a:lnTo>
                  <a:close/>
                </a:path>
                <a:path w="2340610" h="1511300">
                  <a:moveTo>
                    <a:pt x="144551" y="25400"/>
                  </a:moveTo>
                  <a:lnTo>
                    <a:pt x="114170" y="76200"/>
                  </a:lnTo>
                  <a:lnTo>
                    <a:pt x="118629" y="127000"/>
                  </a:lnTo>
                  <a:lnTo>
                    <a:pt x="171052" y="190500"/>
                  </a:lnTo>
                  <a:lnTo>
                    <a:pt x="284568" y="292100"/>
                  </a:lnTo>
                  <a:lnTo>
                    <a:pt x="463330" y="292100"/>
                  </a:lnTo>
                  <a:lnTo>
                    <a:pt x="451046" y="279400"/>
                  </a:lnTo>
                  <a:lnTo>
                    <a:pt x="422249" y="279400"/>
                  </a:lnTo>
                  <a:lnTo>
                    <a:pt x="387205" y="254000"/>
                  </a:lnTo>
                  <a:lnTo>
                    <a:pt x="340245" y="254000"/>
                  </a:lnTo>
                  <a:lnTo>
                    <a:pt x="291510" y="241300"/>
                  </a:lnTo>
                  <a:lnTo>
                    <a:pt x="254881" y="203200"/>
                  </a:lnTo>
                  <a:lnTo>
                    <a:pt x="212010" y="152400"/>
                  </a:lnTo>
                  <a:lnTo>
                    <a:pt x="144551" y="25400"/>
                  </a:lnTo>
                  <a:close/>
                </a:path>
                <a:path w="2340610" h="1511300">
                  <a:moveTo>
                    <a:pt x="355777" y="63500"/>
                  </a:moveTo>
                  <a:lnTo>
                    <a:pt x="327141" y="114300"/>
                  </a:lnTo>
                  <a:lnTo>
                    <a:pt x="324519" y="152400"/>
                  </a:lnTo>
                  <a:lnTo>
                    <a:pt x="354145" y="203200"/>
                  </a:lnTo>
                  <a:lnTo>
                    <a:pt x="422249" y="279400"/>
                  </a:lnTo>
                  <a:lnTo>
                    <a:pt x="451046" y="279400"/>
                  </a:lnTo>
                  <a:lnTo>
                    <a:pt x="430374" y="241300"/>
                  </a:lnTo>
                  <a:lnTo>
                    <a:pt x="402362" y="177800"/>
                  </a:lnTo>
                  <a:lnTo>
                    <a:pt x="355777" y="63500"/>
                  </a:lnTo>
                  <a:close/>
                </a:path>
                <a:path w="2340610" h="1511300">
                  <a:moveTo>
                    <a:pt x="250761" y="0"/>
                  </a:moveTo>
                  <a:lnTo>
                    <a:pt x="209268" y="50800"/>
                  </a:lnTo>
                  <a:lnTo>
                    <a:pt x="204758" y="88900"/>
                  </a:lnTo>
                  <a:lnTo>
                    <a:pt x="245621" y="152400"/>
                  </a:lnTo>
                  <a:lnTo>
                    <a:pt x="340245" y="254000"/>
                  </a:lnTo>
                  <a:lnTo>
                    <a:pt x="387205" y="254000"/>
                  </a:lnTo>
                  <a:lnTo>
                    <a:pt x="352161" y="228600"/>
                  </a:lnTo>
                  <a:lnTo>
                    <a:pt x="310935" y="177800"/>
                  </a:lnTo>
                  <a:lnTo>
                    <a:pt x="282494" y="114300"/>
                  </a:lnTo>
                  <a:lnTo>
                    <a:pt x="250761" y="0"/>
                  </a:lnTo>
                  <a:close/>
                </a:path>
              </a:pathLst>
            </a:custGeom>
            <a:solidFill>
              <a:srgbClr val="F1B5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11329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3478428" y="0"/>
              <a:ext cx="6580505" cy="7772400"/>
            </a:xfrm>
            <a:custGeom>
              <a:avLst/>
              <a:gdLst/>
              <a:ahLst/>
              <a:cxnLst/>
              <a:rect l="l" t="t" r="r" b="b"/>
              <a:pathLst>
                <a:path w="6580505" h="7772400">
                  <a:moveTo>
                    <a:pt x="6579971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6579971" y="7772400"/>
                  </a:lnTo>
                  <a:lnTo>
                    <a:pt x="6579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943599" cy="77724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698132" y="1379402"/>
            <a:ext cx="2681605" cy="495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99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“This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45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4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dirty="0" sz="1800" spc="100">
                <a:solidFill>
                  <a:srgbClr val="FFFFFF"/>
                </a:solidFill>
                <a:latin typeface="Trebuchet MS"/>
                <a:cs typeface="Trebuchet MS"/>
              </a:rPr>
              <a:t>aid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 me </a:t>
            </a:r>
            <a:r>
              <a:rPr dirty="0" sz="1800" spc="80">
                <a:solidFill>
                  <a:srgbClr val="FFFFFF"/>
                </a:solidFill>
                <a:latin typeface="Trebuchet MS"/>
                <a:cs typeface="Trebuchet MS"/>
              </a:rPr>
              <a:t>immensely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800" spc="330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44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finishing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my </a:t>
            </a:r>
            <a:r>
              <a:rPr dirty="0" sz="1800" spc="105">
                <a:solidFill>
                  <a:srgbClr val="FFFFFF"/>
                </a:solidFill>
                <a:latin typeface="Trebuchet MS"/>
                <a:cs typeface="Trebuchet MS"/>
              </a:rPr>
              <a:t>pre-</a:t>
            </a: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med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Trebuchet MS"/>
                <a:cs typeface="Trebuchet MS"/>
              </a:rPr>
              <a:t>prerequisite </a:t>
            </a:r>
            <a:r>
              <a:rPr dirty="0" sz="1800" spc="245">
                <a:solidFill>
                  <a:srgbClr val="FFFFFF"/>
                </a:solidFill>
                <a:latin typeface="Trebuchet MS"/>
                <a:cs typeface="Trebuchet MS"/>
              </a:rPr>
              <a:t>coursework, </a:t>
            </a:r>
            <a:r>
              <a:rPr dirty="0" sz="1800" spc="240">
                <a:solidFill>
                  <a:srgbClr val="FFFFFF"/>
                </a:solidFill>
                <a:latin typeface="Trebuchet MS"/>
                <a:cs typeface="Trebuchet MS"/>
              </a:rPr>
              <a:t>balancing</a:t>
            </a:r>
            <a:r>
              <a:rPr dirty="0" sz="18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my</a:t>
            </a:r>
            <a:r>
              <a:rPr dirty="0" sz="18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40">
                <a:solidFill>
                  <a:srgbClr val="FFFFFF"/>
                </a:solidFill>
                <a:latin typeface="Trebuchet MS"/>
                <a:cs typeface="Trebuchet MS"/>
              </a:rPr>
              <a:t>bills, </a:t>
            </a:r>
            <a:r>
              <a:rPr dirty="0" sz="1800" spc="114">
                <a:solidFill>
                  <a:srgbClr val="FFFFFF"/>
                </a:solidFill>
                <a:latin typeface="Trebuchet MS"/>
                <a:cs typeface="Trebuchet MS"/>
              </a:rPr>
              <a:t>paying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9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classes, </a:t>
            </a:r>
            <a:r>
              <a:rPr dirty="0" sz="1800" spc="229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90">
                <a:solidFill>
                  <a:srgbClr val="FFFFFF"/>
                </a:solidFill>
                <a:latin typeface="Trebuchet MS"/>
                <a:cs typeface="Trebuchet MS"/>
              </a:rPr>
              <a:t>saving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95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4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70">
                <a:solidFill>
                  <a:srgbClr val="FFFFFF"/>
                </a:solidFill>
                <a:latin typeface="Trebuchet MS"/>
                <a:cs typeface="Trebuchet MS"/>
              </a:rPr>
              <a:t>school </a:t>
            </a:r>
            <a:r>
              <a:rPr dirty="0" sz="1800" spc="165">
                <a:solidFill>
                  <a:srgbClr val="FFFFFF"/>
                </a:solidFill>
                <a:latin typeface="Trebuchet MS"/>
                <a:cs typeface="Trebuchet MS"/>
              </a:rPr>
              <a:t>application</a:t>
            </a:r>
            <a:r>
              <a:rPr dirty="0" sz="18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40">
                <a:solidFill>
                  <a:srgbClr val="FFFFFF"/>
                </a:solidFill>
                <a:latin typeface="Trebuchet MS"/>
                <a:cs typeface="Trebuchet MS"/>
              </a:rPr>
              <a:t>cycle.</a:t>
            </a:r>
            <a:endParaRPr sz="1800">
              <a:latin typeface="Trebuchet MS"/>
              <a:cs typeface="Trebuchet MS"/>
            </a:endParaRPr>
          </a:p>
          <a:p>
            <a:pPr marL="12700" marR="253365">
              <a:lnSpc>
                <a:spcPct val="113399"/>
              </a:lnSpc>
            </a:pPr>
            <a:r>
              <a:rPr dirty="0" sz="1800" spc="6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45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1800" spc="22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04">
                <a:solidFill>
                  <a:srgbClr val="FFFFFF"/>
                </a:solidFill>
                <a:latin typeface="Trebuchet MS"/>
                <a:cs typeface="Trebuchet MS"/>
              </a:rPr>
              <a:t>encouragement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80">
                <a:solidFill>
                  <a:srgbClr val="FFFFFF"/>
                </a:solidFill>
                <a:latin typeface="Trebuchet MS"/>
                <a:cs typeface="Trebuchet MS"/>
              </a:rPr>
              <a:t>well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85">
                <a:solidFill>
                  <a:srgbClr val="FFFFFF"/>
                </a:solidFill>
                <a:latin typeface="Trebuchet MS"/>
                <a:cs typeface="Trebuchet MS"/>
              </a:rPr>
              <a:t>financial </a:t>
            </a: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assistance.”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610"/>
              </a:spcBef>
            </a:pPr>
            <a:r>
              <a:rPr dirty="0" sz="1400" spc="120">
                <a:solidFill>
                  <a:srgbClr val="FFFFFF"/>
                </a:solidFill>
                <a:latin typeface="Century Gothic"/>
                <a:cs typeface="Century Gothic"/>
              </a:rPr>
              <a:t>Kyle</a:t>
            </a:r>
            <a:r>
              <a:rPr dirty="0" sz="14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20">
                <a:solidFill>
                  <a:srgbClr val="FFFFFF"/>
                </a:solidFill>
                <a:latin typeface="Century Gothic"/>
                <a:cs typeface="Century Gothic"/>
              </a:rPr>
              <a:t>J.</a:t>
            </a:r>
            <a:r>
              <a:rPr dirty="0" sz="1400" spc="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Century Gothic"/>
                <a:cs typeface="Century Gothic"/>
              </a:rPr>
              <a:t>Smith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290"/>
              </a:lnSpc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62235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572000" cy="7772400"/>
          </a:xfrm>
          <a:custGeom>
            <a:avLst/>
            <a:gdLst/>
            <a:ahLst/>
            <a:cxnLst/>
            <a:rect l="l" t="t" r="r" b="b"/>
            <a:pathLst>
              <a:path w="4572000" h="7772400">
                <a:moveTo>
                  <a:pt x="4572000" y="0"/>
                </a:moveTo>
                <a:lnTo>
                  <a:pt x="0" y="0"/>
                </a:lnTo>
                <a:lnTo>
                  <a:pt x="0" y="7772400"/>
                </a:lnTo>
                <a:lnTo>
                  <a:pt x="4572000" y="7772400"/>
                </a:lnTo>
                <a:lnTo>
                  <a:pt x="457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79700" y="597534"/>
            <a:ext cx="3813175" cy="6233160"/>
          </a:xfrm>
          <a:prstGeom prst="rect">
            <a:avLst/>
          </a:prstGeom>
          <a:ln w="6350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7400">
              <a:latin typeface="Times New Roman"/>
              <a:cs typeface="Times New Roman"/>
            </a:endParaRPr>
          </a:p>
          <a:p>
            <a:pPr algn="ctr" marL="73025">
              <a:lnSpc>
                <a:spcPct val="100000"/>
              </a:lnSpc>
              <a:spcBef>
                <a:spcPts val="6595"/>
              </a:spcBef>
            </a:pPr>
            <a:r>
              <a:rPr dirty="0" sz="5500">
                <a:solidFill>
                  <a:srgbClr val="FFFFFF"/>
                </a:solidFill>
                <a:latin typeface="Times New Roman"/>
                <a:cs typeface="Times New Roman"/>
              </a:rPr>
              <a:t>Thank</a:t>
            </a:r>
            <a:r>
              <a:rPr dirty="0" sz="55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500" spc="-55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endParaRPr sz="5500">
              <a:latin typeface="Times New Roman"/>
              <a:cs typeface="Times New Roman"/>
            </a:endParaRPr>
          </a:p>
          <a:p>
            <a:pPr marL="241935" marR="160020" indent="362585">
              <a:lnSpc>
                <a:spcPct val="100000"/>
              </a:lnSpc>
              <a:spcBef>
                <a:spcPts val="1900"/>
              </a:spcBef>
            </a:pPr>
            <a:r>
              <a:rPr dirty="0" sz="4400" spc="1035" b="1">
                <a:solidFill>
                  <a:srgbClr val="F1B533"/>
                </a:solidFill>
                <a:latin typeface="Century Gothic"/>
                <a:cs typeface="Century Gothic"/>
              </a:rPr>
              <a:t>for</a:t>
            </a:r>
            <a:r>
              <a:rPr dirty="0" sz="4400" spc="-8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4400" spc="405" b="1">
                <a:solidFill>
                  <a:srgbClr val="F1B533"/>
                </a:solidFill>
                <a:latin typeface="Century Gothic"/>
                <a:cs typeface="Century Gothic"/>
              </a:rPr>
              <a:t>your </a:t>
            </a:r>
            <a:r>
              <a:rPr dirty="0" sz="4400" spc="235" b="1">
                <a:solidFill>
                  <a:srgbClr val="F1B533"/>
                </a:solidFill>
                <a:latin typeface="Century Gothic"/>
                <a:cs typeface="Century Gothic"/>
              </a:rPr>
              <a:t>partnership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28602" y="5873074"/>
            <a:ext cx="2340610" cy="1511300"/>
          </a:xfrm>
          <a:custGeom>
            <a:avLst/>
            <a:gdLst/>
            <a:ahLst/>
            <a:cxnLst/>
            <a:rect l="l" t="t" r="r" b="b"/>
            <a:pathLst>
              <a:path w="2340610" h="1511300">
                <a:moveTo>
                  <a:pt x="913104" y="1485900"/>
                </a:moveTo>
                <a:lnTo>
                  <a:pt x="861656" y="1485900"/>
                </a:lnTo>
                <a:lnTo>
                  <a:pt x="872383" y="1498600"/>
                </a:lnTo>
                <a:lnTo>
                  <a:pt x="881318" y="1511300"/>
                </a:lnTo>
                <a:lnTo>
                  <a:pt x="893284" y="1498600"/>
                </a:lnTo>
                <a:lnTo>
                  <a:pt x="913104" y="1485900"/>
                </a:lnTo>
                <a:close/>
              </a:path>
              <a:path w="2340610" h="1511300">
                <a:moveTo>
                  <a:pt x="971499" y="1485900"/>
                </a:moveTo>
                <a:lnTo>
                  <a:pt x="913104" y="1485900"/>
                </a:lnTo>
                <a:lnTo>
                  <a:pt x="921503" y="1511300"/>
                </a:lnTo>
                <a:lnTo>
                  <a:pt x="945226" y="1511300"/>
                </a:lnTo>
                <a:lnTo>
                  <a:pt x="971499" y="1485900"/>
                </a:lnTo>
                <a:close/>
              </a:path>
              <a:path w="2340610" h="1511300">
                <a:moveTo>
                  <a:pt x="1041006" y="1447800"/>
                </a:moveTo>
                <a:lnTo>
                  <a:pt x="814336" y="1447800"/>
                </a:lnTo>
                <a:lnTo>
                  <a:pt x="818655" y="1473200"/>
                </a:lnTo>
                <a:lnTo>
                  <a:pt x="825023" y="1485900"/>
                </a:lnTo>
                <a:lnTo>
                  <a:pt x="971499" y="1485900"/>
                </a:lnTo>
                <a:lnTo>
                  <a:pt x="993294" y="1511300"/>
                </a:lnTo>
                <a:lnTo>
                  <a:pt x="1007800" y="1511300"/>
                </a:lnTo>
                <a:lnTo>
                  <a:pt x="1021532" y="1498600"/>
                </a:lnTo>
                <a:lnTo>
                  <a:pt x="1041006" y="1447800"/>
                </a:lnTo>
                <a:close/>
              </a:path>
              <a:path w="2340610" h="1511300">
                <a:moveTo>
                  <a:pt x="1094963" y="1447800"/>
                </a:moveTo>
                <a:lnTo>
                  <a:pt x="1041006" y="1447800"/>
                </a:lnTo>
                <a:lnTo>
                  <a:pt x="1069558" y="1460500"/>
                </a:lnTo>
                <a:lnTo>
                  <a:pt x="1085589" y="1473200"/>
                </a:lnTo>
                <a:lnTo>
                  <a:pt x="1094963" y="1447800"/>
                </a:lnTo>
                <a:close/>
              </a:path>
              <a:path w="2340610" h="1511300">
                <a:moveTo>
                  <a:pt x="1146201" y="1397000"/>
                </a:moveTo>
                <a:lnTo>
                  <a:pt x="757351" y="1397000"/>
                </a:lnTo>
                <a:lnTo>
                  <a:pt x="755056" y="1435100"/>
                </a:lnTo>
                <a:lnTo>
                  <a:pt x="760226" y="1460500"/>
                </a:lnTo>
                <a:lnTo>
                  <a:pt x="778206" y="1460500"/>
                </a:lnTo>
                <a:lnTo>
                  <a:pt x="814336" y="1447800"/>
                </a:lnTo>
                <a:lnTo>
                  <a:pt x="1094963" y="1447800"/>
                </a:lnTo>
                <a:lnTo>
                  <a:pt x="1103541" y="1409700"/>
                </a:lnTo>
                <a:lnTo>
                  <a:pt x="1142696" y="1409700"/>
                </a:lnTo>
                <a:lnTo>
                  <a:pt x="1146201" y="1397000"/>
                </a:lnTo>
                <a:close/>
              </a:path>
              <a:path w="2340610" h="1511300">
                <a:moveTo>
                  <a:pt x="2050224" y="1079500"/>
                </a:moveTo>
                <a:lnTo>
                  <a:pt x="805227" y="1079500"/>
                </a:lnTo>
                <a:lnTo>
                  <a:pt x="786274" y="1092200"/>
                </a:lnTo>
                <a:lnTo>
                  <a:pt x="743982" y="1104900"/>
                </a:lnTo>
                <a:lnTo>
                  <a:pt x="669594" y="1130300"/>
                </a:lnTo>
                <a:lnTo>
                  <a:pt x="599519" y="1143000"/>
                </a:lnTo>
                <a:lnTo>
                  <a:pt x="576191" y="1155700"/>
                </a:lnTo>
                <a:lnTo>
                  <a:pt x="599637" y="1168400"/>
                </a:lnTo>
                <a:lnTo>
                  <a:pt x="669886" y="1193800"/>
                </a:lnTo>
                <a:lnTo>
                  <a:pt x="626801" y="1219200"/>
                </a:lnTo>
                <a:lnTo>
                  <a:pt x="611862" y="1231900"/>
                </a:lnTo>
                <a:lnTo>
                  <a:pt x="624547" y="1257300"/>
                </a:lnTo>
                <a:lnTo>
                  <a:pt x="664337" y="1270000"/>
                </a:lnTo>
                <a:lnTo>
                  <a:pt x="639905" y="1308100"/>
                </a:lnTo>
                <a:lnTo>
                  <a:pt x="634525" y="1333500"/>
                </a:lnTo>
                <a:lnTo>
                  <a:pt x="650683" y="1333500"/>
                </a:lnTo>
                <a:lnTo>
                  <a:pt x="690867" y="1346200"/>
                </a:lnTo>
                <a:lnTo>
                  <a:pt x="697078" y="1397000"/>
                </a:lnTo>
                <a:lnTo>
                  <a:pt x="706073" y="1422400"/>
                </a:lnTo>
                <a:lnTo>
                  <a:pt x="724087" y="1422400"/>
                </a:lnTo>
                <a:lnTo>
                  <a:pt x="757351" y="1397000"/>
                </a:lnTo>
                <a:lnTo>
                  <a:pt x="1146201" y="1397000"/>
                </a:lnTo>
                <a:lnTo>
                  <a:pt x="1152067" y="1346200"/>
                </a:lnTo>
                <a:lnTo>
                  <a:pt x="1187210" y="1346200"/>
                </a:lnTo>
                <a:lnTo>
                  <a:pt x="1203829" y="1333500"/>
                </a:lnTo>
                <a:lnTo>
                  <a:pt x="1206017" y="1320800"/>
                </a:lnTo>
                <a:lnTo>
                  <a:pt x="1198278" y="1320800"/>
                </a:lnTo>
                <a:lnTo>
                  <a:pt x="1187156" y="1295400"/>
                </a:lnTo>
                <a:lnTo>
                  <a:pt x="1164964" y="1257300"/>
                </a:lnTo>
                <a:lnTo>
                  <a:pt x="1124013" y="1168400"/>
                </a:lnTo>
                <a:lnTo>
                  <a:pt x="1128541" y="1143000"/>
                </a:lnTo>
                <a:lnTo>
                  <a:pt x="1984311" y="1143000"/>
                </a:lnTo>
                <a:lnTo>
                  <a:pt x="2018258" y="1130300"/>
                </a:lnTo>
                <a:lnTo>
                  <a:pt x="2094817" y="1130300"/>
                </a:lnTo>
                <a:lnTo>
                  <a:pt x="2080855" y="1117600"/>
                </a:lnTo>
                <a:lnTo>
                  <a:pt x="2050224" y="1079500"/>
                </a:lnTo>
                <a:close/>
              </a:path>
              <a:path w="2340610" h="1511300">
                <a:moveTo>
                  <a:pt x="1142696" y="1409700"/>
                </a:moveTo>
                <a:lnTo>
                  <a:pt x="1103541" y="1409700"/>
                </a:lnTo>
                <a:lnTo>
                  <a:pt x="1126487" y="1422400"/>
                </a:lnTo>
                <a:lnTo>
                  <a:pt x="1139191" y="1422400"/>
                </a:lnTo>
                <a:lnTo>
                  <a:pt x="1142696" y="1409700"/>
                </a:lnTo>
                <a:close/>
              </a:path>
              <a:path w="2340610" h="1511300">
                <a:moveTo>
                  <a:pt x="1289862" y="1219200"/>
                </a:moveTo>
                <a:lnTo>
                  <a:pt x="1243647" y="1219200"/>
                </a:lnTo>
                <a:lnTo>
                  <a:pt x="1244026" y="1244600"/>
                </a:lnTo>
                <a:lnTo>
                  <a:pt x="1248967" y="1244600"/>
                </a:lnTo>
                <a:lnTo>
                  <a:pt x="1262801" y="1231900"/>
                </a:lnTo>
                <a:lnTo>
                  <a:pt x="1289862" y="1219200"/>
                </a:lnTo>
                <a:close/>
              </a:path>
              <a:path w="2340610" h="1511300">
                <a:moveTo>
                  <a:pt x="1344828" y="1219200"/>
                </a:moveTo>
                <a:lnTo>
                  <a:pt x="1289862" y="1219200"/>
                </a:lnTo>
                <a:lnTo>
                  <a:pt x="1287421" y="1231900"/>
                </a:lnTo>
                <a:lnTo>
                  <a:pt x="1292332" y="1244600"/>
                </a:lnTo>
                <a:lnTo>
                  <a:pt x="1309751" y="1231900"/>
                </a:lnTo>
                <a:lnTo>
                  <a:pt x="1344828" y="1219200"/>
                </a:lnTo>
                <a:close/>
              </a:path>
              <a:path w="2340610" h="1511300">
                <a:moveTo>
                  <a:pt x="1656930" y="1219200"/>
                </a:moveTo>
                <a:lnTo>
                  <a:pt x="1344828" y="1219200"/>
                </a:lnTo>
                <a:lnTo>
                  <a:pt x="1344578" y="1231900"/>
                </a:lnTo>
                <a:lnTo>
                  <a:pt x="1348498" y="1244600"/>
                </a:lnTo>
                <a:lnTo>
                  <a:pt x="1360191" y="1244600"/>
                </a:lnTo>
                <a:lnTo>
                  <a:pt x="1383258" y="1231900"/>
                </a:lnTo>
                <a:lnTo>
                  <a:pt x="1614258" y="1231900"/>
                </a:lnTo>
                <a:lnTo>
                  <a:pt x="1656930" y="1219200"/>
                </a:lnTo>
                <a:close/>
              </a:path>
              <a:path w="2340610" h="1511300">
                <a:moveTo>
                  <a:pt x="1423403" y="1231900"/>
                </a:moveTo>
                <a:lnTo>
                  <a:pt x="1383258" y="1231900"/>
                </a:lnTo>
                <a:lnTo>
                  <a:pt x="1381964" y="1244600"/>
                </a:lnTo>
                <a:lnTo>
                  <a:pt x="1398272" y="1244600"/>
                </a:lnTo>
                <a:lnTo>
                  <a:pt x="1423403" y="1231900"/>
                </a:lnTo>
                <a:close/>
              </a:path>
              <a:path w="2340610" h="1511300">
                <a:moveTo>
                  <a:pt x="1464360" y="1231900"/>
                </a:moveTo>
                <a:lnTo>
                  <a:pt x="1423403" y="1231900"/>
                </a:lnTo>
                <a:lnTo>
                  <a:pt x="1427507" y="1244600"/>
                </a:lnTo>
                <a:lnTo>
                  <a:pt x="1444146" y="1244600"/>
                </a:lnTo>
                <a:lnTo>
                  <a:pt x="1464360" y="1231900"/>
                </a:lnTo>
                <a:close/>
              </a:path>
              <a:path w="2340610" h="1511300">
                <a:moveTo>
                  <a:pt x="1508848" y="1231900"/>
                </a:moveTo>
                <a:lnTo>
                  <a:pt x="1464360" y="1231900"/>
                </a:lnTo>
                <a:lnTo>
                  <a:pt x="1468063" y="1244600"/>
                </a:lnTo>
                <a:lnTo>
                  <a:pt x="1486136" y="1244600"/>
                </a:lnTo>
                <a:lnTo>
                  <a:pt x="1508848" y="1231900"/>
                </a:lnTo>
                <a:close/>
              </a:path>
              <a:path w="2340610" h="1511300">
                <a:moveTo>
                  <a:pt x="1710791" y="1193800"/>
                </a:moveTo>
                <a:lnTo>
                  <a:pt x="1170957" y="1193800"/>
                </a:lnTo>
                <a:lnTo>
                  <a:pt x="1211364" y="1206500"/>
                </a:lnTo>
                <a:lnTo>
                  <a:pt x="1211475" y="1219200"/>
                </a:lnTo>
                <a:lnTo>
                  <a:pt x="1214875" y="1231900"/>
                </a:lnTo>
                <a:lnTo>
                  <a:pt x="1224590" y="1231900"/>
                </a:lnTo>
                <a:lnTo>
                  <a:pt x="1243647" y="1219200"/>
                </a:lnTo>
                <a:lnTo>
                  <a:pt x="1700820" y="1219200"/>
                </a:lnTo>
                <a:lnTo>
                  <a:pt x="1710791" y="1193800"/>
                </a:lnTo>
                <a:close/>
              </a:path>
              <a:path w="2340610" h="1511300">
                <a:moveTo>
                  <a:pt x="1700820" y="1219200"/>
                </a:moveTo>
                <a:lnTo>
                  <a:pt x="1656930" y="1219200"/>
                </a:lnTo>
                <a:lnTo>
                  <a:pt x="1678939" y="1231900"/>
                </a:lnTo>
                <a:lnTo>
                  <a:pt x="1691886" y="1231900"/>
                </a:lnTo>
                <a:lnTo>
                  <a:pt x="1700820" y="1219200"/>
                </a:lnTo>
                <a:close/>
              </a:path>
              <a:path w="2340610" h="1511300">
                <a:moveTo>
                  <a:pt x="1984311" y="1143000"/>
                </a:moveTo>
                <a:lnTo>
                  <a:pt x="1147269" y="1143000"/>
                </a:lnTo>
                <a:lnTo>
                  <a:pt x="1170114" y="1155700"/>
                </a:lnTo>
                <a:lnTo>
                  <a:pt x="1154199" y="1181100"/>
                </a:lnTo>
                <a:lnTo>
                  <a:pt x="1153191" y="1193800"/>
                </a:lnTo>
                <a:lnTo>
                  <a:pt x="1710791" y="1193800"/>
                </a:lnTo>
                <a:lnTo>
                  <a:pt x="1712631" y="1206500"/>
                </a:lnTo>
                <a:lnTo>
                  <a:pt x="1718697" y="1206500"/>
                </a:lnTo>
                <a:lnTo>
                  <a:pt x="1733898" y="1193800"/>
                </a:lnTo>
                <a:lnTo>
                  <a:pt x="1763140" y="1181100"/>
                </a:lnTo>
                <a:lnTo>
                  <a:pt x="1789901" y="1181100"/>
                </a:lnTo>
                <a:lnTo>
                  <a:pt x="1805711" y="1168400"/>
                </a:lnTo>
                <a:lnTo>
                  <a:pt x="1930203" y="1168400"/>
                </a:lnTo>
                <a:lnTo>
                  <a:pt x="1950364" y="1155700"/>
                </a:lnTo>
                <a:lnTo>
                  <a:pt x="1984311" y="1143000"/>
                </a:lnTo>
                <a:close/>
              </a:path>
              <a:path w="2340610" h="1511300">
                <a:moveTo>
                  <a:pt x="1789901" y="1181100"/>
                </a:moveTo>
                <a:lnTo>
                  <a:pt x="1763140" y="1181100"/>
                </a:lnTo>
                <a:lnTo>
                  <a:pt x="1772607" y="1193800"/>
                </a:lnTo>
                <a:lnTo>
                  <a:pt x="1780197" y="1193800"/>
                </a:lnTo>
                <a:lnTo>
                  <a:pt x="1789901" y="1181100"/>
                </a:lnTo>
                <a:close/>
              </a:path>
              <a:path w="2340610" h="1511300">
                <a:moveTo>
                  <a:pt x="1879853" y="1168400"/>
                </a:moveTo>
                <a:lnTo>
                  <a:pt x="1805711" y="1168400"/>
                </a:lnTo>
                <a:lnTo>
                  <a:pt x="1831501" y="1193800"/>
                </a:lnTo>
                <a:lnTo>
                  <a:pt x="1861621" y="1193800"/>
                </a:lnTo>
                <a:lnTo>
                  <a:pt x="1879853" y="1168400"/>
                </a:lnTo>
                <a:close/>
              </a:path>
              <a:path w="2340610" h="1511300">
                <a:moveTo>
                  <a:pt x="1930203" y="1168400"/>
                </a:moveTo>
                <a:lnTo>
                  <a:pt x="1879853" y="1168400"/>
                </a:lnTo>
                <a:lnTo>
                  <a:pt x="1901558" y="1181100"/>
                </a:lnTo>
                <a:lnTo>
                  <a:pt x="1916137" y="1181100"/>
                </a:lnTo>
                <a:lnTo>
                  <a:pt x="1930203" y="1168400"/>
                </a:lnTo>
                <a:close/>
              </a:path>
              <a:path w="2340610" h="1511300">
                <a:moveTo>
                  <a:pt x="2056676" y="1003300"/>
                </a:moveTo>
                <a:lnTo>
                  <a:pt x="588594" y="1003300"/>
                </a:lnTo>
                <a:lnTo>
                  <a:pt x="588632" y="1016000"/>
                </a:lnTo>
                <a:lnTo>
                  <a:pt x="591566" y="1028700"/>
                </a:lnTo>
                <a:lnTo>
                  <a:pt x="618129" y="1028700"/>
                </a:lnTo>
                <a:lnTo>
                  <a:pt x="621822" y="1041400"/>
                </a:lnTo>
                <a:lnTo>
                  <a:pt x="766724" y="1041400"/>
                </a:lnTo>
                <a:lnTo>
                  <a:pt x="776309" y="1066800"/>
                </a:lnTo>
                <a:lnTo>
                  <a:pt x="783971" y="1079500"/>
                </a:lnTo>
                <a:lnTo>
                  <a:pt x="2050224" y="1079500"/>
                </a:lnTo>
                <a:lnTo>
                  <a:pt x="2077082" y="1104900"/>
                </a:lnTo>
                <a:lnTo>
                  <a:pt x="2136626" y="1104900"/>
                </a:lnTo>
                <a:lnTo>
                  <a:pt x="2196795" y="1092200"/>
                </a:lnTo>
                <a:lnTo>
                  <a:pt x="2133605" y="1066800"/>
                </a:lnTo>
                <a:lnTo>
                  <a:pt x="2097946" y="1054100"/>
                </a:lnTo>
                <a:lnTo>
                  <a:pt x="2076681" y="1028700"/>
                </a:lnTo>
                <a:lnTo>
                  <a:pt x="2056676" y="1003300"/>
                </a:lnTo>
                <a:close/>
              </a:path>
              <a:path w="2340610" h="1511300">
                <a:moveTo>
                  <a:pt x="731036" y="1041400"/>
                </a:moveTo>
                <a:lnTo>
                  <a:pt x="630589" y="1041400"/>
                </a:lnTo>
                <a:lnTo>
                  <a:pt x="647306" y="1054100"/>
                </a:lnTo>
                <a:lnTo>
                  <a:pt x="643963" y="1079500"/>
                </a:lnTo>
                <a:lnTo>
                  <a:pt x="656052" y="1079500"/>
                </a:lnTo>
                <a:lnTo>
                  <a:pt x="677062" y="1066800"/>
                </a:lnTo>
                <a:lnTo>
                  <a:pt x="727595" y="1066800"/>
                </a:lnTo>
                <a:lnTo>
                  <a:pt x="731036" y="1041400"/>
                </a:lnTo>
                <a:close/>
              </a:path>
              <a:path w="2340610" h="1511300">
                <a:moveTo>
                  <a:pt x="727595" y="1066800"/>
                </a:moveTo>
                <a:lnTo>
                  <a:pt x="677062" y="1066800"/>
                </a:lnTo>
                <a:lnTo>
                  <a:pt x="686837" y="1079500"/>
                </a:lnTo>
                <a:lnTo>
                  <a:pt x="718435" y="1079500"/>
                </a:lnTo>
                <a:lnTo>
                  <a:pt x="727595" y="1066800"/>
                </a:lnTo>
                <a:close/>
              </a:path>
              <a:path w="2340610" h="1511300">
                <a:moveTo>
                  <a:pt x="2162338" y="977900"/>
                </a:moveTo>
                <a:lnTo>
                  <a:pt x="543204" y="977900"/>
                </a:lnTo>
                <a:lnTo>
                  <a:pt x="549350" y="990600"/>
                </a:lnTo>
                <a:lnTo>
                  <a:pt x="556126" y="1003300"/>
                </a:lnTo>
                <a:lnTo>
                  <a:pt x="2056676" y="1003300"/>
                </a:lnTo>
                <a:lnTo>
                  <a:pt x="2108542" y="1016000"/>
                </a:lnTo>
                <a:lnTo>
                  <a:pt x="2164477" y="1028700"/>
                </a:lnTo>
                <a:lnTo>
                  <a:pt x="2217996" y="1041400"/>
                </a:lnTo>
                <a:lnTo>
                  <a:pt x="2291835" y="1041400"/>
                </a:lnTo>
                <a:lnTo>
                  <a:pt x="2299182" y="1028700"/>
                </a:lnTo>
                <a:lnTo>
                  <a:pt x="2289460" y="1028700"/>
                </a:lnTo>
                <a:lnTo>
                  <a:pt x="2263743" y="1016000"/>
                </a:lnTo>
                <a:lnTo>
                  <a:pt x="2201802" y="990600"/>
                </a:lnTo>
                <a:lnTo>
                  <a:pt x="2162338" y="977900"/>
                </a:lnTo>
                <a:close/>
              </a:path>
              <a:path w="2340610" h="1511300">
                <a:moveTo>
                  <a:pt x="2097138" y="914400"/>
                </a:moveTo>
                <a:lnTo>
                  <a:pt x="416186" y="914400"/>
                </a:lnTo>
                <a:lnTo>
                  <a:pt x="441718" y="927100"/>
                </a:lnTo>
                <a:lnTo>
                  <a:pt x="442844" y="939800"/>
                </a:lnTo>
                <a:lnTo>
                  <a:pt x="457434" y="939800"/>
                </a:lnTo>
                <a:lnTo>
                  <a:pt x="477634" y="952500"/>
                </a:lnTo>
                <a:lnTo>
                  <a:pt x="480645" y="965200"/>
                </a:lnTo>
                <a:lnTo>
                  <a:pt x="510819" y="965200"/>
                </a:lnTo>
                <a:lnTo>
                  <a:pt x="520740" y="977900"/>
                </a:lnTo>
                <a:lnTo>
                  <a:pt x="527421" y="990600"/>
                </a:lnTo>
                <a:lnTo>
                  <a:pt x="533897" y="990600"/>
                </a:lnTo>
                <a:lnTo>
                  <a:pt x="543204" y="977900"/>
                </a:lnTo>
                <a:lnTo>
                  <a:pt x="2162338" y="977900"/>
                </a:lnTo>
                <a:lnTo>
                  <a:pt x="2083409" y="952500"/>
                </a:lnTo>
                <a:lnTo>
                  <a:pt x="2304482" y="952500"/>
                </a:lnTo>
                <a:lnTo>
                  <a:pt x="2276195" y="939800"/>
                </a:lnTo>
                <a:lnTo>
                  <a:pt x="2214038" y="927100"/>
                </a:lnTo>
                <a:lnTo>
                  <a:pt x="2166752" y="927100"/>
                </a:lnTo>
                <a:lnTo>
                  <a:pt x="2097138" y="914400"/>
                </a:lnTo>
                <a:close/>
              </a:path>
              <a:path w="2340610" h="1511300">
                <a:moveTo>
                  <a:pt x="2316757" y="952500"/>
                </a:moveTo>
                <a:lnTo>
                  <a:pt x="2083409" y="952500"/>
                </a:lnTo>
                <a:lnTo>
                  <a:pt x="2138454" y="965200"/>
                </a:lnTo>
                <a:lnTo>
                  <a:pt x="2290901" y="965200"/>
                </a:lnTo>
                <a:lnTo>
                  <a:pt x="2316757" y="952500"/>
                </a:lnTo>
                <a:close/>
              </a:path>
              <a:path w="2340610" h="1511300">
                <a:moveTo>
                  <a:pt x="2097138" y="914400"/>
                </a:moveTo>
                <a:lnTo>
                  <a:pt x="2166752" y="927100"/>
                </a:lnTo>
                <a:lnTo>
                  <a:pt x="2214038" y="927100"/>
                </a:lnTo>
                <a:lnTo>
                  <a:pt x="2097138" y="914400"/>
                </a:lnTo>
                <a:close/>
              </a:path>
              <a:path w="2340610" h="1511300">
                <a:moveTo>
                  <a:pt x="2297912" y="876300"/>
                </a:moveTo>
                <a:lnTo>
                  <a:pt x="409232" y="876300"/>
                </a:lnTo>
                <a:lnTo>
                  <a:pt x="402988" y="901700"/>
                </a:lnTo>
                <a:lnTo>
                  <a:pt x="404291" y="914400"/>
                </a:lnTo>
                <a:lnTo>
                  <a:pt x="2097138" y="914400"/>
                </a:lnTo>
                <a:lnTo>
                  <a:pt x="2214038" y="927100"/>
                </a:lnTo>
                <a:lnTo>
                  <a:pt x="2215280" y="927100"/>
                </a:lnTo>
                <a:lnTo>
                  <a:pt x="2265512" y="914400"/>
                </a:lnTo>
                <a:lnTo>
                  <a:pt x="2340241" y="889000"/>
                </a:lnTo>
                <a:lnTo>
                  <a:pt x="2327574" y="889000"/>
                </a:lnTo>
                <a:lnTo>
                  <a:pt x="2297912" y="876300"/>
                </a:lnTo>
                <a:close/>
              </a:path>
              <a:path w="2340610" h="1511300">
                <a:moveTo>
                  <a:pt x="2291829" y="787400"/>
                </a:moveTo>
                <a:lnTo>
                  <a:pt x="2268792" y="812800"/>
                </a:lnTo>
                <a:lnTo>
                  <a:pt x="2237690" y="825500"/>
                </a:lnTo>
                <a:lnTo>
                  <a:pt x="365353" y="825500"/>
                </a:lnTo>
                <a:lnTo>
                  <a:pt x="359809" y="863600"/>
                </a:lnTo>
                <a:lnTo>
                  <a:pt x="362532" y="876300"/>
                </a:lnTo>
                <a:lnTo>
                  <a:pt x="2228359" y="876300"/>
                </a:lnTo>
                <a:lnTo>
                  <a:pt x="2096020" y="863600"/>
                </a:lnTo>
                <a:lnTo>
                  <a:pt x="2197135" y="863600"/>
                </a:lnTo>
                <a:lnTo>
                  <a:pt x="2251236" y="850900"/>
                </a:lnTo>
                <a:lnTo>
                  <a:pt x="2276682" y="825500"/>
                </a:lnTo>
                <a:lnTo>
                  <a:pt x="2291829" y="787400"/>
                </a:lnTo>
                <a:close/>
              </a:path>
              <a:path w="2340610" h="1511300">
                <a:moveTo>
                  <a:pt x="1612" y="342900"/>
                </a:moveTo>
                <a:lnTo>
                  <a:pt x="4357" y="368300"/>
                </a:lnTo>
                <a:lnTo>
                  <a:pt x="19426" y="393700"/>
                </a:lnTo>
                <a:lnTo>
                  <a:pt x="59557" y="419100"/>
                </a:lnTo>
                <a:lnTo>
                  <a:pt x="137490" y="457200"/>
                </a:lnTo>
                <a:lnTo>
                  <a:pt x="73417" y="457200"/>
                </a:lnTo>
                <a:lnTo>
                  <a:pt x="68592" y="469900"/>
                </a:lnTo>
                <a:lnTo>
                  <a:pt x="74919" y="482600"/>
                </a:lnTo>
                <a:lnTo>
                  <a:pt x="82872" y="482600"/>
                </a:lnTo>
                <a:lnTo>
                  <a:pt x="97708" y="508000"/>
                </a:lnTo>
                <a:lnTo>
                  <a:pt x="124688" y="533400"/>
                </a:lnTo>
                <a:lnTo>
                  <a:pt x="106057" y="533400"/>
                </a:lnTo>
                <a:lnTo>
                  <a:pt x="102798" y="546100"/>
                </a:lnTo>
                <a:lnTo>
                  <a:pt x="117568" y="558800"/>
                </a:lnTo>
                <a:lnTo>
                  <a:pt x="153022" y="596900"/>
                </a:lnTo>
                <a:lnTo>
                  <a:pt x="148984" y="622300"/>
                </a:lnTo>
                <a:lnTo>
                  <a:pt x="152482" y="635000"/>
                </a:lnTo>
                <a:lnTo>
                  <a:pt x="167877" y="647700"/>
                </a:lnTo>
                <a:lnTo>
                  <a:pt x="199529" y="660400"/>
                </a:lnTo>
                <a:lnTo>
                  <a:pt x="191204" y="673100"/>
                </a:lnTo>
                <a:lnTo>
                  <a:pt x="194176" y="685800"/>
                </a:lnTo>
                <a:lnTo>
                  <a:pt x="213617" y="698500"/>
                </a:lnTo>
                <a:lnTo>
                  <a:pt x="254698" y="698500"/>
                </a:lnTo>
                <a:lnTo>
                  <a:pt x="250276" y="711200"/>
                </a:lnTo>
                <a:lnTo>
                  <a:pt x="251472" y="723900"/>
                </a:lnTo>
                <a:lnTo>
                  <a:pt x="260688" y="736600"/>
                </a:lnTo>
                <a:lnTo>
                  <a:pt x="280327" y="749300"/>
                </a:lnTo>
                <a:lnTo>
                  <a:pt x="277985" y="762000"/>
                </a:lnTo>
                <a:lnTo>
                  <a:pt x="280503" y="774700"/>
                </a:lnTo>
                <a:lnTo>
                  <a:pt x="290848" y="787400"/>
                </a:lnTo>
                <a:lnTo>
                  <a:pt x="311988" y="800100"/>
                </a:lnTo>
                <a:lnTo>
                  <a:pt x="314922" y="825500"/>
                </a:lnTo>
                <a:lnTo>
                  <a:pt x="321459" y="838200"/>
                </a:lnTo>
                <a:lnTo>
                  <a:pt x="336601" y="838200"/>
                </a:lnTo>
                <a:lnTo>
                  <a:pt x="365353" y="825500"/>
                </a:lnTo>
                <a:lnTo>
                  <a:pt x="1842935" y="825500"/>
                </a:lnTo>
                <a:lnTo>
                  <a:pt x="1858178" y="812800"/>
                </a:lnTo>
                <a:lnTo>
                  <a:pt x="1376982" y="812800"/>
                </a:lnTo>
                <a:lnTo>
                  <a:pt x="1343439" y="800100"/>
                </a:lnTo>
                <a:lnTo>
                  <a:pt x="1321874" y="800100"/>
                </a:lnTo>
                <a:lnTo>
                  <a:pt x="1301691" y="787400"/>
                </a:lnTo>
                <a:lnTo>
                  <a:pt x="1272298" y="787400"/>
                </a:lnTo>
                <a:lnTo>
                  <a:pt x="1267172" y="774700"/>
                </a:lnTo>
                <a:lnTo>
                  <a:pt x="1275486" y="749300"/>
                </a:lnTo>
                <a:lnTo>
                  <a:pt x="1286286" y="723900"/>
                </a:lnTo>
                <a:lnTo>
                  <a:pt x="1003151" y="723900"/>
                </a:lnTo>
                <a:lnTo>
                  <a:pt x="988949" y="711200"/>
                </a:lnTo>
                <a:lnTo>
                  <a:pt x="974626" y="711200"/>
                </a:lnTo>
                <a:lnTo>
                  <a:pt x="936755" y="685800"/>
                </a:lnTo>
                <a:lnTo>
                  <a:pt x="845548" y="622300"/>
                </a:lnTo>
                <a:lnTo>
                  <a:pt x="671220" y="508000"/>
                </a:lnTo>
                <a:lnTo>
                  <a:pt x="653159" y="457200"/>
                </a:lnTo>
                <a:lnTo>
                  <a:pt x="626128" y="406400"/>
                </a:lnTo>
                <a:lnTo>
                  <a:pt x="618811" y="393700"/>
                </a:lnTo>
                <a:lnTo>
                  <a:pt x="161413" y="393700"/>
                </a:lnTo>
                <a:lnTo>
                  <a:pt x="105568" y="381000"/>
                </a:lnTo>
                <a:lnTo>
                  <a:pt x="1612" y="342900"/>
                </a:lnTo>
                <a:close/>
              </a:path>
              <a:path w="2340610" h="1511300">
                <a:moveTo>
                  <a:pt x="2142510" y="812800"/>
                </a:moveTo>
                <a:lnTo>
                  <a:pt x="1987996" y="812800"/>
                </a:lnTo>
                <a:lnTo>
                  <a:pt x="1929973" y="825500"/>
                </a:lnTo>
                <a:lnTo>
                  <a:pt x="2066975" y="825500"/>
                </a:lnTo>
                <a:lnTo>
                  <a:pt x="2142510" y="812800"/>
                </a:lnTo>
                <a:close/>
              </a:path>
              <a:path w="2340610" h="1511300">
                <a:moveTo>
                  <a:pt x="1890851" y="774700"/>
                </a:moveTo>
                <a:lnTo>
                  <a:pt x="1748139" y="774700"/>
                </a:lnTo>
                <a:lnTo>
                  <a:pt x="1684927" y="787400"/>
                </a:lnTo>
                <a:lnTo>
                  <a:pt x="1618191" y="787400"/>
                </a:lnTo>
                <a:lnTo>
                  <a:pt x="1551557" y="800100"/>
                </a:lnTo>
                <a:lnTo>
                  <a:pt x="1488650" y="800100"/>
                </a:lnTo>
                <a:lnTo>
                  <a:pt x="1433093" y="812800"/>
                </a:lnTo>
                <a:lnTo>
                  <a:pt x="1858178" y="812800"/>
                </a:lnTo>
                <a:lnTo>
                  <a:pt x="1876653" y="800100"/>
                </a:lnTo>
                <a:lnTo>
                  <a:pt x="1890851" y="774700"/>
                </a:lnTo>
                <a:close/>
              </a:path>
              <a:path w="2340610" h="1511300">
                <a:moveTo>
                  <a:pt x="2194788" y="762000"/>
                </a:moveTo>
                <a:lnTo>
                  <a:pt x="2159660" y="774700"/>
                </a:lnTo>
                <a:lnTo>
                  <a:pt x="2109227" y="800100"/>
                </a:lnTo>
                <a:lnTo>
                  <a:pt x="2049876" y="812800"/>
                </a:lnTo>
                <a:lnTo>
                  <a:pt x="2181002" y="812800"/>
                </a:lnTo>
                <a:lnTo>
                  <a:pt x="2194434" y="787400"/>
                </a:lnTo>
                <a:lnTo>
                  <a:pt x="2194788" y="762000"/>
                </a:lnTo>
                <a:close/>
              </a:path>
              <a:path w="2340610" h="1511300">
                <a:moveTo>
                  <a:pt x="1044945" y="711200"/>
                </a:moveTo>
                <a:lnTo>
                  <a:pt x="1021524" y="711200"/>
                </a:lnTo>
                <a:lnTo>
                  <a:pt x="1003151" y="723900"/>
                </a:lnTo>
                <a:lnTo>
                  <a:pt x="1074293" y="723900"/>
                </a:lnTo>
                <a:lnTo>
                  <a:pt x="1044945" y="711200"/>
                </a:lnTo>
                <a:close/>
              </a:path>
              <a:path w="2340610" h="1511300">
                <a:moveTo>
                  <a:pt x="1352592" y="558800"/>
                </a:moveTo>
                <a:lnTo>
                  <a:pt x="1312870" y="558800"/>
                </a:lnTo>
                <a:lnTo>
                  <a:pt x="1292872" y="571500"/>
                </a:lnTo>
                <a:lnTo>
                  <a:pt x="1206171" y="571500"/>
                </a:lnTo>
                <a:lnTo>
                  <a:pt x="1156125" y="622300"/>
                </a:lnTo>
                <a:lnTo>
                  <a:pt x="1074293" y="723900"/>
                </a:lnTo>
                <a:lnTo>
                  <a:pt x="1286286" y="723900"/>
                </a:lnTo>
                <a:lnTo>
                  <a:pt x="1291686" y="711200"/>
                </a:lnTo>
                <a:lnTo>
                  <a:pt x="1310220" y="647700"/>
                </a:lnTo>
                <a:lnTo>
                  <a:pt x="1317880" y="635000"/>
                </a:lnTo>
                <a:lnTo>
                  <a:pt x="1324965" y="609600"/>
                </a:lnTo>
                <a:lnTo>
                  <a:pt x="1331012" y="596900"/>
                </a:lnTo>
                <a:lnTo>
                  <a:pt x="1335557" y="584200"/>
                </a:lnTo>
                <a:lnTo>
                  <a:pt x="1354723" y="584200"/>
                </a:lnTo>
                <a:lnTo>
                  <a:pt x="1355172" y="571500"/>
                </a:lnTo>
                <a:lnTo>
                  <a:pt x="1292872" y="571500"/>
                </a:lnTo>
                <a:lnTo>
                  <a:pt x="1244923" y="558800"/>
                </a:lnTo>
                <a:lnTo>
                  <a:pt x="1352592" y="558800"/>
                </a:lnTo>
                <a:close/>
              </a:path>
              <a:path w="2340610" h="1511300">
                <a:moveTo>
                  <a:pt x="0" y="215900"/>
                </a:moveTo>
                <a:lnTo>
                  <a:pt x="8426" y="266700"/>
                </a:lnTo>
                <a:lnTo>
                  <a:pt x="32596" y="304800"/>
                </a:lnTo>
                <a:lnTo>
                  <a:pt x="91734" y="342900"/>
                </a:lnTo>
                <a:lnTo>
                  <a:pt x="205066" y="393700"/>
                </a:lnTo>
                <a:lnTo>
                  <a:pt x="536346" y="393700"/>
                </a:lnTo>
                <a:lnTo>
                  <a:pt x="532457" y="368300"/>
                </a:lnTo>
                <a:lnTo>
                  <a:pt x="521068" y="355600"/>
                </a:lnTo>
                <a:lnTo>
                  <a:pt x="511601" y="342900"/>
                </a:lnTo>
                <a:lnTo>
                  <a:pt x="224715" y="342900"/>
                </a:lnTo>
                <a:lnTo>
                  <a:pt x="196746" y="330200"/>
                </a:lnTo>
                <a:lnTo>
                  <a:pt x="129189" y="292100"/>
                </a:lnTo>
                <a:lnTo>
                  <a:pt x="0" y="215900"/>
                </a:lnTo>
                <a:close/>
              </a:path>
              <a:path w="2340610" h="1511300">
                <a:moveTo>
                  <a:pt x="558533" y="317500"/>
                </a:moveTo>
                <a:lnTo>
                  <a:pt x="545535" y="342900"/>
                </a:lnTo>
                <a:lnTo>
                  <a:pt x="538967" y="368300"/>
                </a:lnTo>
                <a:lnTo>
                  <a:pt x="536635" y="393700"/>
                </a:lnTo>
                <a:lnTo>
                  <a:pt x="618811" y="393700"/>
                </a:lnTo>
                <a:lnTo>
                  <a:pt x="596858" y="355600"/>
                </a:lnTo>
                <a:lnTo>
                  <a:pt x="572082" y="330200"/>
                </a:lnTo>
                <a:lnTo>
                  <a:pt x="558533" y="317500"/>
                </a:lnTo>
                <a:close/>
              </a:path>
              <a:path w="2340610" h="1511300">
                <a:moveTo>
                  <a:pt x="59613" y="114300"/>
                </a:moveTo>
                <a:lnTo>
                  <a:pt x="53340" y="165100"/>
                </a:lnTo>
                <a:lnTo>
                  <a:pt x="69534" y="203200"/>
                </a:lnTo>
                <a:lnTo>
                  <a:pt x="124648" y="254000"/>
                </a:lnTo>
                <a:lnTo>
                  <a:pt x="235140" y="330200"/>
                </a:lnTo>
                <a:lnTo>
                  <a:pt x="224715" y="342900"/>
                </a:lnTo>
                <a:lnTo>
                  <a:pt x="511601" y="342900"/>
                </a:lnTo>
                <a:lnTo>
                  <a:pt x="502134" y="330200"/>
                </a:lnTo>
                <a:lnTo>
                  <a:pt x="475615" y="304800"/>
                </a:lnTo>
                <a:lnTo>
                  <a:pt x="463330" y="292100"/>
                </a:lnTo>
                <a:lnTo>
                  <a:pt x="284568" y="292100"/>
                </a:lnTo>
                <a:lnTo>
                  <a:pt x="262951" y="279400"/>
                </a:lnTo>
                <a:lnTo>
                  <a:pt x="232313" y="266700"/>
                </a:lnTo>
                <a:lnTo>
                  <a:pt x="171563" y="215900"/>
                </a:lnTo>
                <a:lnTo>
                  <a:pt x="59613" y="114300"/>
                </a:lnTo>
                <a:close/>
              </a:path>
              <a:path w="2340610" h="1511300">
                <a:moveTo>
                  <a:pt x="144551" y="25400"/>
                </a:moveTo>
                <a:lnTo>
                  <a:pt x="114170" y="76200"/>
                </a:lnTo>
                <a:lnTo>
                  <a:pt x="118629" y="127000"/>
                </a:lnTo>
                <a:lnTo>
                  <a:pt x="171052" y="190500"/>
                </a:lnTo>
                <a:lnTo>
                  <a:pt x="284568" y="292100"/>
                </a:lnTo>
                <a:lnTo>
                  <a:pt x="463330" y="292100"/>
                </a:lnTo>
                <a:lnTo>
                  <a:pt x="451046" y="279400"/>
                </a:lnTo>
                <a:lnTo>
                  <a:pt x="422249" y="279400"/>
                </a:lnTo>
                <a:lnTo>
                  <a:pt x="387205" y="254000"/>
                </a:lnTo>
                <a:lnTo>
                  <a:pt x="340245" y="254000"/>
                </a:lnTo>
                <a:lnTo>
                  <a:pt x="291510" y="241300"/>
                </a:lnTo>
                <a:lnTo>
                  <a:pt x="254881" y="203200"/>
                </a:lnTo>
                <a:lnTo>
                  <a:pt x="212010" y="152400"/>
                </a:lnTo>
                <a:lnTo>
                  <a:pt x="144551" y="25400"/>
                </a:lnTo>
                <a:close/>
              </a:path>
              <a:path w="2340610" h="1511300">
                <a:moveTo>
                  <a:pt x="355777" y="63500"/>
                </a:moveTo>
                <a:lnTo>
                  <a:pt x="327141" y="114300"/>
                </a:lnTo>
                <a:lnTo>
                  <a:pt x="324519" y="152400"/>
                </a:lnTo>
                <a:lnTo>
                  <a:pt x="354145" y="203200"/>
                </a:lnTo>
                <a:lnTo>
                  <a:pt x="422249" y="279400"/>
                </a:lnTo>
                <a:lnTo>
                  <a:pt x="451046" y="279400"/>
                </a:lnTo>
                <a:lnTo>
                  <a:pt x="430374" y="241300"/>
                </a:lnTo>
                <a:lnTo>
                  <a:pt x="402362" y="177800"/>
                </a:lnTo>
                <a:lnTo>
                  <a:pt x="355777" y="63500"/>
                </a:lnTo>
                <a:close/>
              </a:path>
              <a:path w="2340610" h="1511300">
                <a:moveTo>
                  <a:pt x="250761" y="0"/>
                </a:moveTo>
                <a:lnTo>
                  <a:pt x="209268" y="50800"/>
                </a:lnTo>
                <a:lnTo>
                  <a:pt x="204758" y="88900"/>
                </a:lnTo>
                <a:lnTo>
                  <a:pt x="245621" y="152400"/>
                </a:lnTo>
                <a:lnTo>
                  <a:pt x="340245" y="254000"/>
                </a:lnTo>
                <a:lnTo>
                  <a:pt x="387205" y="254000"/>
                </a:lnTo>
                <a:lnTo>
                  <a:pt x="352161" y="228600"/>
                </a:lnTo>
                <a:lnTo>
                  <a:pt x="310935" y="177800"/>
                </a:lnTo>
                <a:lnTo>
                  <a:pt x="282494" y="114300"/>
                </a:lnTo>
                <a:lnTo>
                  <a:pt x="250761" y="0"/>
                </a:lnTo>
                <a:close/>
              </a:path>
            </a:pathLst>
          </a:custGeom>
          <a:solidFill>
            <a:srgbClr val="F1B5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135371" y="1228188"/>
            <a:ext cx="4262755" cy="451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530">
              <a:lnSpc>
                <a:spcPct val="107700"/>
              </a:lnSpc>
              <a:spcBef>
                <a:spcPts val="100"/>
              </a:spcBef>
            </a:pP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celebrates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incredible</a:t>
            </a:r>
            <a:r>
              <a:rPr dirty="0" sz="1300" spc="-30">
                <a:latin typeface="Arial"/>
                <a:cs typeface="Arial"/>
              </a:rPr>
              <a:t> slate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Industry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Private </a:t>
            </a:r>
            <a:r>
              <a:rPr dirty="0" sz="1300" spc="-25">
                <a:latin typeface="Arial"/>
                <a:cs typeface="Arial"/>
              </a:rPr>
              <a:t>Foundations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who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have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joined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to </a:t>
            </a:r>
            <a:r>
              <a:rPr dirty="0" sz="1300" spc="-10">
                <a:latin typeface="Arial"/>
                <a:cs typeface="Arial"/>
              </a:rPr>
              <a:t>date.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Many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recognize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–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some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are </a:t>
            </a:r>
            <a:r>
              <a:rPr dirty="0" sz="1300" spc="-10">
                <a:latin typeface="Arial"/>
                <a:cs typeface="Arial"/>
              </a:rPr>
              <a:t>major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employers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region,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some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also </a:t>
            </a:r>
            <a:r>
              <a:rPr dirty="0" sz="1300" spc="-10">
                <a:latin typeface="Arial"/>
                <a:cs typeface="Arial"/>
              </a:rPr>
              <a:t>national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global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leaders,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household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name-</a:t>
            </a:r>
            <a:r>
              <a:rPr dirty="0" sz="1300">
                <a:latin typeface="Arial"/>
                <a:cs typeface="Arial"/>
              </a:rPr>
              <a:t>brand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companies!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7700"/>
              </a:lnSpc>
              <a:spcBef>
                <a:spcPts val="580"/>
              </a:spcBef>
            </a:pPr>
            <a:r>
              <a:rPr dirty="0" sz="1300" spc="-8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partners,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investing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Houston’s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future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by </a:t>
            </a:r>
            <a:r>
              <a:rPr dirty="0" sz="1300" spc="-20">
                <a:latin typeface="Arial"/>
                <a:cs typeface="Arial"/>
              </a:rPr>
              <a:t>investing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students.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You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 </a:t>
            </a:r>
            <a:r>
              <a:rPr dirty="0" sz="1300">
                <a:latin typeface="Arial"/>
                <a:cs typeface="Arial"/>
              </a:rPr>
              <a:t>truly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champions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30">
                <a:latin typeface="Arial"/>
                <a:cs typeface="Arial"/>
              </a:rPr>
              <a:t>advocates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community.</a:t>
            </a:r>
            <a:endParaRPr sz="1300">
              <a:latin typeface="Arial"/>
              <a:cs typeface="Arial"/>
            </a:endParaRPr>
          </a:p>
          <a:p>
            <a:pPr marL="12700" marR="96520">
              <a:lnSpc>
                <a:spcPct val="107700"/>
              </a:lnSpc>
              <a:spcBef>
                <a:spcPts val="580"/>
              </a:spcBef>
            </a:pP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represent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many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versions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“giving”</a:t>
            </a:r>
            <a:r>
              <a:rPr dirty="0" sz="1300" spc="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2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HCC </a:t>
            </a:r>
            <a:r>
              <a:rPr dirty="0" sz="1300">
                <a:latin typeface="Arial"/>
                <a:cs typeface="Arial"/>
              </a:rPr>
              <a:t>through the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Foundation:</a:t>
            </a:r>
            <a:r>
              <a:rPr dirty="0" sz="1300">
                <a:latin typeface="Arial"/>
                <a:cs typeface="Arial"/>
              </a:rPr>
              <a:t> there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outright gifts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contributions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scholarships;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some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</a:t>
            </a:r>
            <a:r>
              <a:rPr dirty="0" sz="1300" spc="-10">
                <a:latin typeface="Arial"/>
                <a:cs typeface="Arial"/>
              </a:rPr>
              <a:t> in-</a:t>
            </a:r>
            <a:r>
              <a:rPr dirty="0" sz="1300">
                <a:latin typeface="Arial"/>
                <a:cs typeface="Arial"/>
              </a:rPr>
              <a:t>kind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donations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machinery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technology;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others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5">
                <a:latin typeface="Arial"/>
                <a:cs typeface="Arial"/>
              </a:rPr>
              <a:t>are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program-</a:t>
            </a:r>
            <a:r>
              <a:rPr dirty="0" sz="1300" spc="-10">
                <a:latin typeface="Arial"/>
                <a:cs typeface="Arial"/>
              </a:rPr>
              <a:t>specific </a:t>
            </a:r>
            <a:r>
              <a:rPr dirty="0" sz="1300" spc="-25">
                <a:latin typeface="Arial"/>
                <a:cs typeface="Arial"/>
              </a:rPr>
              <a:t>investments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support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targeted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growth;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there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so </a:t>
            </a:r>
            <a:r>
              <a:rPr dirty="0" sz="1300" spc="-20">
                <a:latin typeface="Arial"/>
                <a:cs typeface="Arial"/>
              </a:rPr>
              <a:t>much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more.</a:t>
            </a:r>
            <a:endParaRPr sz="1300">
              <a:latin typeface="Arial"/>
              <a:cs typeface="Arial"/>
            </a:endParaRPr>
          </a:p>
          <a:p>
            <a:pPr marL="12700" marR="122555">
              <a:lnSpc>
                <a:spcPct val="107700"/>
              </a:lnSpc>
              <a:spcBef>
                <a:spcPts val="585"/>
              </a:spcBef>
            </a:pPr>
            <a:r>
              <a:rPr dirty="0" sz="1300" spc="-10">
                <a:latin typeface="Arial"/>
                <a:cs typeface="Arial"/>
              </a:rPr>
              <a:t>We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take </a:t>
            </a:r>
            <a:r>
              <a:rPr dirty="0" sz="1300">
                <a:latin typeface="Arial"/>
                <a:cs typeface="Arial"/>
              </a:rPr>
              <a:t>pride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25">
                <a:latin typeface="Arial"/>
                <a:cs typeface="Arial"/>
              </a:rPr>
              <a:t> fantastic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representation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85">
                <a:latin typeface="Arial"/>
                <a:cs typeface="Arial"/>
              </a:rPr>
              <a:t>–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both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new </a:t>
            </a:r>
            <a:r>
              <a:rPr dirty="0" sz="1300" spc="-55">
                <a:latin typeface="Arial"/>
                <a:cs typeface="Arial"/>
              </a:rPr>
              <a:t>names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from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30">
                <a:latin typeface="Arial"/>
                <a:cs typeface="Arial"/>
              </a:rPr>
              <a:t> fiscal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5">
                <a:latin typeface="Arial"/>
                <a:cs typeface="Arial"/>
              </a:rPr>
              <a:t>year,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well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0">
                <a:latin typeface="Arial"/>
                <a:cs typeface="Arial"/>
              </a:rPr>
              <a:t>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long-time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–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know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there</a:t>
            </a:r>
            <a:r>
              <a:rPr dirty="0" sz="1300" spc="-50">
                <a:latin typeface="Arial"/>
                <a:cs typeface="Arial"/>
              </a:rPr>
              <a:t> 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work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yet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done.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want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to </a:t>
            </a:r>
            <a:r>
              <a:rPr dirty="0" sz="1300" spc="-20">
                <a:latin typeface="Arial"/>
                <a:cs typeface="Arial"/>
              </a:rPr>
              <a:t>thank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you,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our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changing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trajectory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their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families’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lives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thereby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investing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them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Houston’s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economic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development.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1329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188" y="1707801"/>
            <a:ext cx="1303781" cy="34612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6119" y="1759877"/>
            <a:ext cx="867905" cy="35661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646343" y="2406779"/>
            <a:ext cx="1344295" cy="1412875"/>
            <a:chOff x="3646343" y="2406779"/>
            <a:chExt cx="1344295" cy="141287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6343" y="2406779"/>
              <a:ext cx="1343854" cy="49232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179" y="2890685"/>
              <a:ext cx="928865" cy="92886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7438" y="2487583"/>
            <a:ext cx="1085850" cy="4267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871" y="2332139"/>
            <a:ext cx="1555991" cy="55854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659" y="872566"/>
            <a:ext cx="397548" cy="49432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17318" y="3251107"/>
            <a:ext cx="1362461" cy="36728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81759" y="866809"/>
            <a:ext cx="533399" cy="59588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8487" y="3062897"/>
            <a:ext cx="979919" cy="54481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4171" y="1732441"/>
            <a:ext cx="943609" cy="37185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48388" y="761653"/>
            <a:ext cx="1164336" cy="87325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18193" y="2943945"/>
            <a:ext cx="843602" cy="82544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24144" y="1579156"/>
            <a:ext cx="935392" cy="63878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56388" y="2350423"/>
            <a:ext cx="894491" cy="384038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5411032" y="683933"/>
            <a:ext cx="1100455" cy="1278890"/>
            <a:chOff x="5411032" y="683933"/>
            <a:chExt cx="1100455" cy="1278890"/>
          </a:xfrm>
        </p:grpSpPr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8364" y="1761399"/>
              <a:ext cx="1073089" cy="20116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1032" y="683933"/>
              <a:ext cx="1071364" cy="1070606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19871" y="3080423"/>
            <a:ext cx="1051857" cy="60197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768917" y="914053"/>
            <a:ext cx="1185671" cy="4953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32368" y="1609001"/>
            <a:ext cx="1109459" cy="52272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95964" y="719747"/>
            <a:ext cx="1263388" cy="83438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228908" y="1999907"/>
            <a:ext cx="1756402" cy="115517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68922" y="2427062"/>
            <a:ext cx="1346441" cy="35257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14480" y="3031651"/>
            <a:ext cx="625601" cy="54025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8802" y="5650585"/>
            <a:ext cx="857244" cy="857237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426525" y="4199729"/>
            <a:ext cx="744466" cy="74447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11456" y="5916515"/>
            <a:ext cx="952494" cy="46025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086417" y="5077736"/>
            <a:ext cx="1538275" cy="561796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36402" y="6640423"/>
            <a:ext cx="1399026" cy="41451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37164" y="4432139"/>
            <a:ext cx="1398269" cy="220979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25906" y="4331563"/>
            <a:ext cx="914394" cy="393184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51336" y="5839553"/>
            <a:ext cx="1071843" cy="600451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46920" y="5224888"/>
            <a:ext cx="1573791" cy="307304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4460" y="6661370"/>
            <a:ext cx="1924050" cy="34290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060569" y="4204470"/>
            <a:ext cx="612694" cy="922989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016110" y="5424337"/>
            <a:ext cx="684900" cy="684899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992041" y="6348958"/>
            <a:ext cx="733038" cy="790949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950644" y="4242028"/>
            <a:ext cx="1543042" cy="617213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267642" y="6553174"/>
            <a:ext cx="1259573" cy="533387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181880" y="6647073"/>
            <a:ext cx="1265714" cy="24125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072931" y="5460466"/>
            <a:ext cx="1454197" cy="363474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580062" y="5106136"/>
            <a:ext cx="729989" cy="973067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519832" y="4325780"/>
            <a:ext cx="863371" cy="504550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9762235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519801"/>
            <a:ext cx="4398264" cy="17953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54025" y="0"/>
            <a:ext cx="9607550" cy="7772400"/>
            <a:chOff x="454025" y="0"/>
            <a:chExt cx="9607550" cy="77724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7536" y="0"/>
              <a:ext cx="863" cy="77724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720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2414016" y="0"/>
                  </a:moveTo>
                  <a:lnTo>
                    <a:pt x="9601199" y="0"/>
                  </a:lnTo>
                </a:path>
                <a:path w="9601200" h="6566534">
                  <a:moveTo>
                    <a:pt x="9601199" y="6566408"/>
                  </a:moveTo>
                  <a:lnTo>
                    <a:pt x="0" y="6566408"/>
                  </a:lnTo>
                  <a:lnTo>
                    <a:pt x="0" y="16515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7695" y="2711195"/>
              <a:ext cx="2959014" cy="727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627" y="3543300"/>
              <a:ext cx="2078786" cy="193852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Donor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51784" y="1101468"/>
            <a:ext cx="2973070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310">
                <a:solidFill>
                  <a:srgbClr val="F1B533"/>
                </a:solidFill>
                <a:latin typeface="Times New Roman"/>
                <a:cs typeface="Times New Roman"/>
              </a:rPr>
              <a:t>Spotlight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1329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71362" y="1098801"/>
            <a:ext cx="4239260" cy="575881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737870">
              <a:lnSpc>
                <a:spcPct val="104200"/>
              </a:lnSpc>
              <a:spcBef>
                <a:spcPts val="20"/>
              </a:spcBef>
            </a:pPr>
            <a:r>
              <a:rPr dirty="0" sz="1600" spc="-20" b="1">
                <a:solidFill>
                  <a:srgbClr val="F1B533"/>
                </a:solidFill>
                <a:latin typeface="Century Gothic"/>
                <a:cs typeface="Century Gothic"/>
              </a:rPr>
              <a:t>HCC</a:t>
            </a:r>
            <a:r>
              <a:rPr dirty="0" sz="16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85" b="1">
                <a:solidFill>
                  <a:srgbClr val="F1B533"/>
                </a:solidFill>
                <a:latin typeface="Century Gothic"/>
                <a:cs typeface="Century Gothic"/>
              </a:rPr>
              <a:t>Foundation</a:t>
            </a:r>
            <a:r>
              <a:rPr dirty="0" sz="16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5" b="1">
                <a:solidFill>
                  <a:srgbClr val="F1B533"/>
                </a:solidFill>
                <a:latin typeface="Century Gothic"/>
                <a:cs typeface="Century Gothic"/>
              </a:rPr>
              <a:t>partners</a:t>
            </a:r>
            <a:r>
              <a:rPr dirty="0" sz="1600" spc="2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5" b="1">
                <a:solidFill>
                  <a:srgbClr val="F1B533"/>
                </a:solidFill>
                <a:latin typeface="Century Gothic"/>
                <a:cs typeface="Century Gothic"/>
              </a:rPr>
              <a:t>with </a:t>
            </a:r>
            <a:r>
              <a:rPr dirty="0" sz="1600" spc="50" b="1">
                <a:solidFill>
                  <a:srgbClr val="F1B533"/>
                </a:solidFill>
                <a:latin typeface="Century Gothic"/>
                <a:cs typeface="Century Gothic"/>
              </a:rPr>
              <a:t>PepsiCo</a:t>
            </a:r>
            <a:r>
              <a:rPr dirty="0" sz="1600" spc="70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45" b="1">
                <a:solidFill>
                  <a:srgbClr val="F1B533"/>
                </a:solidFill>
                <a:latin typeface="Century Gothic"/>
                <a:cs typeface="Century Gothic"/>
              </a:rPr>
              <a:t>Foundation’s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600" spc="245" b="1">
                <a:solidFill>
                  <a:srgbClr val="F1B533"/>
                </a:solidFill>
                <a:latin typeface="Century Gothic"/>
                <a:cs typeface="Century Gothic"/>
              </a:rPr>
              <a:t>Uplift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190" b="1">
                <a:solidFill>
                  <a:srgbClr val="F1B533"/>
                </a:solidFill>
                <a:latin typeface="Century Gothic"/>
                <a:cs typeface="Century Gothic"/>
              </a:rPr>
              <a:t>Scholarship</a:t>
            </a:r>
            <a:r>
              <a:rPr dirty="0" sz="1600" spc="65" b="1">
                <a:solidFill>
                  <a:srgbClr val="F1B533"/>
                </a:solidFill>
                <a:latin typeface="Century Gothic"/>
                <a:cs typeface="Century Gothic"/>
              </a:rPr>
              <a:t> </a:t>
            </a:r>
            <a:r>
              <a:rPr dirty="0" sz="1600" spc="200" b="1">
                <a:solidFill>
                  <a:srgbClr val="F1B533"/>
                </a:solidFill>
                <a:latin typeface="Century Gothic"/>
                <a:cs typeface="Century Gothic"/>
              </a:rPr>
              <a:t>program</a:t>
            </a:r>
            <a:endParaRPr sz="1600">
              <a:latin typeface="Century Gothic"/>
              <a:cs typeface="Century Gothic"/>
            </a:endParaRPr>
          </a:p>
          <a:p>
            <a:pPr marL="12700" marR="99060">
              <a:lnSpc>
                <a:spcPct val="107700"/>
              </a:lnSpc>
              <a:spcBef>
                <a:spcPts val="520"/>
              </a:spcBef>
            </a:pP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educational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path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55">
                <a:latin typeface="Arial"/>
                <a:cs typeface="Arial"/>
              </a:rPr>
              <a:t>Black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Hispanic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at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got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better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fresh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funding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$600,000,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payable </a:t>
            </a:r>
            <a:r>
              <a:rPr dirty="0" sz="1300" spc="-20">
                <a:latin typeface="Arial"/>
                <a:cs typeface="Arial"/>
              </a:rPr>
              <a:t>over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two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years,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from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 </a:t>
            </a:r>
            <a:r>
              <a:rPr dirty="0" sz="1300" spc="-40">
                <a:latin typeface="Arial"/>
                <a:cs typeface="Arial"/>
              </a:rPr>
              <a:t>PepsiCo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spring </a:t>
            </a:r>
            <a:r>
              <a:rPr dirty="0" sz="1300" spc="-55">
                <a:latin typeface="Arial"/>
                <a:cs typeface="Arial"/>
              </a:rPr>
              <a:t>2021.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Through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college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will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offer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broad range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technical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education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training.</a:t>
            </a:r>
            <a:endParaRPr sz="1300">
              <a:latin typeface="Arial"/>
              <a:cs typeface="Arial"/>
            </a:endParaRPr>
          </a:p>
          <a:p>
            <a:pPr marL="12700" marR="296545">
              <a:lnSpc>
                <a:spcPct val="107700"/>
              </a:lnSpc>
              <a:spcBef>
                <a:spcPts val="580"/>
              </a:spcBef>
            </a:pPr>
            <a:r>
              <a:rPr dirty="0" sz="1300" spc="-55">
                <a:latin typeface="Arial"/>
                <a:cs typeface="Arial"/>
              </a:rPr>
              <a:t>Kyle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Washington,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GM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market </a:t>
            </a:r>
            <a:r>
              <a:rPr dirty="0" sz="1300">
                <a:latin typeface="Arial"/>
                <a:cs typeface="Arial"/>
              </a:rPr>
              <a:t>director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PepsiCo </a:t>
            </a:r>
            <a:r>
              <a:rPr dirty="0" sz="1300" spc="-45">
                <a:latin typeface="Arial"/>
                <a:cs typeface="Arial"/>
              </a:rPr>
              <a:t>Beverages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North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America,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presented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check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kick </a:t>
            </a:r>
            <a:r>
              <a:rPr dirty="0" sz="1300">
                <a:latin typeface="Arial"/>
                <a:cs typeface="Arial"/>
              </a:rPr>
              <a:t>off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partnership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between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 </a:t>
            </a:r>
            <a:r>
              <a:rPr dirty="0" sz="1300" spc="-10">
                <a:latin typeface="Arial"/>
                <a:cs typeface="Arial"/>
              </a:rPr>
              <a:t>PepsiCo Foundation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during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20">
                <a:latin typeface="Arial"/>
                <a:cs typeface="Arial"/>
              </a:rPr>
              <a:t> Board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Trustees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meeting </a:t>
            </a:r>
            <a:r>
              <a:rPr dirty="0" sz="1300">
                <a:latin typeface="Arial"/>
                <a:cs typeface="Arial"/>
              </a:rPr>
              <a:t>held</a:t>
            </a:r>
            <a:r>
              <a:rPr dirty="0" sz="1300" spc="-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April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2021.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7700"/>
              </a:lnSpc>
              <a:spcBef>
                <a:spcPts val="580"/>
              </a:spcBef>
            </a:pPr>
            <a:r>
              <a:rPr dirty="0" sz="1300" spc="-45">
                <a:latin typeface="Arial"/>
                <a:cs typeface="Arial"/>
              </a:rPr>
              <a:t>HCC</a:t>
            </a:r>
            <a:r>
              <a:rPr dirty="0" sz="1300" spc="-50">
                <a:latin typeface="Arial"/>
                <a:cs typeface="Arial"/>
              </a:rPr>
              <a:t> is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among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first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four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community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colleges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the </a:t>
            </a:r>
            <a:r>
              <a:rPr dirty="0" sz="1300" spc="-10">
                <a:latin typeface="Arial"/>
                <a:cs typeface="Arial"/>
              </a:rPr>
              <a:t>nation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partner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with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PepsiCo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Foundation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Uplift </a:t>
            </a:r>
            <a:r>
              <a:rPr dirty="0" sz="1300" spc="-40">
                <a:latin typeface="Arial"/>
                <a:cs typeface="Arial"/>
              </a:rPr>
              <a:t>Scholarship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program,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aimed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at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leveling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playing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field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for </a:t>
            </a:r>
            <a:r>
              <a:rPr dirty="0" sz="1300" spc="-55">
                <a:latin typeface="Arial"/>
                <a:cs typeface="Arial"/>
              </a:rPr>
              <a:t>Black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0">
                <a:latin typeface="Arial"/>
                <a:cs typeface="Arial"/>
              </a:rPr>
              <a:t> Hispanic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students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secure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in-demand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jobs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with </a:t>
            </a:r>
            <a:r>
              <a:rPr dirty="0" sz="1300" spc="-10">
                <a:latin typeface="Arial"/>
                <a:cs typeface="Arial"/>
              </a:rPr>
              <a:t>livable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sustainable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wages.</a:t>
            </a:r>
            <a:endParaRPr sz="1300">
              <a:latin typeface="Arial"/>
              <a:cs typeface="Arial"/>
            </a:endParaRPr>
          </a:p>
          <a:p>
            <a:pPr marL="12700" marR="6985">
              <a:lnSpc>
                <a:spcPct val="107700"/>
              </a:lnSpc>
              <a:spcBef>
                <a:spcPts val="585"/>
              </a:spcBef>
            </a:pPr>
            <a:r>
              <a:rPr dirty="0" sz="1300" spc="65">
                <a:latin typeface="Arial"/>
                <a:cs typeface="Arial"/>
              </a:rPr>
              <a:t>“My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goal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50">
                <a:latin typeface="Arial"/>
                <a:cs typeface="Arial"/>
              </a:rPr>
              <a:t>is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set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standard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for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generation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ahead of </a:t>
            </a:r>
            <a:r>
              <a:rPr dirty="0" sz="1300">
                <a:latin typeface="Arial"/>
                <a:cs typeface="Arial"/>
              </a:rPr>
              <a:t>me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family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showing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them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my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accomplishments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of </a:t>
            </a:r>
            <a:r>
              <a:rPr dirty="0" sz="1300">
                <a:latin typeface="Arial"/>
                <a:cs typeface="Arial"/>
              </a:rPr>
              <a:t>education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success,”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95">
                <a:latin typeface="Arial"/>
                <a:cs typeface="Arial"/>
              </a:rPr>
              <a:t>says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PepsiCo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Uplift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Scholarship </a:t>
            </a:r>
            <a:r>
              <a:rPr dirty="0" sz="1300">
                <a:latin typeface="Arial"/>
                <a:cs typeface="Arial"/>
              </a:rPr>
              <a:t>recipient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Olivia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Marin,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an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HCC </a:t>
            </a:r>
            <a:r>
              <a:rPr dirty="0" sz="1300" spc="-10">
                <a:latin typeface="Arial"/>
                <a:cs typeface="Arial"/>
              </a:rPr>
              <a:t>automotive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technology </a:t>
            </a:r>
            <a:r>
              <a:rPr dirty="0" sz="1300">
                <a:latin typeface="Arial"/>
                <a:cs typeface="Arial"/>
              </a:rPr>
              <a:t>student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who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plans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to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establish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woman-</a:t>
            </a:r>
            <a:r>
              <a:rPr dirty="0" sz="1300">
                <a:latin typeface="Arial"/>
                <a:cs typeface="Arial"/>
              </a:rPr>
              <a:t>owned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franchise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automotive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40">
                <a:latin typeface="Arial"/>
                <a:cs typeface="Arial"/>
              </a:rPr>
              <a:t>services.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80">
                <a:latin typeface="Arial"/>
                <a:cs typeface="Arial"/>
              </a:rPr>
              <a:t>“I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am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honored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that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you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found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me </a:t>
            </a:r>
            <a:r>
              <a:rPr dirty="0" sz="1300">
                <a:latin typeface="Arial"/>
                <a:cs typeface="Arial"/>
              </a:rPr>
              <a:t>worthy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this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esteemed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scholarship.”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3175" y="0"/>
            <a:ext cx="10061575" cy="7772400"/>
            <a:chOff x="-3175" y="0"/>
            <a:chExt cx="10061575" cy="7772400"/>
          </a:xfrm>
        </p:grpSpPr>
        <p:sp>
          <p:nvSpPr>
            <p:cNvPr id="3" name="object 3" descr=""/>
            <p:cNvSpPr/>
            <p:nvPr/>
          </p:nvSpPr>
          <p:spPr>
            <a:xfrm>
              <a:off x="3478428" y="0"/>
              <a:ext cx="6580505" cy="7772400"/>
            </a:xfrm>
            <a:custGeom>
              <a:avLst/>
              <a:gdLst/>
              <a:ahLst/>
              <a:cxnLst/>
              <a:rect l="l" t="t" r="r" b="b"/>
              <a:pathLst>
                <a:path w="6580505" h="7772400">
                  <a:moveTo>
                    <a:pt x="6579971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6579971" y="7772400"/>
                  </a:lnTo>
                  <a:lnTo>
                    <a:pt x="6579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43142" cy="77724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748791"/>
              <a:ext cx="9601200" cy="6566534"/>
            </a:xfrm>
            <a:custGeom>
              <a:avLst/>
              <a:gdLst/>
              <a:ahLst/>
              <a:cxnLst/>
              <a:rect l="l" t="t" r="r" b="b"/>
              <a:pathLst>
                <a:path w="9601200" h="6566534">
                  <a:moveTo>
                    <a:pt x="0" y="0"/>
                  </a:moveTo>
                  <a:lnTo>
                    <a:pt x="9601200" y="0"/>
                  </a:lnTo>
                  <a:lnTo>
                    <a:pt x="9601200" y="6566408"/>
                  </a:lnTo>
                  <a:lnTo>
                    <a:pt x="0" y="6566408"/>
                  </a:lnTo>
                </a:path>
              </a:pathLst>
            </a:custGeom>
            <a:ln w="6350">
              <a:solidFill>
                <a:srgbClr val="F1B5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762235" y="7439659"/>
            <a:ext cx="85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i="1">
                <a:solidFill>
                  <a:srgbClr val="F1B533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60667" y="1962173"/>
            <a:ext cx="2599055" cy="3714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2085">
              <a:lnSpc>
                <a:spcPct val="113399"/>
              </a:lnSpc>
              <a:spcBef>
                <a:spcPts val="100"/>
              </a:spcBef>
            </a:pPr>
            <a:r>
              <a:rPr dirty="0" sz="1800" spc="95">
                <a:solidFill>
                  <a:srgbClr val="FFFFFF"/>
                </a:solidFill>
                <a:latin typeface="Trebuchet MS"/>
                <a:cs typeface="Trebuchet MS"/>
              </a:rPr>
              <a:t>“Having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dirty="0" sz="1800" spc="245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Trebuchet MS"/>
                <a:cs typeface="Trebuchet MS"/>
              </a:rPr>
              <a:t>means </a:t>
            </a:r>
            <a:r>
              <a:rPr dirty="0" sz="1800" spc="7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3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90">
                <a:solidFill>
                  <a:srgbClr val="FFFFFF"/>
                </a:solidFill>
                <a:latin typeface="Trebuchet MS"/>
                <a:cs typeface="Trebuchet MS"/>
              </a:rPr>
              <a:t>weight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80">
                <a:solidFill>
                  <a:srgbClr val="FFFFFF"/>
                </a:solidFill>
                <a:latin typeface="Trebuchet MS"/>
                <a:cs typeface="Trebuchet MS"/>
              </a:rPr>
              <a:t>off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my </a:t>
            </a:r>
            <a:r>
              <a:rPr dirty="0" sz="1800" spc="260">
                <a:solidFill>
                  <a:srgbClr val="FFFFFF"/>
                </a:solidFill>
                <a:latin typeface="Trebuchet MS"/>
                <a:cs typeface="Trebuchet MS"/>
              </a:rPr>
              <a:t>shoulders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29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my </a:t>
            </a:r>
            <a:r>
              <a:rPr dirty="0" sz="1800" spc="75">
                <a:solidFill>
                  <a:srgbClr val="FFFFFF"/>
                </a:solidFill>
                <a:latin typeface="Trebuchet MS"/>
                <a:cs typeface="Trebuchet MS"/>
              </a:rPr>
              <a:t>family’s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Trebuchet MS"/>
                <a:cs typeface="Trebuchet MS"/>
              </a:rPr>
              <a:t>because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5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13399"/>
              </a:lnSpc>
            </a:pPr>
            <a:r>
              <a:rPr dirty="0" sz="1800" spc="225">
                <a:solidFill>
                  <a:srgbClr val="FFFFFF"/>
                </a:solidFill>
                <a:latin typeface="Trebuchet MS"/>
                <a:cs typeface="Trebuchet MS"/>
              </a:rPr>
              <a:t>won’t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3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6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75">
                <a:solidFill>
                  <a:srgbClr val="FFFFFF"/>
                </a:solidFill>
                <a:latin typeface="Trebuchet MS"/>
                <a:cs typeface="Trebuchet MS"/>
              </a:rPr>
              <a:t>worry </a:t>
            </a:r>
            <a:r>
              <a:rPr dirty="0" sz="1800" spc="22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14">
                <a:solidFill>
                  <a:srgbClr val="FFFFFF"/>
                </a:solidFill>
                <a:latin typeface="Trebuchet MS"/>
                <a:cs typeface="Trebuchet MS"/>
              </a:rPr>
              <a:t>paying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6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dirty="0" sz="1800" spc="185">
                <a:solidFill>
                  <a:srgbClr val="FFFFFF"/>
                </a:solidFill>
                <a:latin typeface="Trebuchet MS"/>
                <a:cs typeface="Trebuchet MS"/>
              </a:rPr>
              <a:t>tuition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29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15">
                <a:solidFill>
                  <a:srgbClr val="FFFFFF"/>
                </a:solidFill>
                <a:latin typeface="Trebuchet MS"/>
                <a:cs typeface="Trebuchet MS"/>
              </a:rPr>
              <a:t>books.</a:t>
            </a:r>
            <a:endParaRPr sz="1800">
              <a:latin typeface="Trebuchet MS"/>
              <a:cs typeface="Trebuchet MS"/>
            </a:endParaRPr>
          </a:p>
          <a:p>
            <a:pPr marL="12700" marR="110489">
              <a:lnSpc>
                <a:spcPct val="113399"/>
              </a:lnSpc>
            </a:pPr>
            <a:r>
              <a:rPr dirty="0" sz="1800" spc="55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75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250">
                <a:solidFill>
                  <a:srgbClr val="FFFFFF"/>
                </a:solidFill>
                <a:latin typeface="Trebuchet MS"/>
                <a:cs typeface="Trebuchet MS"/>
              </a:rPr>
              <a:t>grateful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37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dirty="0" sz="1800" spc="17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FFFFFF"/>
                </a:solidFill>
                <a:latin typeface="Trebuchet MS"/>
                <a:cs typeface="Trebuchet MS"/>
              </a:rPr>
              <a:t>generosity!”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  <a:spcBef>
                <a:spcPts val="1610"/>
              </a:spcBef>
            </a:pPr>
            <a:r>
              <a:rPr dirty="0" sz="1400" spc="150">
                <a:solidFill>
                  <a:srgbClr val="FFFFFF"/>
                </a:solidFill>
                <a:latin typeface="Century Gothic"/>
                <a:cs typeface="Century Gothic"/>
              </a:rPr>
              <a:t>Perla</a:t>
            </a:r>
            <a:r>
              <a:rPr dirty="0" sz="14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Century Gothic"/>
                <a:cs typeface="Century Gothic"/>
              </a:rPr>
              <a:t>Lais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290"/>
              </a:lnSpc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PepsiCo</a:t>
            </a:r>
            <a:r>
              <a:rPr dirty="0" sz="11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Uplift</a:t>
            </a:r>
            <a:r>
              <a:rPr dirty="0" sz="11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Scholarship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2022-04-20T20:09:14Z</dcterms:created>
  <dcterms:modified xsi:type="dcterms:W3CDTF">2022-04-20T20:09:14Z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2022-04-20T00:00:00Z</vt:filetime>
  </property>
</Properties>
</file>