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3" r:id="rId5"/>
    <p:sldMasterId id="2147483703" r:id="rId6"/>
  </p:sldMasterIdLst>
  <p:notesMasterIdLst>
    <p:notesMasterId r:id="rId38"/>
  </p:notesMasterIdLst>
  <p:handoutMasterIdLst>
    <p:handoutMasterId r:id="rId39"/>
  </p:handoutMasterIdLst>
  <p:sldIdLst>
    <p:sldId id="266" r:id="rId7"/>
    <p:sldId id="267" r:id="rId8"/>
    <p:sldId id="268" r:id="rId9"/>
    <p:sldId id="269" r:id="rId10"/>
    <p:sldId id="270" r:id="rId11"/>
    <p:sldId id="291" r:id="rId12"/>
    <p:sldId id="295" r:id="rId13"/>
    <p:sldId id="271" r:id="rId14"/>
    <p:sldId id="272" r:id="rId15"/>
    <p:sldId id="273" r:id="rId16"/>
    <p:sldId id="292" r:id="rId17"/>
    <p:sldId id="296" r:id="rId18"/>
    <p:sldId id="274" r:id="rId19"/>
    <p:sldId id="275" r:id="rId20"/>
    <p:sldId id="277" r:id="rId21"/>
    <p:sldId id="278" r:id="rId22"/>
    <p:sldId id="293" r:id="rId23"/>
    <p:sldId id="298" r:id="rId24"/>
    <p:sldId id="279" r:id="rId25"/>
    <p:sldId id="280" r:id="rId26"/>
    <p:sldId id="281" r:id="rId27"/>
    <p:sldId id="282" r:id="rId28"/>
    <p:sldId id="283" r:id="rId29"/>
    <p:sldId id="284" r:id="rId30"/>
    <p:sldId id="285" r:id="rId31"/>
    <p:sldId id="286" r:id="rId32"/>
    <p:sldId id="287" r:id="rId33"/>
    <p:sldId id="294" r:id="rId34"/>
    <p:sldId id="297"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3"/>
    <p:restoredTop sz="91206"/>
  </p:normalViewPr>
  <p:slideViewPr>
    <p:cSldViewPr snapToGrid="0" snapToObjects="1">
      <p:cViewPr varScale="1">
        <p:scale>
          <a:sx n="115" d="100"/>
          <a:sy n="115" d="100"/>
        </p:scale>
        <p:origin x="234" y="1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1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CC07A-AA32-4D40-ABE7-1CB00F7155F0}" type="doc">
      <dgm:prSet loTypeId="urn:microsoft.com/office/officeart/2005/8/layout/venn1" loCatId="relationship" qsTypeId="urn:microsoft.com/office/officeart/2005/8/quickstyle/simple1" qsCatId="simple" csTypeId="urn:microsoft.com/office/officeart/2005/8/colors/accent1_2" csCatId="accent1" phldr="1"/>
      <dgm:spPr/>
    </dgm:pt>
    <dgm:pt modelId="{79568D43-AE88-4855-9100-03C507E227FC}">
      <dgm:prSet phldrT="[Text]"/>
      <dgm:spPr/>
      <dgm:t>
        <a:bodyPr/>
        <a:lstStyle/>
        <a:p>
          <a:pPr algn="ctr"/>
          <a:r>
            <a:rPr lang="en-US" b="1" dirty="0"/>
            <a:t>EXPANSION</a:t>
          </a:r>
        </a:p>
        <a:p>
          <a:pPr algn="ctr"/>
          <a:r>
            <a:rPr lang="en-US" dirty="0"/>
            <a:t>(Structural Bonding)</a:t>
          </a:r>
        </a:p>
        <a:p>
          <a:pPr algn="just"/>
          <a:r>
            <a:rPr lang="en-US" dirty="0"/>
            <a:t>HISD Partnerships to include Dual Credit</a:t>
          </a:r>
        </a:p>
        <a:p>
          <a:pPr algn="just"/>
          <a:r>
            <a:rPr lang="en-US" dirty="0"/>
            <a:t>Minority Male Initiative (MMI) Partnership</a:t>
          </a:r>
        </a:p>
        <a:p>
          <a:pPr algn="just"/>
          <a:r>
            <a:rPr lang="en-US" dirty="0"/>
            <a:t>Adult Education Literacy (AEL)  Cohort</a:t>
          </a:r>
        </a:p>
        <a:p>
          <a:pPr algn="just"/>
          <a:r>
            <a:rPr lang="en-US" b="0" dirty="0"/>
            <a:t>HUMA Area Studies Cohort</a:t>
          </a:r>
        </a:p>
        <a:p>
          <a:pPr algn="just"/>
          <a:r>
            <a:rPr lang="en-US" dirty="0"/>
            <a:t>Online Cohort Expansion  </a:t>
          </a:r>
        </a:p>
      </dgm:t>
    </dgm:pt>
    <dgm:pt modelId="{C41630C6-1039-4508-9FBE-96FAC698B388}" type="parTrans" cxnId="{07EFD9B0-3C82-4289-8AF0-40609317C182}">
      <dgm:prSet/>
      <dgm:spPr/>
      <dgm:t>
        <a:bodyPr/>
        <a:lstStyle/>
        <a:p>
          <a:endParaRPr lang="en-US"/>
        </a:p>
      </dgm:t>
    </dgm:pt>
    <dgm:pt modelId="{68952629-DB0E-4A73-B4A8-761058D6A958}" type="sibTrans" cxnId="{07EFD9B0-3C82-4289-8AF0-40609317C182}">
      <dgm:prSet/>
      <dgm:spPr/>
      <dgm:t>
        <a:bodyPr/>
        <a:lstStyle/>
        <a:p>
          <a:endParaRPr lang="en-US"/>
        </a:p>
      </dgm:t>
    </dgm:pt>
    <dgm:pt modelId="{D8B3E7F7-A549-420A-8E52-C0F46F0D510D}">
      <dgm:prSet phldrT="[Text]"/>
      <dgm:spPr/>
      <dgm:t>
        <a:bodyPr/>
        <a:lstStyle/>
        <a:p>
          <a:pPr algn="ctr"/>
          <a:r>
            <a:rPr lang="en-US" b="1" dirty="0"/>
            <a:t>EXPOSURE</a:t>
          </a:r>
        </a:p>
        <a:p>
          <a:pPr algn="ctr"/>
          <a:r>
            <a:rPr lang="en-US" dirty="0"/>
            <a:t>(Social Bonding)</a:t>
          </a:r>
        </a:p>
        <a:p>
          <a:pPr algn="just"/>
          <a:r>
            <a:rPr lang="en-US" dirty="0"/>
            <a:t>Partnership with Tutoring Supports</a:t>
          </a:r>
        </a:p>
        <a:p>
          <a:pPr algn="just"/>
          <a:r>
            <a:rPr lang="en-US" dirty="0"/>
            <a:t>Bridge (Puente) Student Org.</a:t>
          </a:r>
        </a:p>
        <a:p>
          <a:pPr algn="just"/>
          <a:r>
            <a:rPr lang="en-US" dirty="0"/>
            <a:t>College-wide Bridge (Puente) Professional Development</a:t>
          </a:r>
        </a:p>
      </dgm:t>
    </dgm:pt>
    <dgm:pt modelId="{1C3E8831-0FD8-4F43-85D9-9A2668F3120B}" type="parTrans" cxnId="{6C362445-7D46-4088-BC0F-2E0F1DCAD329}">
      <dgm:prSet/>
      <dgm:spPr/>
      <dgm:t>
        <a:bodyPr/>
        <a:lstStyle/>
        <a:p>
          <a:endParaRPr lang="en-US"/>
        </a:p>
      </dgm:t>
    </dgm:pt>
    <dgm:pt modelId="{28C01385-3F1D-40E5-88AF-B421AE5BCBCB}" type="sibTrans" cxnId="{6C362445-7D46-4088-BC0F-2E0F1DCAD329}">
      <dgm:prSet/>
      <dgm:spPr/>
      <dgm:t>
        <a:bodyPr/>
        <a:lstStyle/>
        <a:p>
          <a:endParaRPr lang="en-US"/>
        </a:p>
      </dgm:t>
    </dgm:pt>
    <dgm:pt modelId="{B660D238-9AFF-4DCD-A22B-ADF133938ACB}">
      <dgm:prSet phldrT="[Text]"/>
      <dgm:spPr/>
      <dgm:t>
        <a:bodyPr/>
        <a:lstStyle/>
        <a:p>
          <a:r>
            <a:rPr lang="en-US" b="1" dirty="0"/>
            <a:t>EXPERIENCE</a:t>
          </a:r>
        </a:p>
        <a:p>
          <a:r>
            <a:rPr lang="en-US" dirty="0"/>
            <a:t>(Financial Bonding)</a:t>
          </a:r>
        </a:p>
        <a:p>
          <a:r>
            <a:rPr lang="en-US" dirty="0"/>
            <a:t>Bridge (Puente) Student Ambassadors</a:t>
          </a:r>
        </a:p>
        <a:p>
          <a:r>
            <a:rPr lang="en-US" dirty="0"/>
            <a:t>OER Supports</a:t>
          </a:r>
        </a:p>
        <a:p>
          <a:r>
            <a:rPr lang="en-US" dirty="0" err="1"/>
            <a:t>LibGuides</a:t>
          </a:r>
          <a:r>
            <a:rPr lang="en-US" dirty="0"/>
            <a:t> (Library)</a:t>
          </a:r>
        </a:p>
      </dgm:t>
    </dgm:pt>
    <dgm:pt modelId="{E63021CC-BE4F-4FFB-BF6A-FD80ED204729}" type="parTrans" cxnId="{48AA5631-2CCA-4C9C-97BF-2CFB30BF77A1}">
      <dgm:prSet/>
      <dgm:spPr/>
      <dgm:t>
        <a:bodyPr/>
        <a:lstStyle/>
        <a:p>
          <a:endParaRPr lang="en-US"/>
        </a:p>
      </dgm:t>
    </dgm:pt>
    <dgm:pt modelId="{1C77E34E-DFD4-4E0E-8B04-E0F4225317E2}" type="sibTrans" cxnId="{48AA5631-2CCA-4C9C-97BF-2CFB30BF77A1}">
      <dgm:prSet/>
      <dgm:spPr/>
      <dgm:t>
        <a:bodyPr/>
        <a:lstStyle/>
        <a:p>
          <a:endParaRPr lang="en-US"/>
        </a:p>
      </dgm:t>
    </dgm:pt>
    <dgm:pt modelId="{C5BAEDDE-F777-4D73-9368-A67C4423E8BC}" type="pres">
      <dgm:prSet presAssocID="{D28CC07A-AA32-4D40-ABE7-1CB00F7155F0}" presName="compositeShape" presStyleCnt="0">
        <dgm:presLayoutVars>
          <dgm:chMax val="7"/>
          <dgm:dir/>
          <dgm:resizeHandles val="exact"/>
        </dgm:presLayoutVars>
      </dgm:prSet>
      <dgm:spPr/>
    </dgm:pt>
    <dgm:pt modelId="{D6CA4152-6915-4522-B2B2-F10956EAA891}" type="pres">
      <dgm:prSet presAssocID="{79568D43-AE88-4855-9100-03C507E227FC}" presName="circ1" presStyleLbl="vennNode1" presStyleIdx="0" presStyleCnt="3"/>
      <dgm:spPr/>
      <dgm:t>
        <a:bodyPr/>
        <a:lstStyle/>
        <a:p>
          <a:endParaRPr lang="en-US"/>
        </a:p>
      </dgm:t>
    </dgm:pt>
    <dgm:pt modelId="{2FBFB656-0F1D-45C1-9F30-19A0576F275D}" type="pres">
      <dgm:prSet presAssocID="{79568D43-AE88-4855-9100-03C507E227FC}" presName="circ1Tx" presStyleLbl="revTx" presStyleIdx="0" presStyleCnt="0">
        <dgm:presLayoutVars>
          <dgm:chMax val="0"/>
          <dgm:chPref val="0"/>
          <dgm:bulletEnabled val="1"/>
        </dgm:presLayoutVars>
      </dgm:prSet>
      <dgm:spPr/>
      <dgm:t>
        <a:bodyPr/>
        <a:lstStyle/>
        <a:p>
          <a:endParaRPr lang="en-US"/>
        </a:p>
      </dgm:t>
    </dgm:pt>
    <dgm:pt modelId="{6015ACD0-C90C-461B-B646-0F3A5B73B656}" type="pres">
      <dgm:prSet presAssocID="{D8B3E7F7-A549-420A-8E52-C0F46F0D510D}" presName="circ2" presStyleLbl="vennNode1" presStyleIdx="1" presStyleCnt="3" custScaleX="103523"/>
      <dgm:spPr/>
      <dgm:t>
        <a:bodyPr/>
        <a:lstStyle/>
        <a:p>
          <a:endParaRPr lang="en-US"/>
        </a:p>
      </dgm:t>
    </dgm:pt>
    <dgm:pt modelId="{AD5D1BC1-1436-45B9-B355-BBB814E11C4F}" type="pres">
      <dgm:prSet presAssocID="{D8B3E7F7-A549-420A-8E52-C0F46F0D510D}" presName="circ2Tx" presStyleLbl="revTx" presStyleIdx="0" presStyleCnt="0">
        <dgm:presLayoutVars>
          <dgm:chMax val="0"/>
          <dgm:chPref val="0"/>
          <dgm:bulletEnabled val="1"/>
        </dgm:presLayoutVars>
      </dgm:prSet>
      <dgm:spPr/>
      <dgm:t>
        <a:bodyPr/>
        <a:lstStyle/>
        <a:p>
          <a:endParaRPr lang="en-US"/>
        </a:p>
      </dgm:t>
    </dgm:pt>
    <dgm:pt modelId="{91A159E7-B9F2-4B84-B0C5-17011AC7CD8F}" type="pres">
      <dgm:prSet presAssocID="{B660D238-9AFF-4DCD-A22B-ADF133938ACB}" presName="circ3" presStyleLbl="vennNode1" presStyleIdx="2" presStyleCnt="3"/>
      <dgm:spPr/>
      <dgm:t>
        <a:bodyPr/>
        <a:lstStyle/>
        <a:p>
          <a:endParaRPr lang="en-US"/>
        </a:p>
      </dgm:t>
    </dgm:pt>
    <dgm:pt modelId="{DDF42278-F4BE-4BC2-BA25-FBA4ACE38353}" type="pres">
      <dgm:prSet presAssocID="{B660D238-9AFF-4DCD-A22B-ADF133938ACB}" presName="circ3Tx" presStyleLbl="revTx" presStyleIdx="0" presStyleCnt="0">
        <dgm:presLayoutVars>
          <dgm:chMax val="0"/>
          <dgm:chPref val="0"/>
          <dgm:bulletEnabled val="1"/>
        </dgm:presLayoutVars>
      </dgm:prSet>
      <dgm:spPr/>
      <dgm:t>
        <a:bodyPr/>
        <a:lstStyle/>
        <a:p>
          <a:endParaRPr lang="en-US"/>
        </a:p>
      </dgm:t>
    </dgm:pt>
  </dgm:ptLst>
  <dgm:cxnLst>
    <dgm:cxn modelId="{32E1EE2E-BDE4-484C-AA12-903A5D3B8C41}" type="presOf" srcId="{D8B3E7F7-A549-420A-8E52-C0F46F0D510D}" destId="{AD5D1BC1-1436-45B9-B355-BBB814E11C4F}" srcOrd="1" destOrd="0" presId="urn:microsoft.com/office/officeart/2005/8/layout/venn1"/>
    <dgm:cxn modelId="{48AA5631-2CCA-4C9C-97BF-2CFB30BF77A1}" srcId="{D28CC07A-AA32-4D40-ABE7-1CB00F7155F0}" destId="{B660D238-9AFF-4DCD-A22B-ADF133938ACB}" srcOrd="2" destOrd="0" parTransId="{E63021CC-BE4F-4FFB-BF6A-FD80ED204729}" sibTransId="{1C77E34E-DFD4-4E0E-8B04-E0F4225317E2}"/>
    <dgm:cxn modelId="{57CF85DD-5700-4352-A1E1-07A4E313763C}" type="presOf" srcId="{B660D238-9AFF-4DCD-A22B-ADF133938ACB}" destId="{91A159E7-B9F2-4B84-B0C5-17011AC7CD8F}" srcOrd="0" destOrd="0" presId="urn:microsoft.com/office/officeart/2005/8/layout/venn1"/>
    <dgm:cxn modelId="{6C362445-7D46-4088-BC0F-2E0F1DCAD329}" srcId="{D28CC07A-AA32-4D40-ABE7-1CB00F7155F0}" destId="{D8B3E7F7-A549-420A-8E52-C0F46F0D510D}" srcOrd="1" destOrd="0" parTransId="{1C3E8831-0FD8-4F43-85D9-9A2668F3120B}" sibTransId="{28C01385-3F1D-40E5-88AF-B421AE5BCBCB}"/>
    <dgm:cxn modelId="{D2303EC4-9B26-4147-8313-BD3C19DD2C9E}" type="presOf" srcId="{79568D43-AE88-4855-9100-03C507E227FC}" destId="{D6CA4152-6915-4522-B2B2-F10956EAA891}" srcOrd="0" destOrd="0" presId="urn:microsoft.com/office/officeart/2005/8/layout/venn1"/>
    <dgm:cxn modelId="{CCF5F90A-61FC-41EE-B373-DB6F27957E01}" type="presOf" srcId="{D28CC07A-AA32-4D40-ABE7-1CB00F7155F0}" destId="{C5BAEDDE-F777-4D73-9368-A67C4423E8BC}" srcOrd="0" destOrd="0" presId="urn:microsoft.com/office/officeart/2005/8/layout/venn1"/>
    <dgm:cxn modelId="{07EFD9B0-3C82-4289-8AF0-40609317C182}" srcId="{D28CC07A-AA32-4D40-ABE7-1CB00F7155F0}" destId="{79568D43-AE88-4855-9100-03C507E227FC}" srcOrd="0" destOrd="0" parTransId="{C41630C6-1039-4508-9FBE-96FAC698B388}" sibTransId="{68952629-DB0E-4A73-B4A8-761058D6A958}"/>
    <dgm:cxn modelId="{76A957FB-3E9D-41B5-A7E6-A7044BCC1703}" type="presOf" srcId="{B660D238-9AFF-4DCD-A22B-ADF133938ACB}" destId="{DDF42278-F4BE-4BC2-BA25-FBA4ACE38353}" srcOrd="1" destOrd="0" presId="urn:microsoft.com/office/officeart/2005/8/layout/venn1"/>
    <dgm:cxn modelId="{69D3B484-4542-4A1C-9E87-E87678123212}" type="presOf" srcId="{D8B3E7F7-A549-420A-8E52-C0F46F0D510D}" destId="{6015ACD0-C90C-461B-B646-0F3A5B73B656}" srcOrd="0" destOrd="0" presId="urn:microsoft.com/office/officeart/2005/8/layout/venn1"/>
    <dgm:cxn modelId="{57251FB6-2393-46E7-9566-39E815A11353}" type="presOf" srcId="{79568D43-AE88-4855-9100-03C507E227FC}" destId="{2FBFB656-0F1D-45C1-9F30-19A0576F275D}" srcOrd="1" destOrd="0" presId="urn:microsoft.com/office/officeart/2005/8/layout/venn1"/>
    <dgm:cxn modelId="{7493D2EE-11D0-4EBA-A331-AEFFB4273AC2}" type="presParOf" srcId="{C5BAEDDE-F777-4D73-9368-A67C4423E8BC}" destId="{D6CA4152-6915-4522-B2B2-F10956EAA891}" srcOrd="0" destOrd="0" presId="urn:microsoft.com/office/officeart/2005/8/layout/venn1"/>
    <dgm:cxn modelId="{8858F9E0-9DC4-4C16-990D-3EC6A8A1891F}" type="presParOf" srcId="{C5BAEDDE-F777-4D73-9368-A67C4423E8BC}" destId="{2FBFB656-0F1D-45C1-9F30-19A0576F275D}" srcOrd="1" destOrd="0" presId="urn:microsoft.com/office/officeart/2005/8/layout/venn1"/>
    <dgm:cxn modelId="{16C2E8D2-2622-431C-8854-829CBAB27AF1}" type="presParOf" srcId="{C5BAEDDE-F777-4D73-9368-A67C4423E8BC}" destId="{6015ACD0-C90C-461B-B646-0F3A5B73B656}" srcOrd="2" destOrd="0" presId="urn:microsoft.com/office/officeart/2005/8/layout/venn1"/>
    <dgm:cxn modelId="{0C75CFEC-8351-47F8-B725-DCCEF29FED2E}" type="presParOf" srcId="{C5BAEDDE-F777-4D73-9368-A67C4423E8BC}" destId="{AD5D1BC1-1436-45B9-B355-BBB814E11C4F}" srcOrd="3" destOrd="0" presId="urn:microsoft.com/office/officeart/2005/8/layout/venn1"/>
    <dgm:cxn modelId="{B2ADA7A0-FC7D-415B-AEF3-F11BA84C90B6}" type="presParOf" srcId="{C5BAEDDE-F777-4D73-9368-A67C4423E8BC}" destId="{91A159E7-B9F2-4B84-B0C5-17011AC7CD8F}" srcOrd="4" destOrd="0" presId="urn:microsoft.com/office/officeart/2005/8/layout/venn1"/>
    <dgm:cxn modelId="{E09BB467-FACC-4472-8436-38DD95D7FC22}" type="presParOf" srcId="{C5BAEDDE-F777-4D73-9368-A67C4423E8BC}" destId="{DDF42278-F4BE-4BC2-BA25-FBA4ACE3835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A4152-6915-4522-B2B2-F10956EAA891}">
      <dsp:nvSpPr>
        <dsp:cNvPr id="0" name=""/>
        <dsp:cNvSpPr/>
      </dsp:nvSpPr>
      <dsp:spPr>
        <a:xfrm>
          <a:off x="3595339" y="57149"/>
          <a:ext cx="2743200" cy="2743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a:t>EXPANSION</a:t>
          </a:r>
        </a:p>
        <a:p>
          <a:pPr lvl="0" algn="ctr" defTabSz="355600">
            <a:lnSpc>
              <a:spcPct val="90000"/>
            </a:lnSpc>
            <a:spcBef>
              <a:spcPct val="0"/>
            </a:spcBef>
            <a:spcAft>
              <a:spcPct val="35000"/>
            </a:spcAft>
          </a:pPr>
          <a:r>
            <a:rPr lang="en-US" sz="800" kern="1200" dirty="0"/>
            <a:t>(Structural Bonding)</a:t>
          </a:r>
        </a:p>
        <a:p>
          <a:pPr lvl="0" algn="just" defTabSz="355600">
            <a:lnSpc>
              <a:spcPct val="90000"/>
            </a:lnSpc>
            <a:spcBef>
              <a:spcPct val="0"/>
            </a:spcBef>
            <a:spcAft>
              <a:spcPct val="35000"/>
            </a:spcAft>
          </a:pPr>
          <a:r>
            <a:rPr lang="en-US" sz="800" kern="1200" dirty="0"/>
            <a:t>HISD Partnerships to include Dual Credit</a:t>
          </a:r>
        </a:p>
        <a:p>
          <a:pPr lvl="0" algn="just" defTabSz="355600">
            <a:lnSpc>
              <a:spcPct val="90000"/>
            </a:lnSpc>
            <a:spcBef>
              <a:spcPct val="0"/>
            </a:spcBef>
            <a:spcAft>
              <a:spcPct val="35000"/>
            </a:spcAft>
          </a:pPr>
          <a:r>
            <a:rPr lang="en-US" sz="800" kern="1200" dirty="0"/>
            <a:t>Minority Male Initiative (MMI) Partnership</a:t>
          </a:r>
        </a:p>
        <a:p>
          <a:pPr lvl="0" algn="just" defTabSz="355600">
            <a:lnSpc>
              <a:spcPct val="90000"/>
            </a:lnSpc>
            <a:spcBef>
              <a:spcPct val="0"/>
            </a:spcBef>
            <a:spcAft>
              <a:spcPct val="35000"/>
            </a:spcAft>
          </a:pPr>
          <a:r>
            <a:rPr lang="en-US" sz="800" kern="1200" dirty="0"/>
            <a:t>Adult Education Literacy (AEL)  Cohort</a:t>
          </a:r>
        </a:p>
        <a:p>
          <a:pPr lvl="0" algn="just" defTabSz="355600">
            <a:lnSpc>
              <a:spcPct val="90000"/>
            </a:lnSpc>
            <a:spcBef>
              <a:spcPct val="0"/>
            </a:spcBef>
            <a:spcAft>
              <a:spcPct val="35000"/>
            </a:spcAft>
          </a:pPr>
          <a:r>
            <a:rPr lang="en-US" sz="800" b="0" kern="1200" dirty="0"/>
            <a:t>HUMA Area Studies Cohort</a:t>
          </a:r>
        </a:p>
        <a:p>
          <a:pPr lvl="0" algn="just" defTabSz="355600">
            <a:lnSpc>
              <a:spcPct val="90000"/>
            </a:lnSpc>
            <a:spcBef>
              <a:spcPct val="0"/>
            </a:spcBef>
            <a:spcAft>
              <a:spcPct val="35000"/>
            </a:spcAft>
          </a:pPr>
          <a:r>
            <a:rPr lang="en-US" sz="800" kern="1200" dirty="0"/>
            <a:t>Online Cohort Expansion  </a:t>
          </a:r>
        </a:p>
      </dsp:txBody>
      <dsp:txXfrm>
        <a:off x="3961099" y="537209"/>
        <a:ext cx="2011680" cy="1234440"/>
      </dsp:txXfrm>
    </dsp:sp>
    <dsp:sp modelId="{6015ACD0-C90C-461B-B646-0F3A5B73B656}">
      <dsp:nvSpPr>
        <dsp:cNvPr id="0" name=""/>
        <dsp:cNvSpPr/>
      </dsp:nvSpPr>
      <dsp:spPr>
        <a:xfrm>
          <a:off x="4536855" y="1771650"/>
          <a:ext cx="2839842" cy="2743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a:t>EXPOSURE</a:t>
          </a:r>
        </a:p>
        <a:p>
          <a:pPr lvl="0" algn="ctr" defTabSz="355600">
            <a:lnSpc>
              <a:spcPct val="90000"/>
            </a:lnSpc>
            <a:spcBef>
              <a:spcPct val="0"/>
            </a:spcBef>
            <a:spcAft>
              <a:spcPct val="35000"/>
            </a:spcAft>
          </a:pPr>
          <a:r>
            <a:rPr lang="en-US" sz="800" kern="1200" dirty="0"/>
            <a:t>(Social Bonding)</a:t>
          </a:r>
        </a:p>
        <a:p>
          <a:pPr lvl="0" algn="just" defTabSz="355600">
            <a:lnSpc>
              <a:spcPct val="90000"/>
            </a:lnSpc>
            <a:spcBef>
              <a:spcPct val="0"/>
            </a:spcBef>
            <a:spcAft>
              <a:spcPct val="35000"/>
            </a:spcAft>
          </a:pPr>
          <a:r>
            <a:rPr lang="en-US" sz="800" kern="1200" dirty="0"/>
            <a:t>Partnership with Tutoring Supports</a:t>
          </a:r>
        </a:p>
        <a:p>
          <a:pPr lvl="0" algn="just" defTabSz="355600">
            <a:lnSpc>
              <a:spcPct val="90000"/>
            </a:lnSpc>
            <a:spcBef>
              <a:spcPct val="0"/>
            </a:spcBef>
            <a:spcAft>
              <a:spcPct val="35000"/>
            </a:spcAft>
          </a:pPr>
          <a:r>
            <a:rPr lang="en-US" sz="800" kern="1200" dirty="0"/>
            <a:t>Bridge (Puente) Student Org.</a:t>
          </a:r>
        </a:p>
        <a:p>
          <a:pPr lvl="0" algn="just" defTabSz="355600">
            <a:lnSpc>
              <a:spcPct val="90000"/>
            </a:lnSpc>
            <a:spcBef>
              <a:spcPct val="0"/>
            </a:spcBef>
            <a:spcAft>
              <a:spcPct val="35000"/>
            </a:spcAft>
          </a:pPr>
          <a:r>
            <a:rPr lang="en-US" sz="800" kern="1200" dirty="0"/>
            <a:t>College-wide Bridge (Puente) Professional Development</a:t>
          </a:r>
        </a:p>
      </dsp:txBody>
      <dsp:txXfrm>
        <a:off x="5405374" y="2480310"/>
        <a:ext cx="1703905" cy="1508760"/>
      </dsp:txXfrm>
    </dsp:sp>
    <dsp:sp modelId="{91A159E7-B9F2-4B84-B0C5-17011AC7CD8F}">
      <dsp:nvSpPr>
        <dsp:cNvPr id="0" name=""/>
        <dsp:cNvSpPr/>
      </dsp:nvSpPr>
      <dsp:spPr>
        <a:xfrm>
          <a:off x="2605501" y="1771650"/>
          <a:ext cx="2743200" cy="2743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b="1" kern="1200" dirty="0"/>
            <a:t>EXPERIENCE</a:t>
          </a:r>
        </a:p>
        <a:p>
          <a:pPr lvl="0" algn="ctr" defTabSz="355600">
            <a:lnSpc>
              <a:spcPct val="90000"/>
            </a:lnSpc>
            <a:spcBef>
              <a:spcPct val="0"/>
            </a:spcBef>
            <a:spcAft>
              <a:spcPct val="35000"/>
            </a:spcAft>
          </a:pPr>
          <a:r>
            <a:rPr lang="en-US" sz="800" kern="1200" dirty="0"/>
            <a:t>(Financial Bonding)</a:t>
          </a:r>
        </a:p>
        <a:p>
          <a:pPr lvl="0" algn="ctr" defTabSz="355600">
            <a:lnSpc>
              <a:spcPct val="90000"/>
            </a:lnSpc>
            <a:spcBef>
              <a:spcPct val="0"/>
            </a:spcBef>
            <a:spcAft>
              <a:spcPct val="35000"/>
            </a:spcAft>
          </a:pPr>
          <a:r>
            <a:rPr lang="en-US" sz="800" kern="1200" dirty="0"/>
            <a:t>Bridge (Puente) Student Ambassadors</a:t>
          </a:r>
        </a:p>
        <a:p>
          <a:pPr lvl="0" algn="ctr" defTabSz="355600">
            <a:lnSpc>
              <a:spcPct val="90000"/>
            </a:lnSpc>
            <a:spcBef>
              <a:spcPct val="0"/>
            </a:spcBef>
            <a:spcAft>
              <a:spcPct val="35000"/>
            </a:spcAft>
          </a:pPr>
          <a:r>
            <a:rPr lang="en-US" sz="800" kern="1200" dirty="0"/>
            <a:t>OER Supports</a:t>
          </a:r>
        </a:p>
        <a:p>
          <a:pPr lvl="0" algn="ctr" defTabSz="355600">
            <a:lnSpc>
              <a:spcPct val="90000"/>
            </a:lnSpc>
            <a:spcBef>
              <a:spcPct val="0"/>
            </a:spcBef>
            <a:spcAft>
              <a:spcPct val="35000"/>
            </a:spcAft>
          </a:pPr>
          <a:r>
            <a:rPr lang="en-US" sz="800" kern="1200" dirty="0" err="1"/>
            <a:t>LibGuides</a:t>
          </a:r>
          <a:r>
            <a:rPr lang="en-US" sz="800" kern="1200" dirty="0"/>
            <a:t> (Library)</a:t>
          </a:r>
        </a:p>
      </dsp:txBody>
      <dsp:txXfrm>
        <a:off x="2863819" y="2480310"/>
        <a:ext cx="1645920" cy="15087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3" name="Date Placeholder 2"/>
          <p:cNvSpPr>
            <a:spLocks noGrp="1"/>
          </p:cNvSpPr>
          <p:nvPr>
            <p:ph type="dt" sz="quarter" idx="1"/>
          </p:nvPr>
        </p:nvSpPr>
        <p:spPr>
          <a:xfrm>
            <a:off x="5929425" y="458788"/>
            <a:ext cx="928579" cy="273269"/>
          </a:xfrm>
          <a:prstGeom prst="rect">
            <a:avLst/>
          </a:prstGeom>
        </p:spPr>
        <p:txBody>
          <a:bodyPr vert="horz" lIns="91440" tIns="45720" rIns="91440" bIns="45720" rtlCol="0"/>
          <a:lstStyle>
            <a:lvl1pPr algn="r">
              <a:defRPr sz="1200"/>
            </a:lvl1pPr>
          </a:lstStyle>
          <a:p>
            <a:fld id="{E30653BC-9D8C-A849-8082-D0F7B2EAD88E}" type="datetimeFigureOut">
              <a:rPr lang="en-US" smtClean="0">
                <a:latin typeface="Avenir Medium" charset="0"/>
                <a:ea typeface="Avenir Medium" charset="0"/>
                <a:cs typeface="Avenir Medium" charset="0"/>
              </a:rPr>
              <a:t>4/18/2023</a:t>
            </a:fld>
            <a:endParaRPr lang="en-US" dirty="0">
              <a:latin typeface="Avenir Medium" charset="0"/>
              <a:ea typeface="Avenir Medium" charset="0"/>
              <a:cs typeface="Avenir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accent3"/>
              </a:solidFill>
              <a:latin typeface="Avenir Medium" charset="0"/>
              <a:ea typeface="Avenir Medium" charset="0"/>
              <a:cs typeface="Avenir Medium" charset="0"/>
            </a:endParaRPr>
          </a:p>
        </p:txBody>
      </p:sp>
      <p:sp>
        <p:nvSpPr>
          <p:cNvPr id="5" name="Slide Number Placeholder 4"/>
          <p:cNvSpPr>
            <a:spLocks noGrp="1"/>
          </p:cNvSpPr>
          <p:nvPr>
            <p:ph type="sldNum" sz="quarter" idx="3"/>
          </p:nvPr>
        </p:nvSpPr>
        <p:spPr>
          <a:xfrm>
            <a:off x="6099672" y="1"/>
            <a:ext cx="756745" cy="458787"/>
          </a:xfrm>
          <a:prstGeom prst="rect">
            <a:avLst/>
          </a:prstGeom>
        </p:spPr>
        <p:txBody>
          <a:bodyPr vert="horz" lIns="91440" tIns="45720" rIns="91440" bIns="45720" rtlCol="0" anchor="b"/>
          <a:lstStyle>
            <a:lvl1pPr algn="r">
              <a:defRPr sz="1200"/>
            </a:lvl1pPr>
          </a:lstStyle>
          <a:p>
            <a:fld id="{58153262-5012-2242-9F26-6EF15EA7F5F3}" type="slidenum">
              <a:rPr lang="en-US" smtClean="0">
                <a:solidFill>
                  <a:schemeClr val="accent3"/>
                </a:solidFill>
                <a:latin typeface="Avenir Medium" charset="0"/>
                <a:ea typeface="Avenir Medium" charset="0"/>
                <a:cs typeface="Avenir Medium" charset="0"/>
              </a:rPr>
              <a:t>‹#›</a:t>
            </a:fld>
            <a:endParaRPr lang="en-US">
              <a:solidFill>
                <a:schemeClr val="accent3"/>
              </a:solidFill>
              <a:latin typeface="Avenir Medium" charset="0"/>
              <a:ea typeface="Avenir Medium" charset="0"/>
              <a:cs typeface="Avenir Medium"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429" t="88107"/>
          <a:stretch/>
        </p:blipFill>
        <p:spPr>
          <a:xfrm>
            <a:off x="3321270" y="8685213"/>
            <a:ext cx="3536731" cy="458787"/>
          </a:xfrm>
          <a:prstGeom prst="rect">
            <a:avLst/>
          </a:prstGeom>
        </p:spPr>
      </p:pic>
    </p:spTree>
    <p:extLst>
      <p:ext uri="{BB962C8B-B14F-4D97-AF65-F5344CB8AC3E}">
        <p14:creationId xmlns:p14="http://schemas.microsoft.com/office/powerpoint/2010/main" val="165151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3" name="Date Placeholder 2"/>
          <p:cNvSpPr>
            <a:spLocks noGrp="1"/>
          </p:cNvSpPr>
          <p:nvPr>
            <p:ph type="dt" idx="1"/>
          </p:nvPr>
        </p:nvSpPr>
        <p:spPr>
          <a:xfrm>
            <a:off x="3886200" y="294291"/>
            <a:ext cx="2971800" cy="458788"/>
          </a:xfrm>
          <a:prstGeom prst="rect">
            <a:avLst/>
          </a:prstGeom>
        </p:spPr>
        <p:txBody>
          <a:bodyPr vert="horz" lIns="91440" tIns="45720" rIns="91440" bIns="45720" rtlCol="0"/>
          <a:lstStyle>
            <a:lvl1pPr algn="r">
              <a:defRPr sz="1200" b="0" i="0">
                <a:solidFill>
                  <a:schemeClr val="accent3"/>
                </a:solidFill>
                <a:latin typeface="Avenir Medium" charset="0"/>
                <a:ea typeface="Avenir Medium" charset="0"/>
                <a:cs typeface="Avenir Medium" charset="0"/>
              </a:defRPr>
            </a:lvl1pPr>
          </a:lstStyle>
          <a:p>
            <a:fld id="{C0765699-D5DE-034B-B5A6-D2DD4DCC45E2}" type="datetimeFigureOut">
              <a:rPr lang="en-US" smtClean="0"/>
              <a:pPr/>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solidFill>
                  <a:schemeClr val="accent3"/>
                </a:solidFill>
                <a:latin typeface="Avenir Medium" charset="0"/>
                <a:ea typeface="Avenir Medium" charset="0"/>
                <a:cs typeface="Avenir Medium" charset="0"/>
              </a:defRPr>
            </a:lvl1pPr>
          </a:lstStyle>
          <a:p>
            <a:endParaRPr lang="en-US"/>
          </a:p>
        </p:txBody>
      </p:sp>
      <p:sp>
        <p:nvSpPr>
          <p:cNvPr id="7" name="Slide Number Placeholder 6"/>
          <p:cNvSpPr>
            <a:spLocks noGrp="1"/>
          </p:cNvSpPr>
          <p:nvPr>
            <p:ph type="sldNum" sz="quarter" idx="5"/>
          </p:nvPr>
        </p:nvSpPr>
        <p:spPr>
          <a:xfrm>
            <a:off x="3886200" y="1"/>
            <a:ext cx="2971800" cy="294291"/>
          </a:xfrm>
          <a:prstGeom prst="rect">
            <a:avLst/>
          </a:prstGeom>
        </p:spPr>
        <p:txBody>
          <a:bodyPr vert="horz" lIns="91440" tIns="45720" rIns="91440" bIns="45720" rtlCol="0" anchor="b"/>
          <a:lstStyle>
            <a:lvl1pPr algn="r">
              <a:defRPr sz="1200" b="0" i="0">
                <a:solidFill>
                  <a:schemeClr val="accent3"/>
                </a:solidFill>
                <a:latin typeface="Avenir Medium" charset="0"/>
                <a:ea typeface="Avenir Medium" charset="0"/>
                <a:cs typeface="Avenir Medium" charset="0"/>
              </a:defRPr>
            </a:lvl1pPr>
          </a:lstStyle>
          <a:p>
            <a:fld id="{1B6BC583-FDF6-2342-AD4B-08A208A7294D}"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77"/>
            <a:ext cx="6858000" cy="3857625"/>
          </a:xfrm>
          <a:prstGeom prst="rect">
            <a:avLst/>
          </a:prstGeom>
        </p:spPr>
      </p:pic>
    </p:spTree>
    <p:extLst>
      <p:ext uri="{BB962C8B-B14F-4D97-AF65-F5344CB8AC3E}">
        <p14:creationId xmlns:p14="http://schemas.microsoft.com/office/powerpoint/2010/main" val="28590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2382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47D5513-894F-764A-A324-A8FF985DD4E6}"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smtClean="0"/>
              <a:t>Edit Master text styles</a:t>
            </a:r>
          </a:p>
        </p:txBody>
      </p:sp>
    </p:spTree>
    <p:extLst>
      <p:ext uri="{BB962C8B-B14F-4D97-AF65-F5344CB8AC3E}">
        <p14:creationId xmlns:p14="http://schemas.microsoft.com/office/powerpoint/2010/main" val="201935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0EE3DEEC-492C-ED45-8E03-0A8A0FCA30E4}"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14017640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DA101D0F-D918-734D-BF98-31171A9B8527}" type="datetime1">
              <a:rPr lang="en-US" smtClean="0"/>
              <a:t>4/18/2023</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21868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Date Placeholder 5"/>
          <p:cNvSpPr>
            <a:spLocks noGrp="1"/>
          </p:cNvSpPr>
          <p:nvPr>
            <p:ph type="dt" sz="half" idx="10"/>
          </p:nvPr>
        </p:nvSpPr>
        <p:spPr/>
        <p:txBody>
          <a:bodyPr/>
          <a:lstStyle>
            <a:lvl1pPr>
              <a:defRPr>
                <a:solidFill>
                  <a:schemeClr val="bg1"/>
                </a:solidFill>
              </a:defRPr>
            </a:lvl1pPr>
          </a:lstStyle>
          <a:p>
            <a:fld id="{B19D082E-48EA-DC44-AB29-B113D25A2F8F}" type="datetime1">
              <a:rPr lang="en-US" smtClean="0"/>
              <a:t>4/18/2023</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Fifth level</a:t>
            </a:r>
            <a:endParaRPr lang="en-US" dirty="0"/>
          </a:p>
        </p:txBody>
      </p:sp>
    </p:spTree>
    <p:extLst>
      <p:ext uri="{BB962C8B-B14F-4D97-AF65-F5344CB8AC3E}">
        <p14:creationId xmlns:p14="http://schemas.microsoft.com/office/powerpoint/2010/main" val="589815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25D6287-4A64-234F-B88A-DDE33279A6AE}" type="datetime1">
              <a:rPr lang="en-US" smtClean="0"/>
              <a:t>4/18/2023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750798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A1AEF81A-83D2-1343-8D33-C876EE9652BE}" type="datetime1">
              <a:rPr lang="en-US" smtClean="0"/>
              <a:t>4/18/2023</a:t>
            </a:fld>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366602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4/18/2023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84411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4/18/2023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2451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4/18/2023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636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4/18/2023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722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468EE-4F6C-0647-BD0A-57F0EAF75A58}" type="datetime1">
              <a:rPr lang="en-US" smtClean="0"/>
              <a:t>4/18/2023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7484404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4/18/2023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951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4/18/2023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695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4/18/2023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8974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4/18/2023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196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4/18/2023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7095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4/18/2023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7474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4/18/2023</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a:p>
        </p:txBody>
      </p:sp>
    </p:spTree>
    <p:extLst>
      <p:ext uri="{BB962C8B-B14F-4D97-AF65-F5344CB8AC3E}">
        <p14:creationId xmlns:p14="http://schemas.microsoft.com/office/powerpoint/2010/main" val="1929726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4/18/2023</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3407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4/18/2023</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134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4/18/2023</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453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CD3-B087-8548-96ED-EAE0EAE1C35B}" type="datetime1">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4/18/2023</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1300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4/18/2023</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785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4/18/2023</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048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4/18/2023</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873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BAEAACC-4622-6F49-A539-615950FBDF5A}" type="datetime1">
              <a:rPr lang="en-US" smtClean="0"/>
              <a:t>4/18/2023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971825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0C1B9-4D6D-F74B-BF67-6F8F31E31DB2}" type="datetime1">
              <a:rPr lang="en-US" smtClean="0"/>
              <a:t>4/18/2023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020796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E700D-67A5-114C-9295-0EF661889BFE}" type="datetime1">
              <a:rPr lang="en-US" smtClean="0"/>
              <a:t>4/18/2023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06388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F0AFDF-4414-A141-A7B3-A74847E46639}" type="datetime1">
              <a:rPr lang="en-US" smtClean="0"/>
              <a:t>4/18/2023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81974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AB80C4-AB35-BF4D-B9B4-55DB25AEF489}" type="datetime1">
              <a:rPr lang="en-US" smtClean="0"/>
              <a:t>4/18/2023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81934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4/18/2023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smtClean="0"/>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Tree>
    <p:extLst>
      <p:ext uri="{BB962C8B-B14F-4D97-AF65-F5344CB8AC3E}">
        <p14:creationId xmlns:p14="http://schemas.microsoft.com/office/powerpoint/2010/main" val="7591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7.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8.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EDB3CD05-88C6-9544-9DF4-7E6154427EC7}" type="datetime1">
              <a:rPr lang="en-US" smtClean="0"/>
              <a:t>4/18/2023</a:t>
            </a:fld>
            <a:endParaRPr lang="en-US" dirty="0"/>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8" r:id="rId4"/>
    <p:sldLayoutId id="2147483676" r:id="rId5"/>
    <p:sldLayoutId id="2147483683" r:id="rId6"/>
    <p:sldLayoutId id="2147483685" r:id="rId7"/>
    <p:sldLayoutId id="2147483684" r:id="rId8"/>
    <p:sldLayoutId id="2147483682" r:id="rId9"/>
    <p:sldLayoutId id="2147483680" r:id="rId10"/>
    <p:sldLayoutId id="2147483690" r:id="rId11"/>
    <p:sldLayoutId id="2147483687" r:id="rId12"/>
    <p:sldLayoutId id="2147483686" r:id="rId13"/>
    <p:sldLayoutId id="2147483688" r:id="rId14"/>
    <p:sldLayoutId id="2147483689" r:id="rId15"/>
    <p:sldLayoutId id="2147483712" r:id="rId16"/>
    <p:sldLayoutId id="2147483713" r:id="rId17"/>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4/18/2023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03204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4/18/2023</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50437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about:blank"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ogymOYqrYU" TargetMode="External"/><Relationship Id="rId2" Type="http://schemas.openxmlformats.org/officeDocument/2006/relationships/hyperlink" Target="https://youtu.be/zogymOYqrYU" TargetMode="External"/><Relationship Id="rId1" Type="http://schemas.openxmlformats.org/officeDocument/2006/relationships/slideLayout" Target="../slideLayouts/slideLayout16.xml"/><Relationship Id="rId6" Type="http://schemas.openxmlformats.org/officeDocument/2006/relationships/hyperlink" Target="https://www.youtube.com/watch?v=nHvQzYy7ydo" TargetMode="External"/><Relationship Id="rId5" Type="http://schemas.openxmlformats.org/officeDocument/2006/relationships/hyperlink" Target="https://www.youtube.com/watch?app=desktop&amp;v=zR2geDcMfM0&amp;feature=youtu.be" TargetMode="External"/><Relationship Id="rId4" Type="http://schemas.openxmlformats.org/officeDocument/2006/relationships/hyperlink" Target="https://m.youtube.com/watch?v=zR2geDcMfM0&amp;feature=youtu.b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38EAAA-A7B6-EA47-B4BA-DE7955B45C31}"/>
              </a:ext>
            </a:extLst>
          </p:cNvPr>
          <p:cNvSpPr>
            <a:spLocks noGrp="1"/>
          </p:cNvSpPr>
          <p:nvPr>
            <p:ph type="body" sz="quarter" idx="10"/>
          </p:nvPr>
        </p:nvSpPr>
        <p:spPr>
          <a:xfrm>
            <a:off x="4106862" y="3891204"/>
            <a:ext cx="6561137" cy="2113670"/>
          </a:xfrm>
        </p:spPr>
        <p:txBody>
          <a:bodyPr>
            <a:normAutofit fontScale="70000" lnSpcReduction="20000"/>
          </a:bodyPr>
          <a:lstStyle/>
          <a:p>
            <a:pPr>
              <a:lnSpc>
                <a:spcPct val="100000"/>
              </a:lnSpc>
              <a:spcBef>
                <a:spcPts val="0"/>
              </a:spcBef>
            </a:pPr>
            <a:endParaRPr lang="en-US" sz="1600" dirty="0">
              <a:latin typeface="Avenir Medium"/>
            </a:endParaRPr>
          </a:p>
          <a:p>
            <a:pPr>
              <a:lnSpc>
                <a:spcPct val="100000"/>
              </a:lnSpc>
              <a:spcBef>
                <a:spcPts val="0"/>
              </a:spcBef>
            </a:pPr>
            <a:r>
              <a:rPr lang="en-US" sz="1600" dirty="0">
                <a:latin typeface="Avenir Medium"/>
              </a:rPr>
              <a:t>Desmond Lewis, </a:t>
            </a:r>
            <a:r>
              <a:rPr lang="en-US" sz="1600" dirty="0" err="1" smtClean="0">
                <a:latin typeface="Avenir Medium"/>
              </a:rPr>
              <a:t>EdD</a:t>
            </a:r>
            <a:endParaRPr lang="en-US" sz="1600" dirty="0">
              <a:latin typeface="Avenir Medium"/>
            </a:endParaRPr>
          </a:p>
          <a:p>
            <a:pPr>
              <a:lnSpc>
                <a:spcPct val="100000"/>
              </a:lnSpc>
              <a:spcBef>
                <a:spcPts val="0"/>
              </a:spcBef>
            </a:pPr>
            <a:r>
              <a:rPr lang="en-US" sz="1600" dirty="0">
                <a:latin typeface="Avenir Medium"/>
              </a:rPr>
              <a:t>Associate Vice Chancellor, College </a:t>
            </a:r>
            <a:r>
              <a:rPr lang="en-US" sz="1600" dirty="0" smtClean="0">
                <a:latin typeface="Avenir Medium"/>
              </a:rPr>
              <a:t>Readiness</a:t>
            </a:r>
          </a:p>
          <a:p>
            <a:pPr>
              <a:lnSpc>
                <a:spcPct val="100000"/>
              </a:lnSpc>
              <a:spcBef>
                <a:spcPts val="0"/>
              </a:spcBef>
            </a:pPr>
            <a:endParaRPr lang="en-US" sz="1600" dirty="0">
              <a:latin typeface="Avenir Medium"/>
            </a:endParaRPr>
          </a:p>
          <a:p>
            <a:pPr>
              <a:lnSpc>
                <a:spcPct val="100000"/>
              </a:lnSpc>
              <a:spcBef>
                <a:spcPts val="0"/>
              </a:spcBef>
            </a:pPr>
            <a:r>
              <a:rPr lang="en-US" sz="1600" dirty="0" smtClean="0">
                <a:latin typeface="Avenir Medium"/>
              </a:rPr>
              <a:t>Annie </a:t>
            </a:r>
            <a:r>
              <a:rPr lang="en-US" sz="1600" dirty="0" err="1" smtClean="0">
                <a:latin typeface="Avenir Medium"/>
              </a:rPr>
              <a:t>Tsui</a:t>
            </a:r>
            <a:r>
              <a:rPr lang="en-US" sz="1600" dirty="0" smtClean="0">
                <a:latin typeface="Avenir Medium"/>
              </a:rPr>
              <a:t>, </a:t>
            </a:r>
            <a:r>
              <a:rPr lang="en-US" sz="1600" dirty="0" smtClean="0">
                <a:latin typeface="Avenir Medium"/>
              </a:rPr>
              <a:t>MA</a:t>
            </a:r>
            <a:endParaRPr lang="en-US" sz="1600" dirty="0" smtClean="0">
              <a:latin typeface="Avenir Medium"/>
            </a:endParaRPr>
          </a:p>
          <a:p>
            <a:pPr>
              <a:lnSpc>
                <a:spcPct val="100000"/>
              </a:lnSpc>
              <a:spcBef>
                <a:spcPts val="0"/>
              </a:spcBef>
            </a:pPr>
            <a:r>
              <a:rPr lang="en-US" sz="1600" dirty="0" smtClean="0">
                <a:latin typeface="Avenir Medium"/>
              </a:rPr>
              <a:t>Interim Dean, College Readiness</a:t>
            </a:r>
          </a:p>
          <a:p>
            <a:pPr>
              <a:lnSpc>
                <a:spcPct val="100000"/>
              </a:lnSpc>
              <a:spcBef>
                <a:spcPts val="0"/>
              </a:spcBef>
            </a:pPr>
            <a:endParaRPr lang="en-US" sz="1600" dirty="0">
              <a:latin typeface="Avenir Medium"/>
            </a:endParaRPr>
          </a:p>
          <a:p>
            <a:pPr>
              <a:lnSpc>
                <a:spcPct val="100000"/>
              </a:lnSpc>
              <a:spcBef>
                <a:spcPts val="0"/>
              </a:spcBef>
            </a:pPr>
            <a:r>
              <a:rPr lang="en-US" sz="1600" dirty="0" smtClean="0">
                <a:latin typeface="Avenir Medium"/>
              </a:rPr>
              <a:t>Samantha Rodriguez, </a:t>
            </a:r>
            <a:r>
              <a:rPr lang="en-US" sz="1600" dirty="0" smtClean="0">
                <a:latin typeface="Avenir Medium"/>
              </a:rPr>
              <a:t>PhD</a:t>
            </a:r>
            <a:endParaRPr lang="en-US" sz="1600" dirty="0" smtClean="0">
              <a:latin typeface="Avenir Medium"/>
            </a:endParaRPr>
          </a:p>
          <a:p>
            <a:pPr>
              <a:lnSpc>
                <a:spcPct val="100000"/>
              </a:lnSpc>
              <a:spcBef>
                <a:spcPts val="0"/>
              </a:spcBef>
            </a:pPr>
            <a:r>
              <a:rPr lang="en-US" sz="1600" dirty="0" smtClean="0">
                <a:latin typeface="Avenir Medium"/>
              </a:rPr>
              <a:t>Professor and Bridge (Puente) Program Co-Coordinator</a:t>
            </a:r>
          </a:p>
          <a:p>
            <a:pPr>
              <a:lnSpc>
                <a:spcPct val="100000"/>
              </a:lnSpc>
              <a:spcBef>
                <a:spcPts val="0"/>
              </a:spcBef>
            </a:pPr>
            <a:endParaRPr lang="en-US" sz="1600" dirty="0">
              <a:latin typeface="Avenir Medium"/>
            </a:endParaRPr>
          </a:p>
          <a:p>
            <a:pPr>
              <a:lnSpc>
                <a:spcPct val="100000"/>
              </a:lnSpc>
              <a:spcBef>
                <a:spcPts val="0"/>
              </a:spcBef>
            </a:pPr>
            <a:r>
              <a:rPr lang="en-US" sz="1600" dirty="0" err="1" smtClean="0">
                <a:latin typeface="Avenir Medium"/>
              </a:rPr>
              <a:t>Syble</a:t>
            </a:r>
            <a:r>
              <a:rPr lang="en-US" sz="1600" dirty="0" smtClean="0">
                <a:latin typeface="Avenir Medium"/>
              </a:rPr>
              <a:t> Davis, </a:t>
            </a:r>
            <a:r>
              <a:rPr lang="en-US" sz="1600" dirty="0" smtClean="0">
                <a:latin typeface="Avenir Medium"/>
              </a:rPr>
              <a:t>MA</a:t>
            </a:r>
            <a:endParaRPr lang="en-US" sz="1600" dirty="0" smtClean="0">
              <a:latin typeface="Avenir Medium"/>
            </a:endParaRPr>
          </a:p>
          <a:p>
            <a:pPr>
              <a:lnSpc>
                <a:spcPct val="100000"/>
              </a:lnSpc>
              <a:spcBef>
                <a:spcPts val="0"/>
              </a:spcBef>
            </a:pPr>
            <a:r>
              <a:rPr lang="en-US" sz="1600" dirty="0" smtClean="0">
                <a:latin typeface="Avenir Medium"/>
              </a:rPr>
              <a:t>Professor and Bridge (Puente) Program Co-Coordinator</a:t>
            </a:r>
            <a:endParaRPr lang="en-US" sz="1600" dirty="0">
              <a:latin typeface="Avenir Medium"/>
            </a:endParaRPr>
          </a:p>
          <a:p>
            <a:pPr>
              <a:lnSpc>
                <a:spcPct val="100000"/>
              </a:lnSpc>
              <a:spcBef>
                <a:spcPts val="0"/>
              </a:spcBef>
            </a:pPr>
            <a:endParaRPr lang="en-US" sz="1600" dirty="0">
              <a:latin typeface="Avenir Medium"/>
            </a:endParaRPr>
          </a:p>
          <a:p>
            <a:pPr>
              <a:lnSpc>
                <a:spcPct val="100000"/>
              </a:lnSpc>
              <a:spcBef>
                <a:spcPts val="0"/>
              </a:spcBef>
            </a:pPr>
            <a:r>
              <a:rPr lang="en-US" sz="1600" dirty="0">
                <a:latin typeface="Avenir Medium"/>
              </a:rPr>
              <a:t>April 24, 2023</a:t>
            </a:r>
          </a:p>
          <a:p>
            <a:endParaRPr lang="en-US" dirty="0"/>
          </a:p>
        </p:txBody>
      </p:sp>
      <p:cxnSp>
        <p:nvCxnSpPr>
          <p:cNvPr id="6" name="Straight Connector 5"/>
          <p:cNvCxnSpPr/>
          <p:nvPr/>
        </p:nvCxnSpPr>
        <p:spPr>
          <a:xfrm>
            <a:off x="4106563" y="3791509"/>
            <a:ext cx="639668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33E91A4-E6D1-F246-844C-CA3B8821F1B6}"/>
              </a:ext>
            </a:extLst>
          </p:cNvPr>
          <p:cNvSpPr>
            <a:spLocks noGrp="1"/>
          </p:cNvSpPr>
          <p:nvPr>
            <p:ph type="title"/>
          </p:nvPr>
        </p:nvSpPr>
        <p:spPr>
          <a:xfrm>
            <a:off x="3574473" y="696972"/>
            <a:ext cx="8706195" cy="2860176"/>
          </a:xfrm>
        </p:spPr>
        <p:txBody>
          <a:bodyPr/>
          <a:lstStyle/>
          <a:p>
            <a:r>
              <a:rPr lang="en-US" dirty="0" smtClean="0"/>
              <a:t>Insights from the </a:t>
            </a:r>
            <a:br>
              <a:rPr lang="en-US" dirty="0" smtClean="0"/>
            </a:br>
            <a:r>
              <a:rPr lang="en-US" dirty="0" smtClean="0"/>
              <a:t>Bridge </a:t>
            </a:r>
            <a:r>
              <a:rPr lang="en-US" dirty="0"/>
              <a:t>(Puente) Program</a:t>
            </a:r>
          </a:p>
        </p:txBody>
      </p:sp>
    </p:spTree>
    <p:extLst>
      <p:ext uri="{BB962C8B-B14F-4D97-AF65-F5344CB8AC3E}">
        <p14:creationId xmlns:p14="http://schemas.microsoft.com/office/powerpoint/2010/main" val="12331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8328" y="-1"/>
            <a:ext cx="3410712" cy="6858001"/>
          </a:xfrm>
        </p:spPr>
        <p:txBody>
          <a:bodyPr/>
          <a:lstStyle/>
          <a:p>
            <a:r>
              <a:rPr lang="en-US" dirty="0">
                <a:latin typeface="Arial" panose="020B0604020202020204" pitchFamily="34" charset="0"/>
                <a:cs typeface="Arial" panose="020B0604020202020204" pitchFamily="34" charset="0"/>
              </a:rPr>
              <a:t>HCC Bridge (Puente) Advisors</a:t>
            </a:r>
          </a:p>
        </p:txBody>
      </p:sp>
      <p:sp>
        <p:nvSpPr>
          <p:cNvPr id="2" name="TextBox 1"/>
          <p:cNvSpPr txBox="1"/>
          <p:nvPr/>
        </p:nvSpPr>
        <p:spPr>
          <a:xfrm>
            <a:off x="4673331" y="742045"/>
            <a:ext cx="6364784" cy="5055230"/>
          </a:xfrm>
          <a:prstGeom prst="rect">
            <a:avLst/>
          </a:prstGeom>
          <a:noFill/>
        </p:spPr>
        <p:txBody>
          <a:bodyPr wrap="square" rtlCol="0" anchor="ctr">
            <a:spAutoFit/>
          </a:bodyPr>
          <a:lstStyle/>
          <a:p>
            <a:pPr>
              <a:lnSpc>
                <a:spcPts val="4300"/>
              </a:lnSpc>
            </a:pPr>
            <a:r>
              <a:rPr lang="en-US" sz="3600" dirty="0">
                <a:latin typeface="Arial" panose="020B0604020202020204" pitchFamily="34" charset="0"/>
                <a:ea typeface="Avenir Book" charset="0"/>
                <a:cs typeface="Arial" panose="020B0604020202020204" pitchFamily="34" charset="0"/>
              </a:rPr>
              <a:t>Each College has designated Bridge (Puente) Advisors to provide students with support and guidance. Bridge (Puente) Advisors also assist with student onboarding through referrals and course selection based on student need and interest.</a:t>
            </a:r>
          </a:p>
        </p:txBody>
      </p:sp>
    </p:spTree>
    <p:extLst>
      <p:ext uri="{BB962C8B-B14F-4D97-AF65-F5344CB8AC3E}">
        <p14:creationId xmlns:p14="http://schemas.microsoft.com/office/powerpoint/2010/main" val="251218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lnSpcReduction="10000"/>
          </a:bodyPr>
          <a:lstStyle/>
          <a:p>
            <a:endParaRPr lang="en-US" dirty="0"/>
          </a:p>
          <a:p>
            <a:pPr marL="285750" indent="-514350">
              <a:buAutoNum type="arabicParenR"/>
            </a:pPr>
            <a:r>
              <a:rPr lang="en-US" dirty="0" smtClean="0"/>
              <a:t>Besides current Bridge (Puente) Program faculty and advisors, what other groups at the College should be a part of the Program?</a:t>
            </a:r>
          </a:p>
          <a:p>
            <a:pPr marL="285750" indent="-514350">
              <a:buAutoNum type="arabicParenR"/>
            </a:pPr>
            <a:r>
              <a:rPr lang="en-US" dirty="0" smtClean="0"/>
              <a:t>Are there any other courses besides those mentioned that should be added as part of the Program’s course offerings?</a:t>
            </a:r>
            <a:endParaRPr lang="en-US" dirty="0"/>
          </a:p>
        </p:txBody>
      </p:sp>
      <p:sp>
        <p:nvSpPr>
          <p:cNvPr id="3" name="Slide Number Placeholder 2"/>
          <p:cNvSpPr>
            <a:spLocks noGrp="1"/>
          </p:cNvSpPr>
          <p:nvPr>
            <p:ph type="sldNum" sz="quarter" idx="4294967295"/>
          </p:nvPr>
        </p:nvSpPr>
        <p:spPr/>
        <p:txBody>
          <a:bodyPr/>
          <a:lstStyle/>
          <a:p>
            <a:fld id="{31EC62AD-1449-9143-8F26-15D729BEA7F6}" type="slidenum">
              <a:rPr lang="en-US" smtClean="0"/>
              <a:t>11</a:t>
            </a:fld>
            <a:endParaRPr lang="en-US" dirty="0"/>
          </a:p>
        </p:txBody>
      </p:sp>
      <p:sp>
        <p:nvSpPr>
          <p:cNvPr id="4" name="Title 3"/>
          <p:cNvSpPr>
            <a:spLocks noGrp="1"/>
          </p:cNvSpPr>
          <p:nvPr>
            <p:ph type="title"/>
          </p:nvPr>
        </p:nvSpPr>
        <p:spPr>
          <a:xfrm>
            <a:off x="197708" y="-1"/>
            <a:ext cx="4722462" cy="6858001"/>
          </a:xfrm>
        </p:spPr>
        <p:txBody>
          <a:bodyPr>
            <a:normAutofit/>
          </a:bodyPr>
          <a:lstStyle/>
          <a:p>
            <a:pPr marL="571500" indent="-571500">
              <a:buFont typeface="Arial" panose="020B0604020202020204" pitchFamily="34" charset="0"/>
              <a:buChar char="•"/>
            </a:pPr>
            <a:r>
              <a:rPr lang="en-US" dirty="0"/>
              <a:t>Let’s Talk</a:t>
            </a:r>
            <a:br>
              <a:rPr lang="en-US" dirty="0"/>
            </a:br>
            <a:r>
              <a:rPr lang="en-US" dirty="0"/>
              <a:t/>
            </a:r>
            <a:br>
              <a:rPr lang="en-US" dirty="0"/>
            </a:br>
            <a:r>
              <a:rPr lang="en-US" sz="2800" dirty="0"/>
              <a:t>Expected Outcome</a:t>
            </a:r>
            <a:r>
              <a:rPr lang="en-US" dirty="0"/>
              <a:t/>
            </a:r>
            <a:br>
              <a:rPr lang="en-US" dirty="0"/>
            </a:br>
            <a:r>
              <a:rPr lang="en-US" sz="2400" b="0" dirty="0"/>
              <a:t>Understand the </a:t>
            </a:r>
            <a:r>
              <a:rPr lang="en-US" sz="2400" b="0" dirty="0" smtClean="0"/>
              <a:t>student needs in alignment with course offerings</a:t>
            </a:r>
            <a:r>
              <a:rPr lang="en-US" dirty="0"/>
              <a:t/>
            </a:r>
            <a:br>
              <a:rPr lang="en-US" dirty="0"/>
            </a:br>
            <a:r>
              <a:rPr lang="en-US" dirty="0"/>
              <a:t/>
            </a:r>
            <a:br>
              <a:rPr lang="en-US" dirty="0"/>
            </a:br>
            <a:r>
              <a:rPr lang="en-US" sz="2000" b="0" dirty="0"/>
              <a:t>How the topic relates to Student Success</a:t>
            </a:r>
            <a:br>
              <a:rPr lang="en-US" sz="2000" b="0" dirty="0"/>
            </a:br>
            <a:r>
              <a:rPr lang="en-US" sz="2000" b="0" dirty="0"/>
              <a:t>How the topic is connected to Equity and Equity-Mindedness</a:t>
            </a:r>
            <a:br>
              <a:rPr lang="en-US" sz="2000" b="0" dirty="0"/>
            </a:br>
            <a:r>
              <a:rPr lang="en-US" sz="2000" b="0" dirty="0"/>
              <a:t>Results that show evidence of success/equitable outcomes</a:t>
            </a:r>
            <a:br>
              <a:rPr lang="en-US" sz="2000" b="0" dirty="0"/>
            </a:br>
            <a:endParaRPr lang="en-US" sz="2000" b="0" dirty="0"/>
          </a:p>
        </p:txBody>
      </p:sp>
      <p:sp>
        <p:nvSpPr>
          <p:cNvPr id="5" name="TextBox 4"/>
          <p:cNvSpPr txBox="1"/>
          <p:nvPr/>
        </p:nvSpPr>
        <p:spPr>
          <a:xfrm>
            <a:off x="372275" y="307637"/>
            <a:ext cx="11995868" cy="564322"/>
          </a:xfrm>
          <a:prstGeom prst="rect">
            <a:avLst/>
          </a:prstGeom>
          <a:noFill/>
        </p:spPr>
        <p:txBody>
          <a:bodyPr wrap="square" rtlCol="0" anchor="ctr">
            <a:spAutoFit/>
          </a:bodyPr>
          <a:lstStyle/>
          <a:p>
            <a:pPr>
              <a:lnSpc>
                <a:spcPts val="4300"/>
              </a:lnSpc>
            </a:pPr>
            <a:r>
              <a:rPr lang="en-US" sz="2000" b="1" dirty="0" smtClean="0">
                <a:latin typeface="Avenir Book" charset="0"/>
                <a:ea typeface="Avenir Book" charset="0"/>
                <a:cs typeface="Avenir Book" charset="0"/>
              </a:rPr>
              <a:t>Directions</a:t>
            </a:r>
            <a:r>
              <a:rPr lang="en-US" sz="2000" dirty="0" smtClean="0">
                <a:latin typeface="Avenir Book" charset="0"/>
                <a:ea typeface="Avenir Book" charset="0"/>
                <a:cs typeface="Avenir Book" charset="0"/>
              </a:rPr>
              <a:t>: </a:t>
            </a:r>
            <a:r>
              <a:rPr lang="en-US" sz="1500" dirty="0" smtClean="0">
                <a:latin typeface="Avenir Book" charset="0"/>
                <a:ea typeface="Avenir Book" charset="0"/>
                <a:cs typeface="Avenir Book" charset="0"/>
              </a:rPr>
              <a:t>Please get into groups of 3, Select a Recorder, Speaker, and Answer the following questions.</a:t>
            </a:r>
            <a:endParaRPr lang="en-US" sz="1500" dirty="0" smtClean="0">
              <a:latin typeface="Avenir Book" charset="0"/>
              <a:ea typeface="Avenir Book" charset="0"/>
              <a:cs typeface="Avenir Book" charset="0"/>
            </a:endParaRPr>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spTree>
    <p:extLst>
      <p:ext uri="{BB962C8B-B14F-4D97-AF65-F5344CB8AC3E}">
        <p14:creationId xmlns:p14="http://schemas.microsoft.com/office/powerpoint/2010/main" val="39620828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31EC62AD-1449-9143-8F26-15D729BEA7F6}" type="slidenum">
              <a:rPr lang="en-US" smtClean="0"/>
              <a:t>12</a:t>
            </a:fld>
            <a:endParaRPr lang="en-US" dirty="0"/>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236" y="1909070"/>
            <a:ext cx="4114098" cy="2737745"/>
          </a:xfrm>
          <a:prstGeom prst="rect">
            <a:avLst/>
          </a:prstGeom>
        </p:spPr>
      </p:pic>
    </p:spTree>
    <p:extLst>
      <p:ext uri="{BB962C8B-B14F-4D97-AF65-F5344CB8AC3E}">
        <p14:creationId xmlns:p14="http://schemas.microsoft.com/office/powerpoint/2010/main" val="1433702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3E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991674"/>
              </p:ext>
            </p:extLst>
          </p:nvPr>
        </p:nvGraphicFramePr>
        <p:xfrm>
          <a:off x="1002792" y="1292629"/>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118104" y="254125"/>
            <a:ext cx="5751576" cy="1195199"/>
          </a:xfrm>
          <a:prstGeom prst="rect">
            <a:avLst/>
          </a:prstGeom>
          <a:noFill/>
        </p:spPr>
        <p:txBody>
          <a:bodyPr wrap="square" rtlCol="0" anchor="ctr">
            <a:spAutoFit/>
          </a:bodyPr>
          <a:lstStyle/>
          <a:p>
            <a:pPr algn="ctr">
              <a:lnSpc>
                <a:spcPts val="4300"/>
              </a:lnSpc>
            </a:pPr>
            <a:r>
              <a:rPr lang="en-US" sz="4400" b="1" dirty="0"/>
              <a:t>Success Approach</a:t>
            </a:r>
          </a:p>
          <a:p>
            <a:pPr>
              <a:lnSpc>
                <a:spcPts val="4300"/>
              </a:lnSpc>
            </a:pPr>
            <a:endParaRPr lang="en-US" sz="3600" dirty="0">
              <a:latin typeface="Avenir Book" charset="0"/>
              <a:ea typeface="Avenir Book" charset="0"/>
              <a:cs typeface="Avenir Book" charset="0"/>
            </a:endParaRPr>
          </a:p>
        </p:txBody>
      </p:sp>
    </p:spTree>
    <p:extLst>
      <p:ext uri="{BB962C8B-B14F-4D97-AF65-F5344CB8AC3E}">
        <p14:creationId xmlns:p14="http://schemas.microsoft.com/office/powerpoint/2010/main" val="137160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
            <a:ext cx="10314432" cy="1737361"/>
          </a:xfrm>
        </p:spPr>
        <p:txBody>
          <a:bodyPr/>
          <a:lstStyle/>
          <a:p>
            <a:pPr algn="ctr"/>
            <a:r>
              <a:rPr lang="en-US" dirty="0"/>
              <a:t>Expansion: Student Cohorts</a:t>
            </a:r>
          </a:p>
        </p:txBody>
      </p:sp>
      <p:sp>
        <p:nvSpPr>
          <p:cNvPr id="14" name="Content Placeholder 13"/>
          <p:cNvSpPr>
            <a:spLocks noGrp="1"/>
          </p:cNvSpPr>
          <p:nvPr>
            <p:ph type="body" idx="1"/>
          </p:nvPr>
        </p:nvSpPr>
        <p:spPr>
          <a:xfrm>
            <a:off x="1104900" y="1290320"/>
            <a:ext cx="4919472" cy="690880"/>
          </a:xfrm>
        </p:spPr>
        <p:txBody>
          <a:bodyPr>
            <a:normAutofit fontScale="92500" lnSpcReduction="20000"/>
          </a:bodyPr>
          <a:lstStyle/>
          <a:p>
            <a:r>
              <a:rPr lang="en-US" dirty="0">
                <a:latin typeface="Arial" panose="020B0604020202020204" pitchFamily="34" charset="0"/>
                <a:cs typeface="Arial" panose="020B0604020202020204" pitchFamily="34" charset="0"/>
              </a:rPr>
              <a:t>Past Cohorts</a:t>
            </a:r>
          </a:p>
          <a:p>
            <a:r>
              <a:rPr lang="en-US" dirty="0">
                <a:latin typeface="Arial" panose="020B0604020202020204" pitchFamily="34" charset="0"/>
                <a:cs typeface="Arial" panose="020B0604020202020204" pitchFamily="34" charset="0"/>
              </a:rPr>
              <a:t>2020-2021</a:t>
            </a:r>
          </a:p>
        </p:txBody>
      </p:sp>
      <p:sp>
        <p:nvSpPr>
          <p:cNvPr id="2" name="Content Placeholder 1"/>
          <p:cNvSpPr>
            <a:spLocks noGrp="1"/>
          </p:cNvSpPr>
          <p:nvPr>
            <p:ph sz="half" idx="2"/>
          </p:nvPr>
        </p:nvSpPr>
        <p:spPr>
          <a:xfrm>
            <a:off x="1104900" y="2164079"/>
            <a:ext cx="4919472" cy="1422433"/>
          </a:xfrm>
        </p:spPr>
        <p:txBody>
          <a:bodyPr>
            <a:normAutofit/>
          </a:bodyPr>
          <a:lstStyle/>
          <a:p>
            <a:pPr marL="0" marR="0">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2 Cohorts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Locations: Northline, Eastside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Students</a:t>
            </a:r>
            <a:r>
              <a:rPr lang="en-US" sz="2400" kern="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2400" b="1" kern="100" dirty="0" smtClean="0">
                <a:effectLst/>
                <a:latin typeface="Arial" panose="020B0604020202020204" pitchFamily="34" charset="0"/>
                <a:ea typeface="Calibri" panose="020F0502020204030204" pitchFamily="34" charset="0"/>
                <a:cs typeface="Times New Roman" panose="02020603050405020304" pitchFamily="18" charset="0"/>
              </a:rPr>
              <a:t>47</a:t>
            </a:r>
            <a:endParaRPr lang="en-US" sz="2400" b="1" dirty="0"/>
          </a:p>
        </p:txBody>
      </p:sp>
      <p:sp>
        <p:nvSpPr>
          <p:cNvPr id="3" name="Text Placeholder 2"/>
          <p:cNvSpPr>
            <a:spLocks noGrp="1"/>
          </p:cNvSpPr>
          <p:nvPr>
            <p:ph type="body" sz="quarter" idx="3"/>
          </p:nvPr>
        </p:nvSpPr>
        <p:spPr>
          <a:xfrm>
            <a:off x="6166110" y="1290320"/>
            <a:ext cx="4919472" cy="690880"/>
          </a:xfrm>
        </p:spPr>
        <p:txBody>
          <a:bodyPr>
            <a:normAutofit fontScale="92500" lnSpcReduction="20000"/>
          </a:bodyPr>
          <a:lstStyle/>
          <a:p>
            <a:r>
              <a:rPr lang="en-US" dirty="0">
                <a:latin typeface="Arial" panose="020B0604020202020204" pitchFamily="34" charset="0"/>
                <a:cs typeface="Arial" panose="020B0604020202020204" pitchFamily="34" charset="0"/>
              </a:rPr>
              <a:t>Current Cohorts</a:t>
            </a:r>
          </a:p>
          <a:p>
            <a:r>
              <a:rPr lang="en-US" dirty="0">
                <a:latin typeface="Arial" panose="020B0604020202020204" pitchFamily="34" charset="0"/>
                <a:cs typeface="Arial" panose="020B0604020202020204" pitchFamily="34" charset="0"/>
              </a:rPr>
              <a:t>2022-2023</a:t>
            </a:r>
          </a:p>
        </p:txBody>
      </p:sp>
      <p:sp>
        <p:nvSpPr>
          <p:cNvPr id="4" name="Content Placeholder 3"/>
          <p:cNvSpPr>
            <a:spLocks noGrp="1"/>
          </p:cNvSpPr>
          <p:nvPr>
            <p:ph sz="quarter" idx="4"/>
          </p:nvPr>
        </p:nvSpPr>
        <p:spPr>
          <a:xfrm>
            <a:off x="6166110" y="1981200"/>
            <a:ext cx="5324850" cy="2895601"/>
          </a:xfrm>
        </p:spPr>
        <p:txBody>
          <a:bodyPr>
            <a:normAutofit/>
          </a:bodyPr>
          <a:lstStyle/>
          <a:p>
            <a:r>
              <a:rPr lang="en-US" sz="2400" dirty="0">
                <a:latin typeface="Arial" panose="020B0604020202020204" pitchFamily="34" charset="0"/>
                <a:cs typeface="Arial" panose="020B0604020202020204" pitchFamily="34" charset="0"/>
              </a:rPr>
              <a:t>14 cohorts</a:t>
            </a:r>
          </a:p>
          <a:p>
            <a:r>
              <a:rPr lang="en-US" sz="2400" dirty="0">
                <a:latin typeface="Arial" panose="020B0604020202020204" pitchFamily="34" charset="0"/>
                <a:cs typeface="Arial" panose="020B0604020202020204" pitchFamily="34" charset="0"/>
              </a:rPr>
              <a:t>Locations: Online, Northline, Eastside, Alief Hayes, Alief Bissonnet, West Loop, Katy, Missouri City, and South Campus, Central Campus</a:t>
            </a:r>
          </a:p>
          <a:p>
            <a:r>
              <a:rPr lang="en-US" sz="2400" dirty="0">
                <a:latin typeface="Arial" panose="020B0604020202020204" pitchFamily="34" charset="0"/>
                <a:cs typeface="Arial" panose="020B0604020202020204" pitchFamily="34" charset="0"/>
              </a:rPr>
              <a:t>Students</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612</a:t>
            </a:r>
            <a:endParaRPr lang="en-US" sz="2400" b="1" dirty="0">
              <a:highlight>
                <a:srgbClr val="FFFF00"/>
              </a:highligh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69BD34-201B-7D27-F786-07AF9B05F4F3}"/>
              </a:ext>
            </a:extLst>
          </p:cNvPr>
          <p:cNvSpPr txBox="1"/>
          <p:nvPr/>
        </p:nvSpPr>
        <p:spPr>
          <a:xfrm>
            <a:off x="1104900" y="3586513"/>
            <a:ext cx="4919472" cy="2859757"/>
          </a:xfrm>
          <a:prstGeom prst="rect">
            <a:avLst/>
          </a:prstGeom>
          <a:noFill/>
        </p:spPr>
        <p:txBody>
          <a:bodyPr wrap="square" rtlCol="0" anchor="ctr">
            <a:spAutoFit/>
          </a:bodyPr>
          <a:lstStyle/>
          <a:p>
            <a:pPr>
              <a:lnSpc>
                <a:spcPts val="4300"/>
              </a:lnSpc>
            </a:pPr>
            <a:r>
              <a:rPr lang="en-US" sz="2400" b="1" dirty="0">
                <a:latin typeface="Arial" panose="020B0604020202020204" pitchFamily="34" charset="0"/>
                <a:ea typeface="Avenir Book" charset="0"/>
                <a:cs typeface="Arial" panose="020B0604020202020204" pitchFamily="34" charset="0"/>
              </a:rPr>
              <a:t>2021-2022</a:t>
            </a:r>
          </a:p>
          <a:p>
            <a:r>
              <a:rPr lang="en-US" sz="2400" dirty="0">
                <a:latin typeface="Arial" panose="020B0604020202020204" pitchFamily="34" charset="0"/>
                <a:cs typeface="Arial" panose="020B0604020202020204" pitchFamily="34" charset="0"/>
              </a:rPr>
              <a:t>14 cohorts</a:t>
            </a:r>
          </a:p>
          <a:p>
            <a:r>
              <a:rPr lang="en-US" sz="2400" dirty="0">
                <a:latin typeface="Arial" panose="020B0604020202020204" pitchFamily="34" charset="0"/>
                <a:cs typeface="Arial" panose="020B0604020202020204" pitchFamily="34" charset="0"/>
              </a:rPr>
              <a:t>Locations: Online, Northline, Eastside, Alief Hayes, Alief Bissonnet, Missouri City, and South Campus</a:t>
            </a:r>
          </a:p>
          <a:p>
            <a:r>
              <a:rPr lang="en-US" sz="2400" dirty="0">
                <a:latin typeface="Arial" panose="020B0604020202020204" pitchFamily="34" charset="0"/>
                <a:cs typeface="Arial" panose="020B0604020202020204" pitchFamily="34" charset="0"/>
              </a:rPr>
              <a:t>Students</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587</a:t>
            </a:r>
            <a:endParaRPr lang="en-US" sz="2400" b="1" dirty="0">
              <a:highlight>
                <a:srgbClr val="FFFF00"/>
              </a:highlight>
              <a:latin typeface="Arial" panose="020B0604020202020204" pitchFamily="34" charset="0"/>
              <a:ea typeface="Avenir Book" charset="0"/>
              <a:cs typeface="Arial" panose="020B0604020202020204" pitchFamily="34" charset="0"/>
            </a:endParaRPr>
          </a:p>
        </p:txBody>
      </p:sp>
      <p:sp>
        <p:nvSpPr>
          <p:cNvPr id="7" name="Rectangle 6"/>
          <p:cNvSpPr/>
          <p:nvPr/>
        </p:nvSpPr>
        <p:spPr>
          <a:xfrm>
            <a:off x="7492999" y="6107913"/>
            <a:ext cx="6096000" cy="535083"/>
          </a:xfrm>
          <a:prstGeom prst="rect">
            <a:avLst/>
          </a:prstGeom>
        </p:spPr>
        <p:txBody>
          <a:bodyPr>
            <a:spAutoFit/>
          </a:bodyPr>
          <a:lstStyle/>
          <a:p>
            <a:pPr>
              <a:lnSpc>
                <a:spcPts val="4300"/>
              </a:lnSpc>
            </a:pPr>
            <a:r>
              <a:rPr lang="en-US" sz="1000" b="1" dirty="0">
                <a:latin typeface="Avenir Book" charset="0"/>
                <a:ea typeface="Avenir Book" charset="0"/>
                <a:cs typeface="Avenir Book" charset="0"/>
              </a:rPr>
              <a:t>*Note: </a:t>
            </a:r>
            <a:r>
              <a:rPr lang="en-US" sz="1000" dirty="0">
                <a:latin typeface="Avenir Book" charset="0"/>
                <a:ea typeface="Avenir Book" charset="0"/>
                <a:cs typeface="Avenir Book" charset="0"/>
              </a:rPr>
              <a:t>Student count is an average of Fall and Spring enrollment</a:t>
            </a:r>
          </a:p>
        </p:txBody>
      </p:sp>
    </p:spTree>
    <p:extLst>
      <p:ext uri="{BB962C8B-B14F-4D97-AF65-F5344CB8AC3E}">
        <p14:creationId xmlns:p14="http://schemas.microsoft.com/office/powerpoint/2010/main" val="420444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726164"/>
          </a:xfrm>
        </p:spPr>
        <p:txBody>
          <a:bodyPr/>
          <a:lstStyle/>
          <a:p>
            <a:r>
              <a:rPr lang="en-US" dirty="0"/>
              <a:t>Exposure:</a:t>
            </a:r>
            <a:br>
              <a:rPr lang="en-US" dirty="0"/>
            </a:br>
            <a:r>
              <a:rPr lang="en-US" dirty="0"/>
              <a:t>HCC Bridge (Puente) Events 2022-2023</a:t>
            </a:r>
          </a:p>
        </p:txBody>
      </p:sp>
      <p:sp>
        <p:nvSpPr>
          <p:cNvPr id="3" name="Text Placeholder 2"/>
          <p:cNvSpPr>
            <a:spLocks noGrp="1"/>
          </p:cNvSpPr>
          <p:nvPr>
            <p:ph type="body" idx="1"/>
          </p:nvPr>
        </p:nvSpPr>
        <p:spPr>
          <a:xfrm>
            <a:off x="838200" y="1301739"/>
            <a:ext cx="4919472" cy="823912"/>
          </a:xfrm>
        </p:spPr>
        <p:txBody>
          <a:bodyPr/>
          <a:lstStyle/>
          <a:p>
            <a:r>
              <a:rPr lang="en-US" dirty="0"/>
              <a:t>Fall 2022</a:t>
            </a:r>
          </a:p>
        </p:txBody>
      </p:sp>
      <p:sp>
        <p:nvSpPr>
          <p:cNvPr id="4" name="Content Placeholder 3"/>
          <p:cNvSpPr>
            <a:spLocks noGrp="1"/>
          </p:cNvSpPr>
          <p:nvPr>
            <p:ph sz="half" idx="2"/>
          </p:nvPr>
        </p:nvSpPr>
        <p:spPr>
          <a:xfrm>
            <a:off x="838200" y="1518024"/>
            <a:ext cx="4919472" cy="3953276"/>
          </a:xfrm>
        </p:spPr>
        <p:txBody>
          <a:bodyPr>
            <a:normAutofit lnSpcReduction="10000"/>
          </a:bodyPr>
          <a:lstStyle/>
          <a:p>
            <a:endParaRPr lang="en-US" dirty="0"/>
          </a:p>
          <a:p>
            <a:r>
              <a:rPr lang="en-US" sz="1800" i="1" dirty="0"/>
              <a:t>Family Day </a:t>
            </a:r>
            <a:r>
              <a:rPr lang="en-US" sz="1800" dirty="0"/>
              <a:t>at Northline </a:t>
            </a:r>
            <a:r>
              <a:rPr lang="en-US" sz="1800" dirty="0" smtClean="0"/>
              <a:t>Campus</a:t>
            </a:r>
            <a:endParaRPr lang="en-US" sz="1800" dirty="0"/>
          </a:p>
          <a:p>
            <a:r>
              <a:rPr lang="en-US" sz="1800" i="1" dirty="0"/>
              <a:t>Bridge (Puente) Southeast </a:t>
            </a:r>
            <a:r>
              <a:rPr lang="en-US" sz="1800" i="1" dirty="0" smtClean="0"/>
              <a:t>College </a:t>
            </a:r>
          </a:p>
          <a:p>
            <a:r>
              <a:rPr lang="en-US" sz="1800" i="1" dirty="0" smtClean="0"/>
              <a:t>Meet </a:t>
            </a:r>
            <a:r>
              <a:rPr lang="en-US" sz="1800" i="1" dirty="0"/>
              <a:t>and Greet </a:t>
            </a:r>
          </a:p>
          <a:p>
            <a:r>
              <a:rPr lang="en-US" sz="1800" i="1" dirty="0"/>
              <a:t>Latina/o History Month </a:t>
            </a:r>
            <a:endParaRPr lang="en-US" sz="1800" dirty="0"/>
          </a:p>
          <a:p>
            <a:r>
              <a:rPr lang="en-US" sz="1800" dirty="0"/>
              <a:t> </a:t>
            </a:r>
            <a:r>
              <a:rPr lang="en-US" sz="1800" dirty="0" smtClean="0"/>
              <a:t>Speaker</a:t>
            </a:r>
            <a:r>
              <a:rPr lang="en-US" sz="1800" dirty="0"/>
              <a:t>:  Russel Contreras</a:t>
            </a:r>
          </a:p>
          <a:p>
            <a:r>
              <a:rPr lang="en-US" sz="1800" i="1" dirty="0"/>
              <a:t>Latina/o History Month </a:t>
            </a:r>
            <a:endParaRPr lang="en-US" sz="1800" dirty="0"/>
          </a:p>
          <a:p>
            <a:r>
              <a:rPr lang="en-US" sz="1800" dirty="0"/>
              <a:t> </a:t>
            </a:r>
            <a:r>
              <a:rPr lang="en-US" sz="1800" dirty="0" smtClean="0"/>
              <a:t>Speaker</a:t>
            </a:r>
            <a:r>
              <a:rPr lang="en-US" sz="1800" dirty="0"/>
              <a:t>:  Amanda Ellis </a:t>
            </a:r>
          </a:p>
          <a:p>
            <a:r>
              <a:rPr lang="en-US" sz="1800" i="1" dirty="0"/>
              <a:t>Bridge (Puente) Club </a:t>
            </a:r>
          </a:p>
          <a:p>
            <a:r>
              <a:rPr lang="en-US" sz="1800" dirty="0" smtClean="0"/>
              <a:t>Speaker</a:t>
            </a:r>
            <a:r>
              <a:rPr lang="en-US" sz="1800" dirty="0"/>
              <a:t>:  Diana Hernandez </a:t>
            </a:r>
          </a:p>
          <a:p>
            <a:r>
              <a:rPr lang="en-US" sz="1800" i="1" dirty="0"/>
              <a:t>Bridge (Puente) November Newsletter </a:t>
            </a:r>
          </a:p>
        </p:txBody>
      </p:sp>
      <p:sp>
        <p:nvSpPr>
          <p:cNvPr id="5" name="Text Placeholder 4"/>
          <p:cNvSpPr>
            <a:spLocks noGrp="1"/>
          </p:cNvSpPr>
          <p:nvPr>
            <p:ph type="body" sz="quarter" idx="3"/>
          </p:nvPr>
        </p:nvSpPr>
        <p:spPr>
          <a:xfrm>
            <a:off x="6432117" y="1314208"/>
            <a:ext cx="4919472" cy="823912"/>
          </a:xfrm>
        </p:spPr>
        <p:txBody>
          <a:bodyPr/>
          <a:lstStyle/>
          <a:p>
            <a:r>
              <a:rPr lang="en-US" dirty="0"/>
              <a:t>Spring 2023</a:t>
            </a:r>
          </a:p>
        </p:txBody>
      </p:sp>
      <p:sp>
        <p:nvSpPr>
          <p:cNvPr id="6" name="Content Placeholder 5"/>
          <p:cNvSpPr>
            <a:spLocks noGrp="1"/>
          </p:cNvSpPr>
          <p:nvPr>
            <p:ph sz="quarter" idx="4"/>
          </p:nvPr>
        </p:nvSpPr>
        <p:spPr>
          <a:xfrm>
            <a:off x="6432117" y="2138120"/>
            <a:ext cx="4919472" cy="4277360"/>
          </a:xfrm>
        </p:spPr>
        <p:txBody>
          <a:bodyPr>
            <a:normAutofit fontScale="25000" lnSpcReduction="20000"/>
          </a:bodyPr>
          <a:lstStyle/>
          <a:p>
            <a:endParaRPr lang="en-US" dirty="0"/>
          </a:p>
          <a:p>
            <a:r>
              <a:rPr lang="en-US" sz="7200" i="1" dirty="0"/>
              <a:t>Bridge (Puente) </a:t>
            </a:r>
            <a:r>
              <a:rPr lang="en-US" sz="7200" i="1" dirty="0" smtClean="0"/>
              <a:t>Central College </a:t>
            </a:r>
            <a:r>
              <a:rPr lang="en-US" sz="7200" i="1" dirty="0"/>
              <a:t>Meet and Greet</a:t>
            </a:r>
          </a:p>
          <a:p>
            <a:r>
              <a:rPr lang="en-US" sz="7200" i="1" dirty="0"/>
              <a:t>Bridge (Puente) </a:t>
            </a:r>
            <a:r>
              <a:rPr lang="en-US" sz="7200" i="1" dirty="0" err="1"/>
              <a:t>Alief</a:t>
            </a:r>
            <a:r>
              <a:rPr lang="en-US" sz="7200" i="1" dirty="0"/>
              <a:t> </a:t>
            </a:r>
            <a:r>
              <a:rPr lang="en-US" sz="7200" i="1" dirty="0" err="1" smtClean="0"/>
              <a:t>Bissonnet</a:t>
            </a:r>
            <a:r>
              <a:rPr lang="en-US" sz="7200" i="1" dirty="0" smtClean="0"/>
              <a:t> Campus </a:t>
            </a:r>
            <a:r>
              <a:rPr lang="en-US" sz="7200" i="1" dirty="0"/>
              <a:t>Meet and Greet</a:t>
            </a:r>
          </a:p>
          <a:p>
            <a:r>
              <a:rPr lang="en-US" sz="7200" i="1" dirty="0"/>
              <a:t>Black History Month </a:t>
            </a:r>
          </a:p>
          <a:p>
            <a:r>
              <a:rPr lang="en-US" sz="7200" dirty="0"/>
              <a:t>Speaker:  Samuel </a:t>
            </a:r>
            <a:r>
              <a:rPr lang="en-US" sz="7200" dirty="0" err="1"/>
              <a:t>Hogsette</a:t>
            </a:r>
            <a:endParaRPr lang="en-US" sz="7200" dirty="0"/>
          </a:p>
          <a:p>
            <a:r>
              <a:rPr lang="en-US" sz="7200" i="1" dirty="0"/>
              <a:t>Black History Month</a:t>
            </a:r>
          </a:p>
          <a:p>
            <a:r>
              <a:rPr lang="en-US" sz="7200" dirty="0" smtClean="0"/>
              <a:t>Speaker:   Van </a:t>
            </a:r>
            <a:r>
              <a:rPr lang="en-US" sz="7200" dirty="0"/>
              <a:t>Roundtree</a:t>
            </a:r>
          </a:p>
          <a:p>
            <a:r>
              <a:rPr lang="en-US" sz="7200" i="1" dirty="0"/>
              <a:t>Women’s History Month </a:t>
            </a:r>
            <a:r>
              <a:rPr lang="en-US" sz="7200" dirty="0"/>
              <a:t>– Linda Garcia Merchant</a:t>
            </a:r>
          </a:p>
          <a:p>
            <a:r>
              <a:rPr lang="en-US" sz="7200" i="1" dirty="0"/>
              <a:t>Women’s History Month </a:t>
            </a:r>
            <a:r>
              <a:rPr lang="en-US" sz="7200" dirty="0"/>
              <a:t>– Gabriela </a:t>
            </a:r>
            <a:r>
              <a:rPr lang="en-US" sz="7200" dirty="0" err="1"/>
              <a:t>Magaña</a:t>
            </a:r>
            <a:endParaRPr lang="en-US" sz="7200" dirty="0"/>
          </a:p>
          <a:p>
            <a:r>
              <a:rPr lang="en-US" sz="7200" i="1" dirty="0"/>
              <a:t>Bridge (Puente) Club Financial Literacy Workshop</a:t>
            </a:r>
          </a:p>
          <a:p>
            <a:r>
              <a:rPr lang="en-US" sz="7200" i="1" dirty="0"/>
              <a:t>Transfer Workshop</a:t>
            </a:r>
          </a:p>
          <a:p>
            <a:r>
              <a:rPr lang="en-US" sz="7200" i="1" dirty="0"/>
              <a:t>Bridge (Puente) March and April Newsletter </a:t>
            </a:r>
          </a:p>
          <a:p>
            <a:r>
              <a:rPr lang="en-US" sz="7200" i="1" dirty="0"/>
              <a:t>End of Year Celebration</a:t>
            </a:r>
          </a:p>
        </p:txBody>
      </p:sp>
    </p:spTree>
    <p:extLst>
      <p:ext uri="{BB962C8B-B14F-4D97-AF65-F5344CB8AC3E}">
        <p14:creationId xmlns:p14="http://schemas.microsoft.com/office/powerpoint/2010/main" val="29730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176" y="-1"/>
            <a:ext cx="4123944" cy="6858001"/>
          </a:xfrm>
        </p:spPr>
        <p:txBody>
          <a:bodyPr/>
          <a:lstStyle/>
          <a:p>
            <a:r>
              <a:rPr lang="en-US" dirty="0"/>
              <a:t/>
            </a:r>
            <a:br>
              <a:rPr lang="en-US" dirty="0"/>
            </a:br>
            <a:r>
              <a:rPr lang="en-US" dirty="0"/>
              <a:t>Experience:</a:t>
            </a:r>
            <a:br>
              <a:rPr lang="en-US" dirty="0"/>
            </a:br>
            <a:r>
              <a:rPr lang="en-US" dirty="0"/>
              <a:t>Bridge Ambassadors</a:t>
            </a:r>
          </a:p>
        </p:txBody>
      </p:sp>
      <p:sp>
        <p:nvSpPr>
          <p:cNvPr id="5" name="Content Placeholder 4"/>
          <p:cNvSpPr>
            <a:spLocks noGrp="1"/>
          </p:cNvSpPr>
          <p:nvPr>
            <p:ph idx="1"/>
          </p:nvPr>
        </p:nvSpPr>
        <p:spPr/>
        <p:txBody>
          <a:bodyPr>
            <a:normAutofit lnSpcReduction="10000"/>
          </a:bodyPr>
          <a:lstStyle/>
          <a:p>
            <a:pPr marL="0" indent="0">
              <a:buNone/>
            </a:pPr>
            <a:r>
              <a:rPr lang="en-US" dirty="0"/>
              <a:t>Bridge Ambassadors are recruited HCC students in the Bridge (Puente) Program.  </a:t>
            </a:r>
          </a:p>
          <a:p>
            <a:r>
              <a:rPr lang="en-US" dirty="0"/>
              <a:t>Bridge Ambassadors’ role is to promote awareness of the Bridge (Puente) Program throughout the  college and assist with student recruitment, attend various events, and provide program support.</a:t>
            </a:r>
            <a:br>
              <a:rPr lang="en-US" dirty="0"/>
            </a:br>
            <a:endParaRPr lang="en-US" dirty="0"/>
          </a:p>
        </p:txBody>
      </p:sp>
    </p:spTree>
    <p:extLst>
      <p:ext uri="{BB962C8B-B14F-4D97-AF65-F5344CB8AC3E}">
        <p14:creationId xmlns:p14="http://schemas.microsoft.com/office/powerpoint/2010/main" val="419483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a:bodyPr>
          <a:lstStyle/>
          <a:p>
            <a:endParaRPr lang="en-US" dirty="0"/>
          </a:p>
          <a:p>
            <a:pPr marL="285750" indent="-514350">
              <a:buAutoNum type="arabicParenR"/>
            </a:pPr>
            <a:r>
              <a:rPr lang="en-US" dirty="0" smtClean="0"/>
              <a:t>How can we continue to leverage the 3E Model (Expansion, Exposure, and Experience) for the Program?</a:t>
            </a:r>
            <a:endParaRPr lang="en-US" dirty="0"/>
          </a:p>
        </p:txBody>
      </p:sp>
      <p:sp>
        <p:nvSpPr>
          <p:cNvPr id="3" name="Slide Number Placeholder 2"/>
          <p:cNvSpPr>
            <a:spLocks noGrp="1"/>
          </p:cNvSpPr>
          <p:nvPr>
            <p:ph type="sldNum" sz="quarter" idx="4294967295"/>
          </p:nvPr>
        </p:nvSpPr>
        <p:spPr/>
        <p:txBody>
          <a:bodyPr/>
          <a:lstStyle/>
          <a:p>
            <a:fld id="{31EC62AD-1449-9143-8F26-15D729BEA7F6}" type="slidenum">
              <a:rPr lang="en-US" smtClean="0"/>
              <a:t>17</a:t>
            </a:fld>
            <a:endParaRPr lang="en-US" dirty="0"/>
          </a:p>
        </p:txBody>
      </p:sp>
      <p:sp>
        <p:nvSpPr>
          <p:cNvPr id="4" name="Title 3"/>
          <p:cNvSpPr>
            <a:spLocks noGrp="1"/>
          </p:cNvSpPr>
          <p:nvPr>
            <p:ph type="title"/>
          </p:nvPr>
        </p:nvSpPr>
        <p:spPr>
          <a:xfrm>
            <a:off x="197708" y="-1"/>
            <a:ext cx="4722462" cy="6858001"/>
          </a:xfrm>
        </p:spPr>
        <p:txBody>
          <a:bodyPr>
            <a:normAutofit/>
          </a:bodyPr>
          <a:lstStyle/>
          <a:p>
            <a:pPr marL="571500" indent="-571500">
              <a:buFont typeface="Arial" panose="020B0604020202020204" pitchFamily="34" charset="0"/>
              <a:buChar char="•"/>
            </a:pPr>
            <a:r>
              <a:rPr lang="en-US" dirty="0"/>
              <a:t>Let’s Talk</a:t>
            </a:r>
            <a:br>
              <a:rPr lang="en-US" dirty="0"/>
            </a:br>
            <a:r>
              <a:rPr lang="en-US" dirty="0"/>
              <a:t/>
            </a:r>
            <a:br>
              <a:rPr lang="en-US" dirty="0"/>
            </a:br>
            <a:r>
              <a:rPr lang="en-US" sz="2800" dirty="0"/>
              <a:t>Expected Outcome</a:t>
            </a:r>
            <a:r>
              <a:rPr lang="en-US" dirty="0"/>
              <a:t/>
            </a:r>
            <a:br>
              <a:rPr lang="en-US" dirty="0"/>
            </a:br>
            <a:r>
              <a:rPr lang="en-US" sz="2400" b="0" dirty="0"/>
              <a:t>Understand the </a:t>
            </a:r>
            <a:r>
              <a:rPr lang="en-US" sz="2400" b="0" dirty="0" smtClean="0"/>
              <a:t>Bridge (Puente) Program </a:t>
            </a:r>
            <a:r>
              <a:rPr lang="en-US" sz="2400" b="0" dirty="0"/>
              <a:t>framework</a:t>
            </a:r>
            <a:r>
              <a:rPr lang="en-US" dirty="0"/>
              <a:t/>
            </a:r>
            <a:br>
              <a:rPr lang="en-US" dirty="0"/>
            </a:br>
            <a:r>
              <a:rPr lang="en-US" dirty="0"/>
              <a:t/>
            </a:r>
            <a:br>
              <a:rPr lang="en-US" dirty="0"/>
            </a:br>
            <a:r>
              <a:rPr lang="en-US" sz="2000" b="0" dirty="0"/>
              <a:t>How the topic relates to Student Success</a:t>
            </a:r>
            <a:br>
              <a:rPr lang="en-US" sz="2000" b="0" dirty="0"/>
            </a:br>
            <a:r>
              <a:rPr lang="en-US" sz="2000" b="0" dirty="0"/>
              <a:t>How the topic is connected to Equity and Equity-Mindedness</a:t>
            </a:r>
            <a:br>
              <a:rPr lang="en-US" sz="2000" b="0" dirty="0"/>
            </a:br>
            <a:r>
              <a:rPr lang="en-US" sz="2000" b="0" dirty="0"/>
              <a:t>Results that show evidence of success/equitable outcomes</a:t>
            </a:r>
            <a:br>
              <a:rPr lang="en-US" sz="2000" b="0" dirty="0"/>
            </a:br>
            <a:endParaRPr lang="en-US" sz="2000" b="0" dirty="0"/>
          </a:p>
        </p:txBody>
      </p:sp>
      <p:sp>
        <p:nvSpPr>
          <p:cNvPr id="5" name="TextBox 4"/>
          <p:cNvSpPr txBox="1"/>
          <p:nvPr/>
        </p:nvSpPr>
        <p:spPr>
          <a:xfrm>
            <a:off x="197708" y="365826"/>
            <a:ext cx="11995868" cy="564322"/>
          </a:xfrm>
          <a:prstGeom prst="rect">
            <a:avLst/>
          </a:prstGeom>
          <a:noFill/>
        </p:spPr>
        <p:txBody>
          <a:bodyPr wrap="square" rtlCol="0" anchor="ctr">
            <a:spAutoFit/>
          </a:bodyPr>
          <a:lstStyle/>
          <a:p>
            <a:pPr>
              <a:lnSpc>
                <a:spcPts val="4300"/>
              </a:lnSpc>
            </a:pPr>
            <a:r>
              <a:rPr lang="en-US" sz="2000" b="1" dirty="0" smtClean="0">
                <a:latin typeface="Avenir Book" charset="0"/>
                <a:ea typeface="Avenir Book" charset="0"/>
                <a:cs typeface="Avenir Book" charset="0"/>
              </a:rPr>
              <a:t>Directions</a:t>
            </a:r>
            <a:r>
              <a:rPr lang="en-US" sz="2000" dirty="0" smtClean="0">
                <a:latin typeface="Avenir Book" charset="0"/>
                <a:ea typeface="Avenir Book" charset="0"/>
                <a:cs typeface="Avenir Book" charset="0"/>
              </a:rPr>
              <a:t>: </a:t>
            </a:r>
            <a:r>
              <a:rPr lang="en-US" sz="1500" dirty="0" smtClean="0">
                <a:latin typeface="Avenir Book" charset="0"/>
                <a:ea typeface="Avenir Book" charset="0"/>
                <a:cs typeface="Avenir Book" charset="0"/>
              </a:rPr>
              <a:t>Please get into groups of 3, Select a Recorder, Speaker, and Answer the following questions.</a:t>
            </a:r>
            <a:endParaRPr lang="en-US" sz="1500" dirty="0" smtClean="0">
              <a:latin typeface="Avenir Book" charset="0"/>
              <a:ea typeface="Avenir Book" charset="0"/>
              <a:cs typeface="Avenir Book" charset="0"/>
            </a:endParaRPr>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spTree>
    <p:extLst>
      <p:ext uri="{BB962C8B-B14F-4D97-AF65-F5344CB8AC3E}">
        <p14:creationId xmlns:p14="http://schemas.microsoft.com/office/powerpoint/2010/main" val="44428586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31EC62AD-1449-9143-8F26-15D729BEA7F6}" type="slidenum">
              <a:rPr lang="en-US" smtClean="0"/>
              <a:t>18</a:t>
            </a:fld>
            <a:endParaRPr lang="en-US" dirty="0"/>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236" y="1909070"/>
            <a:ext cx="4114098" cy="2737745"/>
          </a:xfrm>
          <a:prstGeom prst="rect">
            <a:avLst/>
          </a:prstGeom>
        </p:spPr>
      </p:pic>
    </p:spTree>
    <p:extLst>
      <p:ext uri="{BB962C8B-B14F-4D97-AF65-F5344CB8AC3E}">
        <p14:creationId xmlns:p14="http://schemas.microsoft.com/office/powerpoint/2010/main" val="154502703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Fall 2020table">
            <a:extLst>
              <a:ext uri="{FF2B5EF4-FFF2-40B4-BE49-F238E27FC236}">
                <a16:creationId xmlns:a16="http://schemas.microsoft.com/office/drawing/2014/main" id="{0A32A8FD-8361-49F8-8E89-ECE3D2C38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82" y="1609344"/>
            <a:ext cx="10227157" cy="3172968"/>
          </a:xfrm>
          <a:prstGeom prst="rect">
            <a:avLst/>
          </a:prstGeom>
        </p:spPr>
      </p:pic>
    </p:spTree>
    <p:extLst>
      <p:ext uri="{BB962C8B-B14F-4D97-AF65-F5344CB8AC3E}">
        <p14:creationId xmlns:p14="http://schemas.microsoft.com/office/powerpoint/2010/main" val="20887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EFB8D3-7A62-1F48-B91D-B306C4ED7A30}"/>
              </a:ext>
            </a:extLst>
          </p:cNvPr>
          <p:cNvSpPr>
            <a:spLocks noGrp="1"/>
          </p:cNvSpPr>
          <p:nvPr>
            <p:ph type="title"/>
          </p:nvPr>
        </p:nvSpPr>
        <p:spPr/>
        <p:txBody>
          <a:bodyPr/>
          <a:lstStyle/>
          <a:p>
            <a:r>
              <a:rPr lang="en-US" dirty="0"/>
              <a:t>Overview</a:t>
            </a:r>
          </a:p>
        </p:txBody>
      </p:sp>
      <p:sp>
        <p:nvSpPr>
          <p:cNvPr id="2" name="Slide Number Placeholder 1">
            <a:extLst>
              <a:ext uri="{FF2B5EF4-FFF2-40B4-BE49-F238E27FC236}">
                <a16:creationId xmlns:a16="http://schemas.microsoft.com/office/drawing/2014/main" id="{A8341EB3-D0AF-48F5-B731-1A222CE51311}"/>
              </a:ext>
            </a:extLst>
          </p:cNvPr>
          <p:cNvSpPr>
            <a:spLocks noGrp="1"/>
          </p:cNvSpPr>
          <p:nvPr>
            <p:ph type="sldNum" sz="quarter" idx="10"/>
          </p:nvPr>
        </p:nvSpPr>
        <p:spPr/>
        <p:txBody>
          <a:bodyPr/>
          <a:lstStyle/>
          <a:p>
            <a:fld id="{31EC62AD-1449-9143-8F26-15D729BEA7F6}" type="slidenum">
              <a:rPr lang="en-US" smtClean="0"/>
              <a:pPr/>
              <a:t>2</a:t>
            </a:fld>
            <a:endParaRPr lang="en-US" dirty="0"/>
          </a:p>
        </p:txBody>
      </p:sp>
      <p:sp>
        <p:nvSpPr>
          <p:cNvPr id="6" name="Content Placeholder 9">
            <a:extLst>
              <a:ext uri="{FF2B5EF4-FFF2-40B4-BE49-F238E27FC236}">
                <a16:creationId xmlns:a16="http://schemas.microsoft.com/office/drawing/2014/main" id="{5625F228-4B56-5F4E-9E53-228F53A652F5}"/>
              </a:ext>
            </a:extLst>
          </p:cNvPr>
          <p:cNvSpPr txBox="1">
            <a:spLocks/>
          </p:cNvSpPr>
          <p:nvPr/>
        </p:nvSpPr>
        <p:spPr>
          <a:xfrm>
            <a:off x="4266025" y="790687"/>
            <a:ext cx="7075698" cy="5276624"/>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ts val="1000"/>
              </a:spcBef>
              <a:spcAft>
                <a:spcPts val="0"/>
              </a:spcAft>
              <a:buClr>
                <a:schemeClr val="accent1"/>
              </a:buClr>
              <a:buSzPct val="100000"/>
              <a:buFont typeface="Arial" panose="020B0604020202020204" pitchFamily="34" charset="0"/>
              <a:buNone/>
              <a:tabLst/>
              <a:defRPr sz="3200" b="0" i="0" kern="1200" baseline="0">
                <a:solidFill>
                  <a:schemeClr val="tx1"/>
                </a:solidFill>
                <a:latin typeface="Avenir Medium"/>
                <a:ea typeface="Avenir Book" charset="0"/>
                <a:cs typeface="Avenir Book" charset="0"/>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800" b="0" i="0" kern="1200">
                <a:solidFill>
                  <a:schemeClr val="tx1"/>
                </a:solidFill>
                <a:latin typeface="Avenir Medium"/>
                <a:ea typeface="Avenir Book" charset="0"/>
                <a:cs typeface="Avenir Book" charset="0"/>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b="0" i="0" kern="1200">
                <a:solidFill>
                  <a:schemeClr val="tx1"/>
                </a:solidFill>
                <a:latin typeface="Avenir Medium"/>
                <a:ea typeface="Avenir Book" charset="0"/>
                <a:cs typeface="Avenir Book" charset="0"/>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tx1"/>
                </a:solidFill>
                <a:latin typeface="Avenir Medium"/>
                <a:ea typeface="Avenir Book" charset="0"/>
                <a:cs typeface="Avenir Book" charset="0"/>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b="0" i="0" kern="1200">
                <a:solidFill>
                  <a:schemeClr val="tx1"/>
                </a:solidFill>
                <a:latin typeface="Avenir Medium"/>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Program Overview</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Success Approach</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Student Cohorts</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Course Success Rates Comparison</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Student Demographics</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Retention Rates</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Awards Earned</a:t>
            </a:r>
          </a:p>
          <a:p>
            <a:pPr marL="806450" indent="-233363">
              <a:lnSpc>
                <a:spcPct val="100000"/>
              </a:lnSpc>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 Transfer </a:t>
            </a:r>
            <a:r>
              <a:rPr lang="en-US" sz="2800" dirty="0" smtClean="0">
                <a:latin typeface="Arial" panose="020B0604020202020204" pitchFamily="34" charset="0"/>
                <a:cs typeface="Arial" panose="020B0604020202020204" pitchFamily="34" charset="0"/>
              </a:rPr>
              <a:t>Institutions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0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Spring 2021 table">
            <a:extLst>
              <a:ext uri="{FF2B5EF4-FFF2-40B4-BE49-F238E27FC236}">
                <a16:creationId xmlns:a16="http://schemas.microsoft.com/office/drawing/2014/main" id="{41487326-21D7-4C4A-A314-3B9BB8C85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487" y="1958406"/>
            <a:ext cx="8724741" cy="2948527"/>
          </a:xfrm>
          <a:prstGeom prst="rect">
            <a:avLst/>
          </a:prstGeom>
        </p:spPr>
      </p:pic>
    </p:spTree>
    <p:extLst>
      <p:ext uri="{BB962C8B-B14F-4D97-AF65-F5344CB8AC3E}">
        <p14:creationId xmlns:p14="http://schemas.microsoft.com/office/powerpoint/2010/main" val="20780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Fall 2021 table">
            <a:extLst>
              <a:ext uri="{FF2B5EF4-FFF2-40B4-BE49-F238E27FC236}">
                <a16:creationId xmlns:a16="http://schemas.microsoft.com/office/drawing/2014/main" id="{1DFA70BA-AEDE-4821-9BBC-FBEA0E173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375" y="1075785"/>
            <a:ext cx="7265150" cy="4467765"/>
          </a:xfrm>
          <a:prstGeom prst="rect">
            <a:avLst/>
          </a:prstGeom>
        </p:spPr>
      </p:pic>
    </p:spTree>
    <p:extLst>
      <p:ext uri="{BB962C8B-B14F-4D97-AF65-F5344CB8AC3E}">
        <p14:creationId xmlns:p14="http://schemas.microsoft.com/office/powerpoint/2010/main" val="262253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Table">
            <a:extLst>
              <a:ext uri="{FF2B5EF4-FFF2-40B4-BE49-F238E27FC236}">
                <a16:creationId xmlns:a16="http://schemas.microsoft.com/office/drawing/2014/main" id="{EF50CBA4-8BF8-4B6D-A91D-7DD0D195A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180" y="1982473"/>
            <a:ext cx="7025711" cy="2917187"/>
          </a:xfrm>
          <a:prstGeom prst="rect">
            <a:avLst/>
          </a:prstGeom>
        </p:spPr>
      </p:pic>
    </p:spTree>
    <p:extLst>
      <p:ext uri="{BB962C8B-B14F-4D97-AF65-F5344CB8AC3E}">
        <p14:creationId xmlns:p14="http://schemas.microsoft.com/office/powerpoint/2010/main" val="101913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Chart ">
            <a:extLst>
              <a:ext uri="{FF2B5EF4-FFF2-40B4-BE49-F238E27FC236}">
                <a16:creationId xmlns:a16="http://schemas.microsoft.com/office/drawing/2014/main" id="{D9DAEE4B-D6CE-4A4B-97C5-D62253BD9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900237"/>
            <a:ext cx="10744200" cy="3057525"/>
          </a:xfrm>
          <a:prstGeom prst="rect">
            <a:avLst/>
          </a:prstGeom>
        </p:spPr>
      </p:pic>
    </p:spTree>
    <p:extLst>
      <p:ext uri="{BB962C8B-B14F-4D97-AF65-F5344CB8AC3E}">
        <p14:creationId xmlns:p14="http://schemas.microsoft.com/office/powerpoint/2010/main" val="170503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4" descr="Puente Retention Count">
            <a:extLst>
              <a:ext uri="{FF2B5EF4-FFF2-40B4-BE49-F238E27FC236}">
                <a16:creationId xmlns:a16="http://schemas.microsoft.com/office/drawing/2014/main" id="{6EB1A3EE-7991-4D4E-AE99-D699EED33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995" y="1886989"/>
            <a:ext cx="6625182" cy="2758440"/>
          </a:xfrm>
          <a:prstGeom prst="rect">
            <a:avLst/>
          </a:prstGeom>
        </p:spPr>
      </p:pic>
    </p:spTree>
    <p:extLst>
      <p:ext uri="{BB962C8B-B14F-4D97-AF65-F5344CB8AC3E}">
        <p14:creationId xmlns:p14="http://schemas.microsoft.com/office/powerpoint/2010/main" val="259511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de5" descr="Puente Retention Percent">
            <a:extLst>
              <a:ext uri="{FF2B5EF4-FFF2-40B4-BE49-F238E27FC236}">
                <a16:creationId xmlns:a16="http://schemas.microsoft.com/office/drawing/2014/main" id="{8706B57C-E056-411E-A1ED-8FFB1C524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377" y="2327564"/>
            <a:ext cx="8915154" cy="2643447"/>
          </a:xfrm>
          <a:prstGeom prst="rect">
            <a:avLst/>
          </a:prstGeom>
        </p:spPr>
      </p:pic>
    </p:spTree>
    <p:extLst>
      <p:ext uri="{BB962C8B-B14F-4D97-AF65-F5344CB8AC3E}">
        <p14:creationId xmlns:p14="http://schemas.microsoft.com/office/powerpoint/2010/main" val="2517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Completion">
            <a:extLst>
              <a:ext uri="{FF2B5EF4-FFF2-40B4-BE49-F238E27FC236}">
                <a16:creationId xmlns:a16="http://schemas.microsoft.com/office/drawing/2014/main" id="{049F5B89-6E39-4DF1-9987-B8F38F591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288" y="1860590"/>
            <a:ext cx="4934123" cy="3170341"/>
          </a:xfrm>
          <a:prstGeom prst="rect">
            <a:avLst/>
          </a:prstGeom>
        </p:spPr>
      </p:pic>
    </p:spTree>
    <p:extLst>
      <p:ext uri="{BB962C8B-B14F-4D97-AF65-F5344CB8AC3E}">
        <p14:creationId xmlns:p14="http://schemas.microsoft.com/office/powerpoint/2010/main" val="28373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Transfer">
            <a:extLst>
              <a:ext uri="{FF2B5EF4-FFF2-40B4-BE49-F238E27FC236}">
                <a16:creationId xmlns:a16="http://schemas.microsoft.com/office/drawing/2014/main" id="{3D63A261-F118-4B0B-8524-4FFD69E21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160" y="1372485"/>
            <a:ext cx="4426758" cy="3598526"/>
          </a:xfrm>
          <a:prstGeom prst="rect">
            <a:avLst/>
          </a:prstGeom>
        </p:spPr>
      </p:pic>
    </p:spTree>
    <p:extLst>
      <p:ext uri="{BB962C8B-B14F-4D97-AF65-F5344CB8AC3E}">
        <p14:creationId xmlns:p14="http://schemas.microsoft.com/office/powerpoint/2010/main" val="363410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a:bodyPr>
          <a:lstStyle/>
          <a:p>
            <a:endParaRPr lang="en-US" dirty="0"/>
          </a:p>
          <a:p>
            <a:pPr marL="285750" indent="-514350">
              <a:buAutoNum type="arabicParenR"/>
            </a:pPr>
            <a:r>
              <a:rPr lang="en-US" dirty="0" smtClean="0"/>
              <a:t>After going through the data, what questions do you have?</a:t>
            </a:r>
          </a:p>
          <a:p>
            <a:pPr marL="285750" indent="-514350">
              <a:buAutoNum type="arabicParenR"/>
            </a:pPr>
            <a:r>
              <a:rPr lang="en-US" dirty="0" smtClean="0"/>
              <a:t>Is this a Program that you believe can be expanded into your area?</a:t>
            </a:r>
            <a:endParaRPr lang="en-US" dirty="0"/>
          </a:p>
        </p:txBody>
      </p:sp>
      <p:sp>
        <p:nvSpPr>
          <p:cNvPr id="3" name="Slide Number Placeholder 2"/>
          <p:cNvSpPr>
            <a:spLocks noGrp="1"/>
          </p:cNvSpPr>
          <p:nvPr>
            <p:ph type="sldNum" sz="quarter" idx="4294967295"/>
          </p:nvPr>
        </p:nvSpPr>
        <p:spPr/>
        <p:txBody>
          <a:bodyPr/>
          <a:lstStyle/>
          <a:p>
            <a:fld id="{31EC62AD-1449-9143-8F26-15D729BEA7F6}" type="slidenum">
              <a:rPr lang="en-US" smtClean="0"/>
              <a:t>28</a:t>
            </a:fld>
            <a:endParaRPr lang="en-US" dirty="0"/>
          </a:p>
        </p:txBody>
      </p:sp>
      <p:sp>
        <p:nvSpPr>
          <p:cNvPr id="4" name="Title 3"/>
          <p:cNvSpPr>
            <a:spLocks noGrp="1"/>
          </p:cNvSpPr>
          <p:nvPr>
            <p:ph type="title"/>
          </p:nvPr>
        </p:nvSpPr>
        <p:spPr>
          <a:xfrm>
            <a:off x="197708" y="-1"/>
            <a:ext cx="4722462" cy="6858001"/>
          </a:xfrm>
        </p:spPr>
        <p:txBody>
          <a:bodyPr>
            <a:normAutofit/>
          </a:bodyPr>
          <a:lstStyle/>
          <a:p>
            <a:pPr marL="571500" indent="-571500">
              <a:buFont typeface="Arial" panose="020B0604020202020204" pitchFamily="34" charset="0"/>
              <a:buChar char="•"/>
            </a:pPr>
            <a:r>
              <a:rPr lang="en-US" dirty="0"/>
              <a:t>Let’s Talk</a:t>
            </a:r>
            <a:br>
              <a:rPr lang="en-US" dirty="0"/>
            </a:br>
            <a:r>
              <a:rPr lang="en-US" dirty="0"/>
              <a:t/>
            </a:r>
            <a:br>
              <a:rPr lang="en-US" dirty="0"/>
            </a:br>
            <a:r>
              <a:rPr lang="en-US" sz="2800" dirty="0"/>
              <a:t>Expected Outcome</a:t>
            </a:r>
            <a:r>
              <a:rPr lang="en-US" dirty="0"/>
              <a:t/>
            </a:r>
            <a:br>
              <a:rPr lang="en-US" dirty="0"/>
            </a:br>
            <a:r>
              <a:rPr lang="en-US" sz="2400" b="0" dirty="0"/>
              <a:t>Understand the </a:t>
            </a:r>
            <a:r>
              <a:rPr lang="en-US" sz="2400" b="0" dirty="0" smtClean="0"/>
              <a:t>Bridge (Puente) Program </a:t>
            </a:r>
            <a:r>
              <a:rPr lang="en-US" sz="2400" b="0" dirty="0"/>
              <a:t>framework</a:t>
            </a:r>
            <a:r>
              <a:rPr lang="en-US" dirty="0"/>
              <a:t/>
            </a:r>
            <a:br>
              <a:rPr lang="en-US" dirty="0"/>
            </a:br>
            <a:r>
              <a:rPr lang="en-US" dirty="0"/>
              <a:t/>
            </a:r>
            <a:br>
              <a:rPr lang="en-US" dirty="0"/>
            </a:br>
            <a:r>
              <a:rPr lang="en-US" sz="2000" b="0" dirty="0"/>
              <a:t>How the topic relates to Student Success</a:t>
            </a:r>
            <a:br>
              <a:rPr lang="en-US" sz="2000" b="0" dirty="0"/>
            </a:br>
            <a:r>
              <a:rPr lang="en-US" sz="2000" b="0" dirty="0"/>
              <a:t>How the topic is connected to Equity and Equity-Mindedness</a:t>
            </a:r>
            <a:br>
              <a:rPr lang="en-US" sz="2000" b="0" dirty="0"/>
            </a:br>
            <a:r>
              <a:rPr lang="en-US" sz="2000" b="0" dirty="0"/>
              <a:t>Results that show evidence of success/equitable outcomes</a:t>
            </a:r>
            <a:br>
              <a:rPr lang="en-US" sz="2000" b="0" dirty="0"/>
            </a:br>
            <a:endParaRPr lang="en-US" sz="2000" b="0" dirty="0"/>
          </a:p>
        </p:txBody>
      </p:sp>
      <p:sp>
        <p:nvSpPr>
          <p:cNvPr id="5" name="TextBox 4"/>
          <p:cNvSpPr txBox="1"/>
          <p:nvPr/>
        </p:nvSpPr>
        <p:spPr>
          <a:xfrm>
            <a:off x="197708" y="432328"/>
            <a:ext cx="11995868" cy="564322"/>
          </a:xfrm>
          <a:prstGeom prst="rect">
            <a:avLst/>
          </a:prstGeom>
          <a:noFill/>
        </p:spPr>
        <p:txBody>
          <a:bodyPr wrap="square" rtlCol="0" anchor="ctr">
            <a:spAutoFit/>
          </a:bodyPr>
          <a:lstStyle/>
          <a:p>
            <a:pPr>
              <a:lnSpc>
                <a:spcPts val="4300"/>
              </a:lnSpc>
            </a:pPr>
            <a:r>
              <a:rPr lang="en-US" sz="2000" b="1" dirty="0" smtClean="0">
                <a:latin typeface="Avenir Book" charset="0"/>
                <a:ea typeface="Avenir Book" charset="0"/>
                <a:cs typeface="Avenir Book" charset="0"/>
              </a:rPr>
              <a:t>Directions</a:t>
            </a:r>
            <a:r>
              <a:rPr lang="en-US" sz="2000" dirty="0" smtClean="0">
                <a:latin typeface="Avenir Book" charset="0"/>
                <a:ea typeface="Avenir Book" charset="0"/>
                <a:cs typeface="Avenir Book" charset="0"/>
              </a:rPr>
              <a:t>: </a:t>
            </a:r>
            <a:r>
              <a:rPr lang="en-US" sz="1500" dirty="0" smtClean="0">
                <a:latin typeface="Avenir Book" charset="0"/>
                <a:ea typeface="Avenir Book" charset="0"/>
                <a:cs typeface="Avenir Book" charset="0"/>
              </a:rPr>
              <a:t>Please get into groups of 3, Select a Recorder, Speaker, and Answer the following questions.</a:t>
            </a:r>
            <a:endParaRPr lang="en-US" sz="1500" dirty="0" smtClean="0">
              <a:latin typeface="Avenir Book" charset="0"/>
              <a:ea typeface="Avenir Book" charset="0"/>
              <a:cs typeface="Avenir Book" charset="0"/>
            </a:endParaRPr>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spTree>
    <p:extLst>
      <p:ext uri="{BB962C8B-B14F-4D97-AF65-F5344CB8AC3E}">
        <p14:creationId xmlns:p14="http://schemas.microsoft.com/office/powerpoint/2010/main" val="304673594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31EC62AD-1449-9143-8F26-15D729BEA7F6}" type="slidenum">
              <a:rPr lang="en-US" smtClean="0"/>
              <a:t>29</a:t>
            </a:fld>
            <a:endParaRPr lang="en-US" dirty="0"/>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236" y="1909070"/>
            <a:ext cx="4114098" cy="2737745"/>
          </a:xfrm>
          <a:prstGeom prst="rect">
            <a:avLst/>
          </a:prstGeom>
        </p:spPr>
      </p:pic>
    </p:spTree>
    <p:extLst>
      <p:ext uri="{BB962C8B-B14F-4D97-AF65-F5344CB8AC3E}">
        <p14:creationId xmlns:p14="http://schemas.microsoft.com/office/powerpoint/2010/main" val="40112762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801368"/>
            <a:ext cx="4373880" cy="1819657"/>
          </a:xfrm>
        </p:spPr>
        <p:txBody>
          <a:bodyPr>
            <a:normAutofit fontScale="90000"/>
          </a:bodyPr>
          <a:lstStyle/>
          <a:p>
            <a:r>
              <a:rPr lang="en-US" dirty="0"/>
              <a:t>What is the Bridge (Puente) Program at HCC?</a:t>
            </a:r>
          </a:p>
        </p:txBody>
      </p:sp>
      <p:sp>
        <p:nvSpPr>
          <p:cNvPr id="7" name="TextBox 6"/>
          <p:cNvSpPr txBox="1"/>
          <p:nvPr/>
        </p:nvSpPr>
        <p:spPr>
          <a:xfrm>
            <a:off x="4279392" y="1078992"/>
            <a:ext cx="7699248" cy="5909310"/>
          </a:xfrm>
          <a:prstGeom prst="rect">
            <a:avLst/>
          </a:prstGeom>
          <a:noFill/>
        </p:spPr>
        <p:txBody>
          <a:bodyPr wrap="square" rtlCol="0">
            <a:spAutoFit/>
          </a:bodyPr>
          <a:lstStyle/>
          <a:p>
            <a:pPr fontAlgn="base"/>
            <a:r>
              <a:rPr lang="en-US" sz="2000" dirty="0"/>
              <a:t>The Bridge (Puente) Program is for students who want to excel in both academic and career goals while in community college.  Students enjoy the benefits of working with classmates, faculty, and support staff outside of formal class activities.  With this added boost, students will more readily excel in academic work on the way to completing their degree programs.  Students will also develop better interpersonal and leadership skills.</a:t>
            </a:r>
            <a:br>
              <a:rPr lang="en-US" sz="2000" dirty="0"/>
            </a:br>
            <a:endParaRPr lang="en-US" sz="2000" dirty="0"/>
          </a:p>
          <a:p>
            <a:pPr fontAlgn="base"/>
            <a:endParaRPr lang="en-US" sz="2000" dirty="0"/>
          </a:p>
          <a:p>
            <a:pPr fontAlgn="base"/>
            <a:r>
              <a:rPr lang="en-US" sz="2000" dirty="0"/>
              <a:t>The Bridge (Puente) Program at HCC is a cohort modeled student success program that focuses on </a:t>
            </a:r>
            <a:r>
              <a:rPr lang="en-US" sz="2000" b="1" i="1" dirty="0"/>
              <a:t>culturally relevant </a:t>
            </a:r>
            <a:r>
              <a:rPr lang="en-US" sz="2000" dirty="0"/>
              <a:t>and </a:t>
            </a:r>
            <a:r>
              <a:rPr lang="en-US" sz="2000" b="1" i="1" dirty="0"/>
              <a:t>culturally responsive </a:t>
            </a:r>
            <a:r>
              <a:rPr lang="en-US" sz="2000" dirty="0"/>
              <a:t>practices that help to ensure a holistically reflective educational experience for students. It is based on the nationally recognized Puente Project.</a:t>
            </a:r>
          </a:p>
          <a:p>
            <a:pPr fontAlgn="base"/>
            <a:endParaRPr lang="en-US" sz="2000" dirty="0"/>
          </a:p>
          <a:p>
            <a:pPr fontAlgn="base"/>
            <a:endParaRPr lang="en-US" sz="2000" dirty="0"/>
          </a:p>
          <a:p>
            <a:pPr fontAlgn="base"/>
            <a:r>
              <a:rPr lang="en-US" sz="2000" dirty="0"/>
              <a:t/>
            </a:r>
            <a:br>
              <a:rPr lang="en-US" sz="2000" dirty="0"/>
            </a:br>
            <a:endParaRPr lang="en-US" sz="2000" dirty="0"/>
          </a:p>
          <a:p>
            <a:endParaRPr lang="en-US" dirty="0"/>
          </a:p>
        </p:txBody>
      </p:sp>
    </p:spTree>
    <p:extLst>
      <p:ext uri="{BB962C8B-B14F-4D97-AF65-F5344CB8AC3E}">
        <p14:creationId xmlns:p14="http://schemas.microsoft.com/office/powerpoint/2010/main" val="20153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129C62-4810-A647-9972-E3F644CBF8A3}"/>
              </a:ext>
            </a:extLst>
          </p:cNvPr>
          <p:cNvSpPr>
            <a:spLocks noGrp="1"/>
          </p:cNvSpPr>
          <p:nvPr>
            <p:ph idx="1"/>
          </p:nvPr>
        </p:nvSpPr>
        <p:spPr>
          <a:xfrm>
            <a:off x="4038600" y="451413"/>
            <a:ext cx="7744428" cy="5903088"/>
          </a:xfrm>
        </p:spPr>
        <p:txBody>
          <a:bodyPr>
            <a:normAutofit/>
          </a:bodyPr>
          <a:lstStyle/>
          <a:p>
            <a:pPr marL="457200" indent="-457200">
              <a:lnSpc>
                <a:spcPct val="100000"/>
              </a:lnSpc>
              <a:buFont typeface="Courier New" panose="02070309020205020404" pitchFamily="49" charset="0"/>
              <a:buChar char="o"/>
            </a:pPr>
            <a:endParaRPr lang="en-US" dirty="0" smtClean="0"/>
          </a:p>
          <a:p>
            <a:pPr marL="457200" indent="-457200">
              <a:lnSpc>
                <a:spcPct val="100000"/>
              </a:lnSpc>
              <a:buFont typeface="Courier New" panose="02070309020205020404" pitchFamily="49" charset="0"/>
              <a:buChar char="o"/>
            </a:pPr>
            <a:r>
              <a:rPr lang="en-US" dirty="0" smtClean="0"/>
              <a:t>Bridge </a:t>
            </a:r>
            <a:r>
              <a:rPr lang="en-US" dirty="0"/>
              <a:t>(Puente) Program is closing gaps </a:t>
            </a:r>
          </a:p>
          <a:p>
            <a:pPr marL="457200" indent="-457200">
              <a:lnSpc>
                <a:spcPct val="100000"/>
              </a:lnSpc>
              <a:buFont typeface="Courier New" panose="02070309020205020404" pitchFamily="49" charset="0"/>
              <a:buChar char="o"/>
            </a:pPr>
            <a:r>
              <a:rPr lang="en-US" sz="3200" dirty="0">
                <a:latin typeface="Avenir Medium"/>
                <a:ea typeface="Avenir Book" charset="0"/>
                <a:cs typeface="Avenir Book" charset="0"/>
              </a:rPr>
              <a:t>Bridge (Puente) Program student success is higher tha</a:t>
            </a:r>
            <a:r>
              <a:rPr lang="en-US" dirty="0"/>
              <a:t>n non-Bridge </a:t>
            </a:r>
            <a:r>
              <a:rPr lang="en-US" dirty="0" smtClean="0"/>
              <a:t>students</a:t>
            </a:r>
            <a:endParaRPr lang="en-US" dirty="0"/>
          </a:p>
          <a:p>
            <a:pPr marL="457200" indent="-457200">
              <a:lnSpc>
                <a:spcPct val="100000"/>
              </a:lnSpc>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C60D8DCF-C36E-124E-B106-DE048B0FD015}"/>
              </a:ext>
            </a:extLst>
          </p:cNvPr>
          <p:cNvSpPr>
            <a:spLocks noGrp="1"/>
          </p:cNvSpPr>
          <p:nvPr>
            <p:ph type="title"/>
          </p:nvPr>
        </p:nvSpPr>
        <p:spPr>
          <a:xfrm>
            <a:off x="567559" y="-1"/>
            <a:ext cx="3471041" cy="6858001"/>
          </a:xfrm>
        </p:spPr>
        <p:txBody>
          <a:bodyPr/>
          <a:lstStyle/>
          <a:p>
            <a:r>
              <a:rPr lang="en-US" b="1" dirty="0">
                <a:latin typeface="Avenir Heavy" charset="0"/>
                <a:ea typeface="Avenir Heavy" charset="0"/>
                <a:cs typeface="Avenir Heavy" charset="0"/>
              </a:rPr>
              <a:t>Conclusion</a:t>
            </a:r>
            <a:endParaRPr lang="en-US" dirty="0"/>
          </a:p>
        </p:txBody>
      </p:sp>
      <p:sp>
        <p:nvSpPr>
          <p:cNvPr id="4" name="Slide Number Placeholder 3">
            <a:extLst>
              <a:ext uri="{FF2B5EF4-FFF2-40B4-BE49-F238E27FC236}">
                <a16:creationId xmlns:a16="http://schemas.microsoft.com/office/drawing/2014/main" id="{DA2D2925-85A5-4A0F-BBC8-484C1A134823}"/>
              </a:ext>
            </a:extLst>
          </p:cNvPr>
          <p:cNvSpPr>
            <a:spLocks noGrp="1"/>
          </p:cNvSpPr>
          <p:nvPr>
            <p:ph type="sldNum" sz="quarter" idx="10"/>
          </p:nvPr>
        </p:nvSpPr>
        <p:spPr/>
        <p:txBody>
          <a:bodyPr/>
          <a:lstStyle/>
          <a:p>
            <a:fld id="{31EC62AD-1449-9143-8F26-15D729BEA7F6}" type="slidenum">
              <a:rPr lang="en-US" smtClean="0"/>
              <a:pPr/>
              <a:t>30</a:t>
            </a:fld>
            <a:endParaRPr lang="en-US" dirty="0"/>
          </a:p>
        </p:txBody>
      </p:sp>
    </p:spTree>
    <p:extLst>
      <p:ext uri="{BB962C8B-B14F-4D97-AF65-F5344CB8AC3E}">
        <p14:creationId xmlns:p14="http://schemas.microsoft.com/office/powerpoint/2010/main" val="11973113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6FA3-5E74-3348-8B05-017955DCE62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930420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64" y="393192"/>
            <a:ext cx="3200400" cy="5303520"/>
          </a:xfrm>
        </p:spPr>
        <p:txBody>
          <a:bodyPr/>
          <a:lstStyle/>
          <a:p>
            <a:r>
              <a:rPr lang="en-US" dirty="0"/>
              <a:t>Benefits for Students</a:t>
            </a:r>
          </a:p>
        </p:txBody>
      </p:sp>
      <p:sp>
        <p:nvSpPr>
          <p:cNvPr id="7" name="TextBox 6"/>
          <p:cNvSpPr txBox="1"/>
          <p:nvPr/>
        </p:nvSpPr>
        <p:spPr>
          <a:xfrm>
            <a:off x="3534664" y="314960"/>
            <a:ext cx="6452616" cy="9602629"/>
          </a:xfrm>
          <a:prstGeom prst="rect">
            <a:avLst/>
          </a:prstGeom>
          <a:noFill/>
        </p:spPr>
        <p:txBody>
          <a:bodyPr wrap="square" rtlCol="0">
            <a:spAutoFit/>
          </a:bodyPr>
          <a:lstStyle/>
          <a:p>
            <a:pPr marL="285750" indent="-285750" fontAlgn="base">
              <a:lnSpc>
                <a:spcPct val="200000"/>
              </a:lnSpc>
              <a:buFont typeface="Wingdings" panose="05000000000000000000" pitchFamily="2" charset="2"/>
              <a:buChar char="v"/>
            </a:pPr>
            <a:endParaRPr lang="en-US" dirty="0"/>
          </a:p>
          <a:p>
            <a:pPr marL="285750" indent="-285750" fontAlgn="base">
              <a:lnSpc>
                <a:spcPct val="200000"/>
              </a:lnSpc>
              <a:buFont typeface="Wingdings" panose="05000000000000000000" pitchFamily="2" charset="2"/>
              <a:buChar char="v"/>
            </a:pPr>
            <a:endParaRPr lang="en-US" dirty="0"/>
          </a:p>
          <a:p>
            <a:pPr marL="285750" indent="-285750" fontAlgn="base">
              <a:lnSpc>
                <a:spcPct val="200000"/>
              </a:lnSpc>
              <a:buFont typeface="Wingdings" panose="05000000000000000000" pitchFamily="2" charset="2"/>
              <a:buChar char="v"/>
            </a:pPr>
            <a:r>
              <a:rPr lang="en-US" dirty="0"/>
              <a:t>Become part of the Bridge learning community of students</a:t>
            </a:r>
          </a:p>
          <a:p>
            <a:pPr marL="285750" indent="-285750" fontAlgn="base">
              <a:lnSpc>
                <a:spcPct val="200000"/>
              </a:lnSpc>
              <a:buFont typeface="Wingdings" panose="05000000000000000000" pitchFamily="2" charset="2"/>
              <a:buChar char="v"/>
            </a:pPr>
            <a:r>
              <a:rPr lang="en-US" dirty="0"/>
              <a:t>Become a Bridge Ambassador</a:t>
            </a:r>
          </a:p>
          <a:p>
            <a:pPr marL="285750" indent="-285750" fontAlgn="base">
              <a:lnSpc>
                <a:spcPct val="200000"/>
              </a:lnSpc>
              <a:buFont typeface="Wingdings" panose="05000000000000000000" pitchFamily="2" charset="2"/>
              <a:buChar char="v"/>
            </a:pPr>
            <a:r>
              <a:rPr lang="en-US" dirty="0"/>
              <a:t>Experience Field Trips to Colleges and Universities</a:t>
            </a:r>
          </a:p>
          <a:p>
            <a:pPr marL="285750" indent="-285750" fontAlgn="base">
              <a:lnSpc>
                <a:spcPct val="200000"/>
              </a:lnSpc>
              <a:buFont typeface="Wingdings" panose="05000000000000000000" pitchFamily="2" charset="2"/>
              <a:buChar char="v"/>
            </a:pPr>
            <a:r>
              <a:rPr lang="en-US" dirty="0"/>
              <a:t>Experience Family Nights for Bridge Participants</a:t>
            </a:r>
          </a:p>
          <a:p>
            <a:pPr marL="285750" indent="-285750" fontAlgn="base">
              <a:lnSpc>
                <a:spcPct val="200000"/>
              </a:lnSpc>
              <a:buFont typeface="Wingdings" panose="05000000000000000000" pitchFamily="2" charset="2"/>
              <a:buChar char="v"/>
            </a:pPr>
            <a:r>
              <a:rPr lang="en-US" dirty="0"/>
              <a:t>Enjoy a close working relationship with Bridge advisors</a:t>
            </a:r>
          </a:p>
          <a:p>
            <a:pPr marL="285750" indent="-285750" fontAlgn="base">
              <a:lnSpc>
                <a:spcPct val="200000"/>
              </a:lnSpc>
              <a:buFont typeface="Wingdings" panose="05000000000000000000" pitchFamily="2" charset="2"/>
              <a:buChar char="v"/>
            </a:pPr>
            <a:r>
              <a:rPr lang="en-US" dirty="0"/>
              <a:t>Scholarship Opportunities</a:t>
            </a:r>
          </a:p>
          <a:p>
            <a:pPr marL="285750" indent="-285750" fontAlgn="base">
              <a:lnSpc>
                <a:spcPct val="200000"/>
              </a:lnSpc>
              <a:buFont typeface="Wingdings" panose="05000000000000000000" pitchFamily="2" charset="2"/>
              <a:buChar char="v"/>
            </a:pPr>
            <a:r>
              <a:rPr lang="en-US" dirty="0"/>
              <a:t>Participation in culturally enriched activities</a:t>
            </a:r>
          </a:p>
          <a:p>
            <a:pPr marL="285750" indent="-285750" fontAlgn="base">
              <a:lnSpc>
                <a:spcPct val="200000"/>
              </a:lnSpc>
              <a:buFont typeface="Wingdings" panose="05000000000000000000" pitchFamily="2" charset="2"/>
              <a:buChar char="v"/>
            </a:pPr>
            <a:endParaRPr lang="en-US" dirty="0"/>
          </a:p>
          <a:p>
            <a:pPr fontAlgn="base">
              <a:lnSpc>
                <a:spcPct val="200000"/>
              </a:lnSpc>
            </a:pPr>
            <a:endParaRPr lang="en-US" dirty="0"/>
          </a:p>
          <a:p>
            <a:pPr fontAlgn="base">
              <a:lnSpc>
                <a:spcPct val="200000"/>
              </a:lnSpc>
            </a:pPr>
            <a:endParaRPr lang="en-US" dirty="0"/>
          </a:p>
          <a:p>
            <a:pPr marL="285750" indent="-285750" fontAlgn="base">
              <a:lnSpc>
                <a:spcPct val="200000"/>
              </a:lnSpc>
              <a:buFont typeface="Wingdings" panose="05000000000000000000" pitchFamily="2" charset="2"/>
              <a:buChar char="v"/>
            </a:pPr>
            <a:endParaRPr lang="en-US" dirty="0"/>
          </a:p>
          <a:p>
            <a:pPr marL="285750" indent="-285750" fontAlgn="base">
              <a:lnSpc>
                <a:spcPct val="200000"/>
              </a:lnSpc>
              <a:buFont typeface="Wingdings" panose="05000000000000000000" pitchFamily="2" charset="2"/>
              <a:buChar char="v"/>
            </a:pPr>
            <a:endParaRPr lang="en-US" dirty="0"/>
          </a:p>
          <a:p>
            <a:pPr marL="285750" indent="-285750" fontAlgn="base">
              <a:lnSpc>
                <a:spcPct val="200000"/>
              </a:lnSpc>
              <a:buFont typeface="Wingdings" panose="05000000000000000000" pitchFamily="2" charset="2"/>
              <a:buChar char="v"/>
            </a:pPr>
            <a:endParaRPr lang="en-US" dirty="0"/>
          </a:p>
          <a:p>
            <a:pPr fontAlgn="base"/>
            <a:endParaRPr lang="en-US" sz="2000" dirty="0"/>
          </a:p>
          <a:p>
            <a:pPr fontAlgn="base"/>
            <a:r>
              <a:rPr lang="en-US" sz="2000" dirty="0"/>
              <a:t/>
            </a:r>
            <a:br>
              <a:rPr lang="en-US" sz="2000" dirty="0"/>
            </a:br>
            <a:endParaRPr lang="en-US" sz="2000" dirty="0"/>
          </a:p>
          <a:p>
            <a:endParaRPr lang="en-US" dirty="0"/>
          </a:p>
        </p:txBody>
      </p:sp>
    </p:spTree>
    <p:extLst>
      <p:ext uri="{BB962C8B-B14F-4D97-AF65-F5344CB8AC3E}">
        <p14:creationId xmlns:p14="http://schemas.microsoft.com/office/powerpoint/2010/main" val="223522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4" y="-82297"/>
            <a:ext cx="10171176" cy="1417321"/>
          </a:xfrm>
        </p:spPr>
        <p:txBody>
          <a:bodyPr/>
          <a:lstStyle/>
          <a:p>
            <a:r>
              <a:rPr lang="en-US" dirty="0"/>
              <a:t>HCC’s Bridge (Puente) Program</a:t>
            </a:r>
          </a:p>
        </p:txBody>
      </p:sp>
      <p:sp>
        <p:nvSpPr>
          <p:cNvPr id="7" name="TextBox 6"/>
          <p:cNvSpPr txBox="1"/>
          <p:nvPr/>
        </p:nvSpPr>
        <p:spPr>
          <a:xfrm>
            <a:off x="1215189" y="1660358"/>
            <a:ext cx="9870393" cy="5909310"/>
          </a:xfrm>
          <a:prstGeom prst="rect">
            <a:avLst/>
          </a:prstGeom>
          <a:noFill/>
        </p:spPr>
        <p:txBody>
          <a:bodyPr wrap="square" rtlCol="0">
            <a:spAutoFit/>
          </a:bodyPr>
          <a:lstStyle/>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sz="2000" dirty="0"/>
          </a:p>
          <a:p>
            <a:pPr fontAlgn="base"/>
            <a:endParaRPr lang="en-US" dirty="0"/>
          </a:p>
          <a:p>
            <a:pPr fontAlgn="base"/>
            <a:r>
              <a:rPr lang="en-US" sz="1400" dirty="0"/>
              <a:t>Webpage: </a:t>
            </a:r>
            <a:r>
              <a:rPr lang="en-US" sz="1400" u="sng" dirty="0">
                <a:hlinkClick r:id="rId2"/>
              </a:rPr>
              <a:t>www.hccs.edu/programs/the-bridge-puente-program/</a:t>
            </a:r>
            <a:endParaRPr lang="en-US" sz="1400" dirty="0"/>
          </a:p>
          <a:p>
            <a:pPr fontAlgn="base"/>
            <a:r>
              <a:rPr lang="en-US" sz="1400" dirty="0"/>
              <a:t>Email: </a:t>
            </a:r>
            <a:r>
              <a:rPr lang="en-US" sz="1400" dirty="0">
                <a:hlinkClick r:id="rId2"/>
              </a:rPr>
              <a:t>hcc.thebridge@hccs.edu</a:t>
            </a:r>
            <a:r>
              <a:rPr lang="en-US" sz="1400" dirty="0"/>
              <a:t> </a:t>
            </a:r>
          </a:p>
          <a:p>
            <a:pPr fontAlgn="base"/>
            <a:r>
              <a:rPr lang="en-US" sz="1400" dirty="0"/>
              <a:t>Zoom Lobby: </a:t>
            </a:r>
            <a:r>
              <a:rPr lang="en-US" sz="1400" u="sng" dirty="0">
                <a:hlinkClick r:id="rId2"/>
              </a:rPr>
              <a:t>www.hccs.edu/applying-and-paying/virtual-lobby/</a:t>
            </a:r>
            <a:r>
              <a:rPr lang="en-US" sz="1400" b="1" dirty="0"/>
              <a:t> </a:t>
            </a:r>
            <a:r>
              <a:rPr lang="en-US" sz="1400" dirty="0"/>
              <a:t>(click under Academic </a:t>
            </a:r>
            <a:r>
              <a:rPr lang="en-US" sz="1400" dirty="0" err="1"/>
              <a:t>Depts</a:t>
            </a:r>
            <a:r>
              <a:rPr lang="en-US" sz="1400" dirty="0"/>
              <a:t> on Zoom)</a:t>
            </a:r>
          </a:p>
          <a:p>
            <a:pPr fontAlgn="base"/>
            <a:endParaRPr lang="en-US" sz="2000" dirty="0"/>
          </a:p>
          <a:p>
            <a:pPr fontAlgn="base"/>
            <a:r>
              <a:rPr lang="en-US" sz="2000" dirty="0"/>
              <a:t/>
            </a:r>
            <a:br>
              <a:rPr lang="en-US" sz="2000" dirty="0"/>
            </a:br>
            <a:endParaRPr lang="en-US" sz="2000" dirty="0"/>
          </a:p>
          <a:p>
            <a:endParaRPr lang="en-US" dirty="0"/>
          </a:p>
        </p:txBody>
      </p:sp>
      <p:pic>
        <p:nvPicPr>
          <p:cNvPr id="3" name="Picture 2"/>
          <p:cNvPicPr>
            <a:picLocks noChangeAspect="1"/>
          </p:cNvPicPr>
          <p:nvPr/>
        </p:nvPicPr>
        <p:blipFill>
          <a:blip r:embed="rId3"/>
          <a:stretch>
            <a:fillRect/>
          </a:stretch>
        </p:blipFill>
        <p:spPr>
          <a:xfrm>
            <a:off x="1393348" y="1165614"/>
            <a:ext cx="7878668" cy="4151916"/>
          </a:xfrm>
          <a:prstGeom prst="rect">
            <a:avLst/>
          </a:prstGeom>
        </p:spPr>
      </p:pic>
    </p:spTree>
    <p:extLst>
      <p:ext uri="{BB962C8B-B14F-4D97-AF65-F5344CB8AC3E}">
        <p14:creationId xmlns:p14="http://schemas.microsoft.com/office/powerpoint/2010/main" val="26141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lnSpcReduction="10000"/>
          </a:bodyPr>
          <a:lstStyle/>
          <a:p>
            <a:endParaRPr lang="en-US" dirty="0"/>
          </a:p>
          <a:p>
            <a:pPr marL="285750" indent="-514350">
              <a:buAutoNum type="arabicParenR"/>
            </a:pPr>
            <a:r>
              <a:rPr lang="en-US" dirty="0" smtClean="0"/>
              <a:t>Do you see any other benefit(s) that can be derived from the Program?</a:t>
            </a:r>
          </a:p>
          <a:p>
            <a:pPr marL="285750" indent="-514350">
              <a:buAutoNum type="arabicParenR"/>
            </a:pPr>
            <a:r>
              <a:rPr lang="en-US" dirty="0" smtClean="0"/>
              <a:t>What are some other cultural opportunities of engagement that would help to build a sense of belonging amongst out community of learners and practitioners?</a:t>
            </a:r>
            <a:r>
              <a:rPr lang="en-US" dirty="0" smtClean="0"/>
              <a:t> </a:t>
            </a:r>
            <a:endParaRPr lang="en-US" dirty="0"/>
          </a:p>
        </p:txBody>
      </p:sp>
      <p:sp>
        <p:nvSpPr>
          <p:cNvPr id="3" name="Slide Number Placeholder 2"/>
          <p:cNvSpPr>
            <a:spLocks noGrp="1"/>
          </p:cNvSpPr>
          <p:nvPr>
            <p:ph type="sldNum" sz="quarter" idx="4294967295"/>
          </p:nvPr>
        </p:nvSpPr>
        <p:spPr/>
        <p:txBody>
          <a:bodyPr/>
          <a:lstStyle/>
          <a:p>
            <a:fld id="{31EC62AD-1449-9143-8F26-15D729BEA7F6}" type="slidenum">
              <a:rPr lang="en-US" smtClean="0"/>
              <a:t>6</a:t>
            </a:fld>
            <a:endParaRPr lang="en-US" dirty="0"/>
          </a:p>
        </p:txBody>
      </p:sp>
      <p:sp>
        <p:nvSpPr>
          <p:cNvPr id="4" name="Title 3"/>
          <p:cNvSpPr>
            <a:spLocks noGrp="1"/>
          </p:cNvSpPr>
          <p:nvPr>
            <p:ph type="title"/>
          </p:nvPr>
        </p:nvSpPr>
        <p:spPr>
          <a:xfrm>
            <a:off x="197708" y="-1"/>
            <a:ext cx="4722462" cy="6858001"/>
          </a:xfrm>
        </p:spPr>
        <p:txBody>
          <a:bodyPr>
            <a:normAutofit/>
          </a:bodyPr>
          <a:lstStyle/>
          <a:p>
            <a:pPr marL="571500" indent="-571500">
              <a:buFont typeface="Arial" panose="020B0604020202020204" pitchFamily="34" charset="0"/>
              <a:buChar char="•"/>
            </a:pPr>
            <a:r>
              <a:rPr lang="en-US" dirty="0"/>
              <a:t>Let’s </a:t>
            </a:r>
            <a:r>
              <a:rPr lang="en-US" dirty="0" smtClean="0"/>
              <a:t>Talk</a:t>
            </a:r>
            <a:r>
              <a:rPr lang="en-US" dirty="0"/>
              <a:t/>
            </a:r>
            <a:br>
              <a:rPr lang="en-US" dirty="0"/>
            </a:br>
            <a:r>
              <a:rPr lang="en-US" dirty="0"/>
              <a:t/>
            </a:r>
            <a:br>
              <a:rPr lang="en-US" dirty="0"/>
            </a:br>
            <a:r>
              <a:rPr lang="en-US" sz="2800" dirty="0"/>
              <a:t>Expected Outcome</a:t>
            </a:r>
            <a:r>
              <a:rPr lang="en-US" dirty="0"/>
              <a:t/>
            </a:r>
            <a:br>
              <a:rPr lang="en-US" dirty="0"/>
            </a:br>
            <a:r>
              <a:rPr lang="en-US" sz="2400" b="0" dirty="0"/>
              <a:t>Understand the </a:t>
            </a:r>
            <a:r>
              <a:rPr lang="en-US" sz="2400" b="0" dirty="0" smtClean="0"/>
              <a:t>Bridge (Puente) Program </a:t>
            </a:r>
            <a:r>
              <a:rPr lang="en-US" sz="2400" b="0" dirty="0"/>
              <a:t>framework</a:t>
            </a:r>
            <a:r>
              <a:rPr lang="en-US" dirty="0"/>
              <a:t/>
            </a:r>
            <a:br>
              <a:rPr lang="en-US" dirty="0"/>
            </a:br>
            <a:r>
              <a:rPr lang="en-US" dirty="0"/>
              <a:t/>
            </a:r>
            <a:br>
              <a:rPr lang="en-US" dirty="0"/>
            </a:br>
            <a:r>
              <a:rPr lang="en-US" sz="2000" b="0" dirty="0"/>
              <a:t>How the topic relates to Student Success</a:t>
            </a:r>
            <a:br>
              <a:rPr lang="en-US" sz="2000" b="0" dirty="0"/>
            </a:br>
            <a:r>
              <a:rPr lang="en-US" sz="2000" b="0" dirty="0"/>
              <a:t>How the topic is connected to Equity and Equity-Mindedness</a:t>
            </a:r>
            <a:br>
              <a:rPr lang="en-US" sz="2000" b="0" dirty="0"/>
            </a:br>
            <a:r>
              <a:rPr lang="en-US" sz="2000" b="0" dirty="0"/>
              <a:t>Results that show evidence of success/equitable outcomes</a:t>
            </a:r>
            <a:br>
              <a:rPr lang="en-US" sz="2000" b="0" dirty="0"/>
            </a:br>
            <a:endParaRPr lang="en-US" sz="2000" b="0" dirty="0"/>
          </a:p>
        </p:txBody>
      </p:sp>
      <p:sp>
        <p:nvSpPr>
          <p:cNvPr id="5" name="TextBox 4"/>
          <p:cNvSpPr txBox="1"/>
          <p:nvPr/>
        </p:nvSpPr>
        <p:spPr>
          <a:xfrm>
            <a:off x="197708" y="432328"/>
            <a:ext cx="11995868" cy="564322"/>
          </a:xfrm>
          <a:prstGeom prst="rect">
            <a:avLst/>
          </a:prstGeom>
          <a:noFill/>
        </p:spPr>
        <p:txBody>
          <a:bodyPr wrap="square" rtlCol="0" anchor="ctr">
            <a:spAutoFit/>
          </a:bodyPr>
          <a:lstStyle/>
          <a:p>
            <a:pPr>
              <a:lnSpc>
                <a:spcPts val="4300"/>
              </a:lnSpc>
            </a:pPr>
            <a:r>
              <a:rPr lang="en-US" sz="2000" b="1" dirty="0" smtClean="0">
                <a:latin typeface="Avenir Book" charset="0"/>
                <a:ea typeface="Avenir Book" charset="0"/>
                <a:cs typeface="Avenir Book" charset="0"/>
              </a:rPr>
              <a:t>Directions</a:t>
            </a:r>
            <a:r>
              <a:rPr lang="en-US" sz="2000" dirty="0" smtClean="0">
                <a:latin typeface="Avenir Book" charset="0"/>
                <a:ea typeface="Avenir Book" charset="0"/>
                <a:cs typeface="Avenir Book" charset="0"/>
              </a:rPr>
              <a:t>: </a:t>
            </a:r>
            <a:r>
              <a:rPr lang="en-US" sz="1500" dirty="0" smtClean="0">
                <a:latin typeface="Avenir Book" charset="0"/>
                <a:ea typeface="Avenir Book" charset="0"/>
                <a:cs typeface="Avenir Book" charset="0"/>
              </a:rPr>
              <a:t>Please get into groups of 3, Select a Recorder, Speaker, and Answer the following questions.</a:t>
            </a:r>
            <a:endParaRPr lang="en-US" sz="1500" dirty="0" smtClean="0">
              <a:latin typeface="Avenir Book" charset="0"/>
              <a:ea typeface="Avenir Book" charset="0"/>
              <a:cs typeface="Avenir Book" charset="0"/>
            </a:endParaRPr>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spTree>
    <p:extLst>
      <p:ext uri="{BB962C8B-B14F-4D97-AF65-F5344CB8AC3E}">
        <p14:creationId xmlns:p14="http://schemas.microsoft.com/office/powerpoint/2010/main" val="22242121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31EC62AD-1449-9143-8F26-15D729BEA7F6}" type="slidenum">
              <a:rPr lang="en-US" smtClean="0"/>
              <a:t>7</a:t>
            </a:fld>
            <a:endParaRPr lang="en-US" dirty="0"/>
          </a:p>
        </p:txBody>
      </p:sp>
      <p:sp>
        <p:nvSpPr>
          <p:cNvPr id="6" name="TextBox 5"/>
          <p:cNvSpPr txBox="1"/>
          <p:nvPr/>
        </p:nvSpPr>
        <p:spPr>
          <a:xfrm>
            <a:off x="8856133" y="6163584"/>
            <a:ext cx="2185214" cy="643766"/>
          </a:xfrm>
          <a:prstGeom prst="rect">
            <a:avLst/>
          </a:prstGeom>
          <a:noFill/>
        </p:spPr>
        <p:txBody>
          <a:bodyPr wrap="none" rtlCol="0" anchor="ctr">
            <a:spAutoFit/>
          </a:bodyPr>
          <a:lstStyle/>
          <a:p>
            <a:pPr>
              <a:lnSpc>
                <a:spcPts val="4300"/>
              </a:lnSpc>
            </a:pPr>
            <a:r>
              <a:rPr lang="en-US" sz="3600" dirty="0" smtClean="0">
                <a:latin typeface="Avenir Book" charset="0"/>
                <a:ea typeface="Avenir Book" charset="0"/>
                <a:cs typeface="Avenir Book" charset="0"/>
              </a:rPr>
              <a:t>5 minutes</a:t>
            </a:r>
            <a:endParaRPr lang="en-US" sz="3600" dirty="0" smtClean="0">
              <a:latin typeface="Avenir Book" charset="0"/>
              <a:ea typeface="Avenir Book" charset="0"/>
              <a:cs typeface="Avenir Book"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236" y="1909070"/>
            <a:ext cx="4114098" cy="2737745"/>
          </a:xfrm>
          <a:prstGeom prst="rect">
            <a:avLst/>
          </a:prstGeom>
        </p:spPr>
      </p:pic>
    </p:spTree>
    <p:extLst>
      <p:ext uri="{BB962C8B-B14F-4D97-AF65-F5344CB8AC3E}">
        <p14:creationId xmlns:p14="http://schemas.microsoft.com/office/powerpoint/2010/main" val="130735668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030712" cy="1515981"/>
          </a:xfrm>
        </p:spPr>
        <p:txBody>
          <a:bodyPr>
            <a:normAutofit/>
          </a:bodyPr>
          <a:lstStyle/>
          <a:p>
            <a:r>
              <a:rPr lang="en-US" sz="3800" dirty="0"/>
              <a:t>           HCC Bridge (Puente) Program Videos</a:t>
            </a:r>
          </a:p>
        </p:txBody>
      </p:sp>
      <p:sp>
        <p:nvSpPr>
          <p:cNvPr id="4" name="Content Placeholder 3"/>
          <p:cNvSpPr>
            <a:spLocks noGrp="1"/>
          </p:cNvSpPr>
          <p:nvPr>
            <p:ph sz="half" idx="2"/>
          </p:nvPr>
        </p:nvSpPr>
        <p:spPr>
          <a:xfrm>
            <a:off x="948489" y="1666240"/>
            <a:ext cx="9819774" cy="4802741"/>
          </a:xfrm>
        </p:spPr>
        <p:txBody>
          <a:bodyPr>
            <a:normAutofit lnSpcReduction="10000"/>
          </a:bodyPr>
          <a:lstStyle/>
          <a:p>
            <a:pPr algn="l" fontAlgn="base">
              <a:buFont typeface="Arial" panose="020B0604020202020204" pitchFamily="34" charset="0"/>
              <a:buChar char="•"/>
            </a:pPr>
            <a:r>
              <a:rPr lang="en-US" b="1" i="0" u="none" strike="noStrike" dirty="0">
                <a:solidFill>
                  <a:srgbClr val="0075C9"/>
                </a:solidFill>
                <a:effectLst/>
                <a:latin typeface="Gotham SSm A"/>
                <a:hlinkClick r:id="rId2"/>
              </a:rPr>
              <a:t>Overview of the Bridge (Puente) Program</a:t>
            </a:r>
            <a:endParaRPr lang="en-US" b="1" i="0" u="none" strike="noStrike" dirty="0">
              <a:solidFill>
                <a:srgbClr val="0075C9"/>
              </a:solidFill>
              <a:effectLst/>
              <a:latin typeface="Gotham SSm A"/>
            </a:endParaRPr>
          </a:p>
          <a:p>
            <a:pPr algn="l" fontAlgn="base">
              <a:buFont typeface="Arial" panose="020B0604020202020204" pitchFamily="34" charset="0"/>
              <a:buChar char="•"/>
            </a:pPr>
            <a:r>
              <a:rPr lang="en-US" b="0" i="0" u="none" strike="noStrike" dirty="0">
                <a:solidFill>
                  <a:srgbClr val="000000"/>
                </a:solidFill>
                <a:effectLst/>
                <a:latin typeface="Gotham SSm A"/>
                <a:hlinkClick r:id="rId3"/>
              </a:rPr>
              <a:t>https://www.youtube.com/watch?v=zogymOYqrYU</a:t>
            </a:r>
            <a:endParaRPr lang="en-US" b="0" i="0" u="none" strike="noStrike" dirty="0">
              <a:solidFill>
                <a:srgbClr val="000000"/>
              </a:solidFill>
              <a:effectLst/>
              <a:latin typeface="Gotham SSm A"/>
            </a:endParaRPr>
          </a:p>
          <a:p>
            <a:pPr algn="l" fontAlgn="base"/>
            <a:endParaRPr lang="en-US" b="0" i="0" u="none" strike="noStrike" dirty="0">
              <a:solidFill>
                <a:srgbClr val="000000"/>
              </a:solidFill>
              <a:effectLst/>
              <a:latin typeface="Gotham SSm A"/>
            </a:endParaRPr>
          </a:p>
          <a:p>
            <a:pPr algn="l" fontAlgn="base">
              <a:buFont typeface="Arial" panose="020B0604020202020204" pitchFamily="34" charset="0"/>
              <a:buChar char="•"/>
            </a:pPr>
            <a:r>
              <a:rPr lang="en-US" b="1" i="0" u="none" strike="noStrike" dirty="0">
                <a:solidFill>
                  <a:srgbClr val="0075C9"/>
                </a:solidFill>
                <a:effectLst/>
                <a:latin typeface="Gotham SSm A"/>
                <a:hlinkClick r:id="rId4"/>
              </a:rPr>
              <a:t>HCC Bridge (Puente) Student Testimonies</a:t>
            </a:r>
            <a:endParaRPr lang="en-US" b="1" i="0" u="none" strike="noStrike" dirty="0">
              <a:solidFill>
                <a:srgbClr val="0075C9"/>
              </a:solidFill>
              <a:effectLst/>
              <a:latin typeface="Gotham SSm A"/>
            </a:endParaRPr>
          </a:p>
          <a:p>
            <a:pPr algn="l" fontAlgn="base">
              <a:buFont typeface="Arial" panose="020B0604020202020204" pitchFamily="34" charset="0"/>
              <a:buChar char="•"/>
            </a:pPr>
            <a:r>
              <a:rPr lang="en-US" b="0" i="0" u="none" strike="noStrike" dirty="0">
                <a:solidFill>
                  <a:srgbClr val="0075C9"/>
                </a:solidFill>
                <a:effectLst/>
                <a:latin typeface="Gotham SSm A"/>
                <a:hlinkClick r:id="rId5"/>
              </a:rPr>
              <a:t>https://www.youtube.com/watch?app=desktop&amp;v=zR2geDcMfM0&amp;feature=youtu.be</a:t>
            </a:r>
            <a:endParaRPr lang="en-US" b="0" i="0" u="none" strike="noStrike" dirty="0">
              <a:solidFill>
                <a:srgbClr val="0075C9"/>
              </a:solidFill>
              <a:effectLst/>
              <a:latin typeface="Gotham SSm A"/>
            </a:endParaRPr>
          </a:p>
          <a:p>
            <a:pPr algn="l" fontAlgn="base"/>
            <a:endParaRPr lang="en-US" b="0" i="0" u="none" strike="noStrike" dirty="0">
              <a:solidFill>
                <a:srgbClr val="000000"/>
              </a:solidFill>
              <a:effectLst/>
              <a:latin typeface="Gotham SSm A"/>
            </a:endParaRPr>
          </a:p>
          <a:p>
            <a:pPr algn="l" fontAlgn="base">
              <a:buFont typeface="Arial" panose="020B0604020202020204" pitchFamily="34" charset="0"/>
              <a:buChar char="•"/>
            </a:pPr>
            <a:r>
              <a:rPr lang="en-US" b="1" i="0" u="none" strike="noStrike" dirty="0">
                <a:solidFill>
                  <a:srgbClr val="0075C9"/>
                </a:solidFill>
                <a:effectLst/>
                <a:latin typeface="Gotham SSm A"/>
                <a:hlinkClick r:id="rId6"/>
              </a:rPr>
              <a:t>The Bridge (Puente) Mentor Program</a:t>
            </a:r>
            <a:endParaRPr lang="en-US" b="1" i="0" u="none" strike="noStrike" dirty="0">
              <a:solidFill>
                <a:srgbClr val="0075C9"/>
              </a:solidFill>
              <a:effectLst/>
              <a:latin typeface="Gotham SSm A"/>
            </a:endParaRPr>
          </a:p>
          <a:p>
            <a:pPr algn="l" fontAlgn="base">
              <a:buFont typeface="Arial" panose="020B0604020202020204" pitchFamily="34" charset="0"/>
              <a:buChar char="•"/>
            </a:pPr>
            <a:r>
              <a:rPr lang="en-US" b="0" i="0" u="none" strike="noStrike" dirty="0">
                <a:solidFill>
                  <a:srgbClr val="000000"/>
                </a:solidFill>
                <a:effectLst/>
                <a:latin typeface="Gotham SSm A"/>
                <a:hlinkClick r:id="rId6"/>
              </a:rPr>
              <a:t>https://www.youtube.com/watch?v=nHvQzYy7ydo</a:t>
            </a:r>
            <a:endParaRPr lang="en-US" b="0" i="0" u="none" strike="noStrike" dirty="0">
              <a:solidFill>
                <a:srgbClr val="000000"/>
              </a:solidFill>
              <a:effectLst/>
              <a:latin typeface="Gotham SSm A"/>
            </a:endParaRPr>
          </a:p>
          <a:p>
            <a:endParaRPr lang="en-US" dirty="0"/>
          </a:p>
        </p:txBody>
      </p:sp>
    </p:spTree>
    <p:extLst>
      <p:ext uri="{BB962C8B-B14F-4D97-AF65-F5344CB8AC3E}">
        <p14:creationId xmlns:p14="http://schemas.microsoft.com/office/powerpoint/2010/main" val="38810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38226" y="2406419"/>
            <a:ext cx="4549140" cy="3817144"/>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ENGL 1301 </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ENGL 1301+INRW 0300 (Corequisite)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EDUC 1300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HIST 1301, 2327, or 2381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MATH 1314 OR </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MATH 1314+MATH 0314(Corequisite)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MATH 1332 OR</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MATH 1332+MATH 0332 (Corequisite)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ESOL Level 3 (0349, 0350, 0351,0352) ESOL</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Level 4 (0353, 0354, 0355,0356)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endParaRPr lang="en-US" dirty="0"/>
          </a:p>
        </p:txBody>
      </p:sp>
      <p:sp>
        <p:nvSpPr>
          <p:cNvPr id="6" name="Content Placeholder 5">
            <a:extLst>
              <a:ext uri="{FF2B5EF4-FFF2-40B4-BE49-F238E27FC236}">
                <a16:creationId xmlns:a16="http://schemas.microsoft.com/office/drawing/2014/main" id="{CCFCA129-2A15-6092-7261-8DE3EF9A24D6}"/>
              </a:ext>
            </a:extLst>
          </p:cNvPr>
          <p:cNvSpPr>
            <a:spLocks noGrp="1"/>
          </p:cNvSpPr>
          <p:nvPr>
            <p:ph sz="half" idx="2"/>
          </p:nvPr>
        </p:nvSpPr>
        <p:spPr>
          <a:xfrm>
            <a:off x="6690569" y="2314245"/>
            <a:ext cx="4827175" cy="3817144"/>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ARTS 1301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ENGL 1302</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ENGL 1301 + INRW 0300 (Corequisite)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ENGL 1301 + ESOL 0370 (Corequisite)</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ESOL Level 4  (0353, 0354, 0355,0356) </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 1301, 1302, 2328, or 2382</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 1301</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MATH 1314 OR </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MATH 1314 + MATH 0314 (Corequisite)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MATH 1332 OR</a:t>
            </a:r>
          </a:p>
          <a:p>
            <a:pPr marL="342900" marR="0" lvl="0" indent="-342900">
              <a:lnSpc>
                <a:spcPct val="107000"/>
              </a:lnSpc>
              <a:spcBef>
                <a:spcPts val="0"/>
              </a:spcBef>
              <a:spcAft>
                <a:spcPts val="0"/>
              </a:spcAft>
              <a:buFont typeface="Symbol" panose="05050102010706020507" pitchFamily="18" charset="2"/>
              <a:buChar char=""/>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MATH 1332 + MATH 0332 (Corequisite)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8" name="Text Placeholder 7">
            <a:extLst>
              <a:ext uri="{FF2B5EF4-FFF2-40B4-BE49-F238E27FC236}">
                <a16:creationId xmlns:a16="http://schemas.microsoft.com/office/drawing/2014/main" id="{4994B791-7589-2E92-29CD-456622D60CB4}"/>
              </a:ext>
            </a:extLst>
          </p:cNvPr>
          <p:cNvSpPr>
            <a:spLocks noGrp="1"/>
          </p:cNvSpPr>
          <p:nvPr>
            <p:ph type="body" sz="quarter" idx="13"/>
          </p:nvPr>
        </p:nvSpPr>
        <p:spPr>
          <a:xfrm>
            <a:off x="1039179" y="1498297"/>
            <a:ext cx="4548187" cy="876561"/>
          </a:xfrm>
        </p:spPr>
        <p:txBody>
          <a:bodyPr>
            <a:normAutofit/>
          </a:bodyPr>
          <a:lstStyle/>
          <a:p>
            <a:r>
              <a:rPr lang="en-US" dirty="0">
                <a:latin typeface="+mj-lt"/>
              </a:rPr>
              <a:t>Fall Semester</a:t>
            </a:r>
          </a:p>
        </p:txBody>
      </p:sp>
      <p:sp>
        <p:nvSpPr>
          <p:cNvPr id="9" name="Text Placeholder 8">
            <a:extLst>
              <a:ext uri="{FF2B5EF4-FFF2-40B4-BE49-F238E27FC236}">
                <a16:creationId xmlns:a16="http://schemas.microsoft.com/office/drawing/2014/main" id="{0920FE57-6F1D-6288-D8C0-68E9A73A8329}"/>
              </a:ext>
            </a:extLst>
          </p:cNvPr>
          <p:cNvSpPr>
            <a:spLocks noGrp="1"/>
          </p:cNvSpPr>
          <p:nvPr>
            <p:ph type="body" sz="quarter" idx="14"/>
          </p:nvPr>
        </p:nvSpPr>
        <p:spPr>
          <a:xfrm>
            <a:off x="6583458" y="1437684"/>
            <a:ext cx="4548187" cy="876561"/>
          </a:xfrm>
        </p:spPr>
        <p:txBody>
          <a:bodyPr>
            <a:normAutofit lnSpcReduction="10000"/>
          </a:bodyPr>
          <a:lstStyle/>
          <a:p>
            <a:endParaRPr lang="en-US" dirty="0"/>
          </a:p>
          <a:p>
            <a:r>
              <a:rPr lang="en-US" dirty="0">
                <a:latin typeface="+mj-lt"/>
              </a:rPr>
              <a:t>Spring Semester</a:t>
            </a:r>
          </a:p>
        </p:txBody>
      </p:sp>
      <p:sp>
        <p:nvSpPr>
          <p:cNvPr id="13" name="Title 12"/>
          <p:cNvSpPr>
            <a:spLocks noGrp="1"/>
          </p:cNvSpPr>
          <p:nvPr>
            <p:ph type="title" idx="4294967295"/>
          </p:nvPr>
        </p:nvSpPr>
        <p:spPr>
          <a:xfrm>
            <a:off x="505691" y="468169"/>
            <a:ext cx="11353800" cy="1188720"/>
          </a:xfrm>
        </p:spPr>
        <p:txBody>
          <a:bodyPr>
            <a:normAutofit fontScale="90000"/>
          </a:bodyPr>
          <a:lstStyle/>
          <a:p>
            <a:r>
              <a:rPr lang="en-US" dirty="0"/>
              <a:t>            Bridge (Puente) Program </a:t>
            </a:r>
            <a:r>
              <a:rPr lang="en-US" dirty="0" smtClean="0"/>
              <a:t>Courses</a:t>
            </a:r>
            <a:r>
              <a:rPr lang="en-US" dirty="0"/>
              <a:t/>
            </a:r>
            <a:br>
              <a:rPr lang="en-US" dirty="0"/>
            </a:b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part of HCC’s Bridge (Puente) Program, students enroll in at least two of the following cohorts each semester.  Classes are 16 Weeks (RT) or 12 Weeks (SS).  Modalities are in-person (P) or on online with a schedule (WS).</a:t>
            </a:r>
            <a:r>
              <a:rPr lang="en-US" sz="2000" kern="100" dirty="0">
                <a:effectLst/>
                <a:latin typeface="Arial" panose="020B0604020202020204" pitchFamily="34" charset="0"/>
                <a:ea typeface="Calibri" panose="020F0502020204030204" pitchFamily="34" charset="0"/>
                <a:cs typeface="Arial" panose="020B0604020202020204" pitchFamily="34" charset="0"/>
              </a:rPr>
              <a:t/>
            </a:r>
            <a:br>
              <a:rPr lang="en-US" sz="2000" kern="100" dirty="0">
                <a:effectLst/>
                <a:latin typeface="Arial" panose="020B0604020202020204" pitchFamily="34" charset="0"/>
                <a:ea typeface="Calibri" panose="020F050202020403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7678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EEB1C7BEA83E4FA71A1AF87A106F32" ma:contentTypeVersion="14" ma:contentTypeDescription="Create a new document." ma:contentTypeScope="" ma:versionID="911b9f3249aa662bdb6035c7819e6330">
  <xsd:schema xmlns:xsd="http://www.w3.org/2001/XMLSchema" xmlns:xs="http://www.w3.org/2001/XMLSchema" xmlns:p="http://schemas.microsoft.com/office/2006/metadata/properties" xmlns:ns3="598317dd-b8f2-4e3e-ab92-6e8038045276" xmlns:ns4="56be9457-8be6-4df4-b022-dad7808d63ae" targetNamespace="http://schemas.microsoft.com/office/2006/metadata/properties" ma:root="true" ma:fieldsID="60159a3dade8eb54afd351ee5a15e6ce" ns3:_="" ns4:_="">
    <xsd:import namespace="598317dd-b8f2-4e3e-ab92-6e8038045276"/>
    <xsd:import namespace="56be9457-8be6-4df4-b022-dad7808d63a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317dd-b8f2-4e3e-ab92-6e8038045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be9457-8be6-4df4-b022-dad7808d63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AD494-AF10-45B7-8549-C5657869CF74}">
  <ds:schemaRefs>
    <ds:schemaRef ds:uri="http://schemas.microsoft.com/office/2006/documentManagement/types"/>
    <ds:schemaRef ds:uri="http://purl.org/dc/dcmitype/"/>
    <ds:schemaRef ds:uri="56be9457-8be6-4df4-b022-dad7808d63ae"/>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598317dd-b8f2-4e3e-ab92-6e8038045276"/>
  </ds:schemaRefs>
</ds:datastoreItem>
</file>

<file path=customXml/itemProps2.xml><?xml version="1.0" encoding="utf-8"?>
<ds:datastoreItem xmlns:ds="http://schemas.openxmlformats.org/officeDocument/2006/customXml" ds:itemID="{BD9F229C-621B-4CC1-9C65-F51C66A5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317dd-b8f2-4e3e-ab92-6e8038045276"/>
    <ds:schemaRef ds:uri="56be9457-8be6-4df4-b022-dad7808d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C38AE-556C-4210-8298-10375FBA26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HCC-Powerpoint-Template</Template>
  <TotalTime>114</TotalTime>
  <Words>1342</Words>
  <Application>Microsoft Office PowerPoint</Application>
  <PresentationFormat>Widescreen</PresentationFormat>
  <Paragraphs>211</Paragraphs>
  <Slides>31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31</vt:i4>
      </vt:variant>
    </vt:vector>
  </HeadingPairs>
  <TitlesOfParts>
    <vt:vector size="46" baseType="lpstr">
      <vt:lpstr>Arial</vt:lpstr>
      <vt:lpstr>Avenir Book</vt:lpstr>
      <vt:lpstr>Avenir Heavy</vt:lpstr>
      <vt:lpstr>Avenir Medium</vt:lpstr>
      <vt:lpstr>Calibri</vt:lpstr>
      <vt:lpstr>Courier New</vt:lpstr>
      <vt:lpstr>Gotham Black</vt:lpstr>
      <vt:lpstr>Gotham SSm A</vt:lpstr>
      <vt:lpstr>LucidaGrande</vt:lpstr>
      <vt:lpstr>Symbol</vt:lpstr>
      <vt:lpstr>Times New Roman</vt:lpstr>
      <vt:lpstr>Wingdings</vt:lpstr>
      <vt:lpstr>Office Theme</vt:lpstr>
      <vt:lpstr>Top Bar - White</vt:lpstr>
      <vt:lpstr>Top Bar - Black</vt:lpstr>
      <vt:lpstr>Insights from the  Bridge (Puente) Program</vt:lpstr>
      <vt:lpstr>Overview</vt:lpstr>
      <vt:lpstr>What is the Bridge (Puente) Program at HCC?</vt:lpstr>
      <vt:lpstr>Benefits for Students</vt:lpstr>
      <vt:lpstr>HCC’s Bridge (Puente) Program</vt:lpstr>
      <vt:lpstr>Let’s Talk  Expected Outcome Understand the Bridge (Puente) Program framework  How the topic relates to Student Success How the topic is connected to Equity and Equity-Mindedness Results that show evidence of success/equitable outcomes </vt:lpstr>
      <vt:lpstr>PowerPoint Presentation</vt:lpstr>
      <vt:lpstr>           HCC Bridge (Puente) Program Videos</vt:lpstr>
      <vt:lpstr>            Bridge (Puente) Program Courses As part of HCC’s Bridge (Puente) Program, students enroll in at least two of the following cohorts each semester.  Classes are 16 Weeks (RT) or 12 Weeks (SS).  Modalities are in-person (P) or on online with a schedule (WS). </vt:lpstr>
      <vt:lpstr>HCC Bridge (Puente) Advisors</vt:lpstr>
      <vt:lpstr>Let’s Talk  Expected Outcome Understand the student needs in alignment with course offerings  How the topic relates to Student Success How the topic is connected to Equity and Equity-Mindedness Results that show evidence of success/equitable outcomes </vt:lpstr>
      <vt:lpstr>PowerPoint Presentation</vt:lpstr>
      <vt:lpstr>3E Model</vt:lpstr>
      <vt:lpstr>Expansion: Student Cohorts</vt:lpstr>
      <vt:lpstr>Exposure: HCC Bridge (Puente) Events 2022-2023</vt:lpstr>
      <vt:lpstr> Experience: Bridge Ambassadors</vt:lpstr>
      <vt:lpstr>Let’s Talk  Expected Outcome Understand the Bridge (Puente) Program framework  How the topic relates to Student Success How the topic is connected to Equity and Equity-Mindedness Results that show evidence of success/equitable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Talk  Expected Outcome Understand the Bridge (Puente) Program framework  How the topic relates to Student Success How the topic is connected to Equity and Equity-Mindedness Results that show evidence of success/equitable outcomes </vt:lpstr>
      <vt:lpstr>PowerPoint Presentation</vt:lpstr>
      <vt:lpstr>Conclusion</vt:lpstr>
      <vt:lpstr>Thank you!</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misha.turner</dc:creator>
  <cp:lastModifiedBy>NWC</cp:lastModifiedBy>
  <cp:revision>10</cp:revision>
  <dcterms:created xsi:type="dcterms:W3CDTF">2022-09-16T22:47:32Z</dcterms:created>
  <dcterms:modified xsi:type="dcterms:W3CDTF">2023-04-18T18:20:10Z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0x0101000FEEB1C7BEA83E4FA71A1AF87A106F32</vt:lpwstr>
  </property>
</Properties>
</file>