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7" r:id="rId5"/>
    <p:sldId id="259" r:id="rId6"/>
    <p:sldId id="264" r:id="rId7"/>
    <p:sldId id="263" r:id="rId8"/>
    <p:sldId id="256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15"/>
    <p:restoredTop sz="94674"/>
  </p:normalViewPr>
  <p:slideViewPr>
    <p:cSldViewPr snapToGrid="0" snapToObjects="1">
      <p:cViewPr varScale="1">
        <p:scale>
          <a:sx n="69" d="100"/>
          <a:sy n="69" d="100"/>
        </p:scale>
        <p:origin x="9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55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0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4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8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2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8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5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0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64AA2-2339-8546-BDA3-83D57E515C6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3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6563" y="652812"/>
            <a:ext cx="6717956" cy="3060442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Creating a College Wide Culture of </a:t>
            </a:r>
            <a:r>
              <a:rPr lang="en-US" b="1" dirty="0" smtClean="0"/>
              <a:t>Care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6563" y="3948021"/>
            <a:ext cx="6717956" cy="1655762"/>
          </a:xfrm>
        </p:spPr>
        <p:txBody>
          <a:bodyPr/>
          <a:lstStyle/>
          <a:p>
            <a:pPr algn="l">
              <a:lnSpc>
                <a:spcPts val="2800"/>
              </a:lnSpc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Basic Needs Tabletop Exercise</a:t>
            </a:r>
          </a:p>
          <a:p>
            <a:pPr algn="l">
              <a:lnSpc>
                <a:spcPts val="2800"/>
              </a:lnSpc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Achieving the Dream Site Visit</a:t>
            </a:r>
          </a:p>
          <a:p>
            <a:pPr algn="l">
              <a:lnSpc>
                <a:spcPts val="2800"/>
              </a:lnSpc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April 13, 2022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4381" y="2911951"/>
            <a:ext cx="2217683" cy="149139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4106563" y="3791509"/>
            <a:ext cx="63966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55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921" y="-235526"/>
            <a:ext cx="3682313" cy="6858000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276" y="0"/>
            <a:ext cx="6003324" cy="685800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/>
              <a:t>is a growing body of research that suggests higher education institutions must go beyond providing </a:t>
            </a:r>
            <a:r>
              <a:rPr lang="en-US" dirty="0" smtClean="0"/>
              <a:t>basic supports </a:t>
            </a:r>
            <a:r>
              <a:rPr lang="en-US" dirty="0"/>
              <a:t>to ensure student success.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Institutions </a:t>
            </a:r>
            <a:r>
              <a:rPr lang="en-US" dirty="0"/>
              <a:t>must find ways to address the </a:t>
            </a:r>
            <a:r>
              <a:rPr lang="en-US" b="1" i="1" dirty="0"/>
              <a:t>emotional</a:t>
            </a:r>
            <a:r>
              <a:rPr lang="en-US" dirty="0"/>
              <a:t>, </a:t>
            </a:r>
            <a:r>
              <a:rPr lang="en-US" b="1" i="1" dirty="0"/>
              <a:t>social</a:t>
            </a:r>
            <a:r>
              <a:rPr lang="en-US" dirty="0"/>
              <a:t>, and </a:t>
            </a:r>
            <a:r>
              <a:rPr lang="en-US" b="1" i="1" dirty="0"/>
              <a:t>overall basic needs</a:t>
            </a:r>
            <a:r>
              <a:rPr lang="en-US" dirty="0"/>
              <a:t> of students to see improved student outcomes.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216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venir Heavy"/>
              </a:rPr>
              <a:t>Defining Basic Needs</a:t>
            </a:r>
            <a:endParaRPr lang="en-US" b="1" dirty="0">
              <a:latin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Students’ basic needs </a:t>
            </a:r>
            <a:r>
              <a:rPr lang="en-US" dirty="0"/>
              <a:t>include access to nutritious and sufficient food; safe, secure, and </a:t>
            </a:r>
            <a:r>
              <a:rPr lang="en-US" dirty="0" smtClean="0"/>
              <a:t>adequate housing—to </a:t>
            </a:r>
            <a:r>
              <a:rPr lang="en-US" dirty="0"/>
              <a:t>sleep, to study, to cook, and to shower; healthcare to promote sustained mental </a:t>
            </a:r>
            <a:r>
              <a:rPr lang="en-US" dirty="0" smtClean="0"/>
              <a:t>and physical </a:t>
            </a:r>
            <a:r>
              <a:rPr lang="en-US" dirty="0"/>
              <a:t>well-being; affordable technology and transportation; resources for personal </a:t>
            </a:r>
            <a:r>
              <a:rPr lang="en-US" dirty="0" smtClean="0"/>
              <a:t>hygiene; and </a:t>
            </a:r>
            <a:r>
              <a:rPr lang="en-US" dirty="0"/>
              <a:t>childcare and related </a:t>
            </a:r>
            <a:r>
              <a:rPr lang="en-US" dirty="0" smtClean="0"/>
              <a:t>needs.</a:t>
            </a:r>
          </a:p>
          <a:p>
            <a:endParaRPr lang="en-US" dirty="0"/>
          </a:p>
          <a:p>
            <a:r>
              <a:rPr lang="en-US" b="1" dirty="0"/>
              <a:t>Basic needs security </a:t>
            </a:r>
            <a:r>
              <a:rPr lang="en-US" dirty="0"/>
              <a:t>means that there is an ecosystem in place to ensure that students’ </a:t>
            </a:r>
            <a:r>
              <a:rPr lang="en-US" dirty="0" smtClean="0"/>
              <a:t>basic needs </a:t>
            </a:r>
            <a:r>
              <a:rPr lang="en-US" dirty="0"/>
              <a:t>are met.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9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394" y="1"/>
            <a:ext cx="3682313" cy="6858000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276" y="0"/>
            <a:ext cx="6003324" cy="685800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dirty="0"/>
              <a:t>You are </a:t>
            </a:r>
            <a:r>
              <a:rPr lang="en-US" dirty="0" smtClean="0"/>
              <a:t>a member of a </a:t>
            </a:r>
            <a:r>
              <a:rPr lang="en-US" dirty="0"/>
              <a:t>Quick Action Team made up of faculty, staff, and </a:t>
            </a:r>
            <a:r>
              <a:rPr lang="en-US" dirty="0" smtClean="0"/>
              <a:t>administrators.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Your charge is to develop </a:t>
            </a:r>
            <a:r>
              <a:rPr lang="en-US" dirty="0"/>
              <a:t>a </a:t>
            </a:r>
            <a:r>
              <a:rPr lang="en-US" dirty="0" smtClean="0"/>
              <a:t>model </a:t>
            </a:r>
            <a:r>
              <a:rPr lang="en-US" dirty="0"/>
              <a:t>that supports the ongoing basic needs of our diverse student community through purposeful interactions, proactive planning, and college-wide responsiveness.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4574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67473" y="2029691"/>
            <a:ext cx="3932237" cy="1600200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Exercise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18365" y="429491"/>
            <a:ext cx="7370618" cy="620683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000" dirty="0" smtClean="0"/>
              <a:t>Define </a:t>
            </a:r>
            <a:r>
              <a:rPr lang="en-US" sz="3000" dirty="0"/>
              <a:t>what it means to provide a Culture of Care </a:t>
            </a:r>
            <a:r>
              <a:rPr lang="en-US" sz="3000" dirty="0" smtClean="0"/>
              <a:t>for students.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3000" dirty="0" smtClean="0"/>
              <a:t>Outline </a:t>
            </a:r>
            <a:r>
              <a:rPr lang="en-US" sz="3000" dirty="0"/>
              <a:t>the scope of your model. </a:t>
            </a:r>
            <a:endParaRPr lang="en-US" sz="3000" dirty="0" smtClean="0"/>
          </a:p>
          <a:p>
            <a:pPr lvl="1"/>
            <a:r>
              <a:rPr lang="en-US" sz="2400" i="1" dirty="0" smtClean="0"/>
              <a:t>What design </a:t>
            </a:r>
            <a:r>
              <a:rPr lang="en-US" sz="2400" i="1" dirty="0"/>
              <a:t>elements </a:t>
            </a:r>
            <a:r>
              <a:rPr lang="en-US" sz="2400" i="1" dirty="0" smtClean="0"/>
              <a:t>are critical to support students’ basic needs at HCC? </a:t>
            </a:r>
          </a:p>
          <a:p>
            <a:pPr lvl="1"/>
            <a:r>
              <a:rPr lang="en-US" sz="2400" i="1" dirty="0" smtClean="0"/>
              <a:t>What </a:t>
            </a:r>
            <a:r>
              <a:rPr lang="en-US" sz="2400" i="1" dirty="0"/>
              <a:t>specific strategies will you </a:t>
            </a:r>
            <a:r>
              <a:rPr lang="en-US" sz="2400" i="1" dirty="0" smtClean="0"/>
              <a:t>employ?</a:t>
            </a:r>
          </a:p>
          <a:p>
            <a:pPr lvl="1"/>
            <a:r>
              <a:rPr lang="en-US" sz="2400" i="1" dirty="0" smtClean="0"/>
              <a:t>What significant touch </a:t>
            </a:r>
            <a:r>
              <a:rPr lang="en-US" sz="2400" i="1" dirty="0"/>
              <a:t>points </a:t>
            </a:r>
            <a:r>
              <a:rPr lang="en-US" sz="2400" i="1" dirty="0" smtClean="0"/>
              <a:t>are needed across </a:t>
            </a:r>
            <a:r>
              <a:rPr lang="en-US" sz="2400" i="1" dirty="0"/>
              <a:t>the student life </a:t>
            </a:r>
            <a:r>
              <a:rPr lang="en-US" sz="2400" i="1" dirty="0" smtClean="0"/>
              <a:t>cycle?</a:t>
            </a:r>
            <a:endParaRPr lang="en-US" sz="2400" i="1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3000" dirty="0"/>
              <a:t>Identify a creative name for your model </a:t>
            </a:r>
            <a:r>
              <a:rPr lang="en-US" sz="3000" dirty="0" smtClean="0"/>
              <a:t>with a </a:t>
            </a:r>
            <a:r>
              <a:rPr lang="en-US" sz="3000" dirty="0"/>
              <a:t>guiding philosophy</a:t>
            </a:r>
            <a:r>
              <a:rPr lang="en-US" sz="30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3000" dirty="0" smtClean="0"/>
              <a:t>How </a:t>
            </a:r>
            <a:r>
              <a:rPr lang="en-US" sz="3000" dirty="0"/>
              <a:t>will you promote your model to </a:t>
            </a:r>
            <a:r>
              <a:rPr lang="en-US" sz="3000" dirty="0" smtClean="0"/>
              <a:t>garner </a:t>
            </a:r>
            <a:r>
              <a:rPr lang="en-US" sz="3000" dirty="0"/>
              <a:t>support and participation amongst students, faculty, and </a:t>
            </a:r>
            <a:r>
              <a:rPr lang="en-US" sz="3000" dirty="0" smtClean="0"/>
              <a:t>staff?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7529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171" y="1812347"/>
            <a:ext cx="3932237" cy="1600200"/>
          </a:xfrm>
        </p:spPr>
        <p:txBody>
          <a:bodyPr/>
          <a:lstStyle/>
          <a:p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The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Exercise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20606"/>
            <a:ext cx="7010400" cy="53995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3000" dirty="0" smtClean="0"/>
              <a:t>Specify </a:t>
            </a:r>
            <a:r>
              <a:rPr lang="en-US" sz="3000" dirty="0"/>
              <a:t>your resource needs to support the model</a:t>
            </a:r>
            <a:r>
              <a:rPr lang="en-US" sz="3000" dirty="0" smtClean="0"/>
              <a:t>.</a:t>
            </a:r>
            <a:br>
              <a:rPr lang="en-US" sz="3000" dirty="0" smtClean="0"/>
            </a:br>
            <a:r>
              <a:rPr lang="en-US" sz="2400" i="1" dirty="0" smtClean="0"/>
              <a:t>(</a:t>
            </a:r>
            <a:r>
              <a:rPr lang="en-US" sz="2400" i="1" dirty="0"/>
              <a:t>staffing, technology, internal/external partnerships, space, key stakeholders, </a:t>
            </a:r>
            <a:r>
              <a:rPr lang="en-US" sz="2400" i="1" dirty="0" smtClean="0"/>
              <a:t>budget, etc.)</a:t>
            </a:r>
            <a:endParaRPr lang="en-US" sz="2400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sz="3000" dirty="0" smtClean="0"/>
              <a:t>Are </a:t>
            </a:r>
            <a:r>
              <a:rPr lang="en-US" sz="3000" dirty="0"/>
              <a:t>there policy needs to consider? 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If </a:t>
            </a:r>
            <a:r>
              <a:rPr lang="en-US" sz="3000" dirty="0"/>
              <a:t>so, what are </a:t>
            </a:r>
            <a:r>
              <a:rPr lang="en-US" sz="3000" dirty="0" smtClean="0"/>
              <a:t>they?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3000" dirty="0" smtClean="0"/>
              <a:t>What </a:t>
            </a:r>
            <a:r>
              <a:rPr lang="en-US" sz="3000" dirty="0"/>
              <a:t>assessment activities will be implemented to evaluate the model’s success?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732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CC Colors">
      <a:dk1>
        <a:srgbClr val="000000"/>
      </a:dk1>
      <a:lt1>
        <a:srgbClr val="FFFFFF"/>
      </a:lt1>
      <a:dk2>
        <a:srgbClr val="555659"/>
      </a:dk2>
      <a:lt2>
        <a:srgbClr val="8A8A8D"/>
      </a:lt2>
      <a:accent1>
        <a:srgbClr val="FFB819"/>
      </a:accent1>
      <a:accent2>
        <a:srgbClr val="EF7622"/>
      </a:accent2>
      <a:accent3>
        <a:srgbClr val="D9272E"/>
      </a:accent3>
      <a:accent4>
        <a:srgbClr val="6CC049"/>
      </a:accent4>
      <a:accent5>
        <a:srgbClr val="0093C9"/>
      </a:accent5>
      <a:accent6>
        <a:srgbClr val="E56385"/>
      </a:accent6>
      <a:hlink>
        <a:srgbClr val="0075C9"/>
      </a:hlink>
      <a:folHlink>
        <a:srgbClr val="490D66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ts val="4300"/>
          </a:lnSpc>
          <a:defRPr sz="3600" dirty="0" smtClean="0">
            <a:latin typeface="Avenir Book" charset="0"/>
            <a:ea typeface="Avenir Book" charset="0"/>
            <a:cs typeface="Avenir Book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 [Autosaved]" id="{AD23EDB4-F814-9B4C-8C0D-DF300C73D46D}" vid="{C66A3E16-880E-B549-826B-A3D9106BB06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1900688FC1E744BE6D1F27BADCD8E6" ma:contentTypeVersion="14" ma:contentTypeDescription="Create a new document." ma:contentTypeScope="" ma:versionID="1268e98846463781eb34b3d380acfe28">
  <xsd:schema xmlns:xsd="http://www.w3.org/2001/XMLSchema" xmlns:xs="http://www.w3.org/2001/XMLSchema" xmlns:p="http://schemas.microsoft.com/office/2006/metadata/properties" xmlns:ns3="ea9581b5-efbf-465a-b20b-8bd09827647f" xmlns:ns4="2969d820-39b8-4028-9237-2e46d33c64d1" targetNamespace="http://schemas.microsoft.com/office/2006/metadata/properties" ma:root="true" ma:fieldsID="fe1a78ecb0d76b78f863d0322bba5b50" ns3:_="" ns4:_="">
    <xsd:import namespace="ea9581b5-efbf-465a-b20b-8bd09827647f"/>
    <xsd:import namespace="2969d820-39b8-4028-9237-2e46d33c64d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9581b5-efbf-465a-b20b-8bd0982764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69d820-39b8-4028-9237-2e46d33c64d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77E6A8-3EAB-4BA2-9C7D-6DC68DBF98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9581b5-efbf-465a-b20b-8bd09827647f"/>
    <ds:schemaRef ds:uri="2969d820-39b8-4028-9237-2e46d33c64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EACA92-F4F8-4DCD-B0C0-8EF0FC2A40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2C9564-348A-404E-B3C0-61B6731BF812}">
  <ds:schemaRefs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ea9581b5-efbf-465a-b20b-8bd09827647f"/>
    <ds:schemaRef ds:uri="http://purl.org/dc/elements/1.1/"/>
    <ds:schemaRef ds:uri="http://purl.org/dc/dcmitype/"/>
    <ds:schemaRef ds:uri="http://schemas.openxmlformats.org/package/2006/metadata/core-properties"/>
    <ds:schemaRef ds:uri="2969d820-39b8-4028-9237-2e46d33c64d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HCC Powerpoint Template</Template>
  <TotalTime>49</TotalTime>
  <Words>342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Avenir Book</vt:lpstr>
      <vt:lpstr>Avenir Heavy</vt:lpstr>
      <vt:lpstr>Calibri</vt:lpstr>
      <vt:lpstr>Calibri Light</vt:lpstr>
      <vt:lpstr>Office Theme</vt:lpstr>
      <vt:lpstr>Creating a College Wide Culture of Care</vt:lpstr>
      <vt:lpstr>The Background</vt:lpstr>
      <vt:lpstr>Defining Basic Needs</vt:lpstr>
      <vt:lpstr>The Charge</vt:lpstr>
      <vt:lpstr>The Exercise</vt:lpstr>
      <vt:lpstr>The Exercise Cont.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here.</dc:title>
  <dc:creator>hernandez.ricardo</dc:creator>
  <cp:lastModifiedBy>c.hollimandouglas</cp:lastModifiedBy>
  <cp:revision>13</cp:revision>
  <dcterms:created xsi:type="dcterms:W3CDTF">2018-01-05T21:13:33Z</dcterms:created>
  <dcterms:modified xsi:type="dcterms:W3CDTF">2022-04-13T05:05:41Z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0x0101002D1900688FC1E744BE6D1F27BADCD8E6</vt:lpwstr>
  </property>
</Properties>
</file>