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0"/>
  </p:notesMasterIdLst>
  <p:sldIdLst>
    <p:sldId id="257" r:id="rId2"/>
    <p:sldId id="269" r:id="rId3"/>
    <p:sldId id="264" r:id="rId4"/>
    <p:sldId id="267" r:id="rId5"/>
    <p:sldId id="271" r:id="rId6"/>
    <p:sldId id="272" r:id="rId7"/>
    <p:sldId id="268"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33" autoAdjust="0"/>
    <p:restoredTop sz="94674"/>
  </p:normalViewPr>
  <p:slideViewPr>
    <p:cSldViewPr snapToGrid="0" snapToObjects="1">
      <p:cViewPr varScale="1">
        <p:scale>
          <a:sx n="73" d="100"/>
          <a:sy n="73" d="100"/>
        </p:scale>
        <p:origin x="49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1AEED7-C987-44C4-B272-1F9D06CD6A05}" type="datetimeFigureOut">
              <a:rPr lang="en-US" smtClean="0"/>
              <a:t>4/17/2020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E01F44-825D-4A06-B590-1FD18C2CABD2}" type="slidenum">
              <a:rPr lang="en-US" smtClean="0"/>
              <a:t>‹#›</a:t>
            </a:fld>
            <a:endParaRPr lang="en-US"/>
          </a:p>
        </p:txBody>
      </p:sp>
    </p:spTree>
    <p:extLst>
      <p:ext uri="{BB962C8B-B14F-4D97-AF65-F5344CB8AC3E}">
        <p14:creationId xmlns:p14="http://schemas.microsoft.com/office/powerpoint/2010/main" val="3420181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E01F44-825D-4A06-B590-1FD18C2CABD2}" type="slidenum">
              <a:rPr lang="en-US" smtClean="0"/>
              <a:t>2</a:t>
            </a:fld>
            <a:endParaRPr lang="en-US"/>
          </a:p>
        </p:txBody>
      </p:sp>
    </p:spTree>
    <p:extLst>
      <p:ext uri="{BB962C8B-B14F-4D97-AF65-F5344CB8AC3E}">
        <p14:creationId xmlns:p14="http://schemas.microsoft.com/office/powerpoint/2010/main" val="2881440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864AA2-2339-8546-BDA3-83D57E515C63}"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C62AD-1449-9143-8F26-15D729BEA7F6}" type="slidenum">
              <a:rPr lang="en-US" smtClean="0"/>
              <a:t>‹#›</a:t>
            </a:fld>
            <a:endParaRPr lang="en-US"/>
          </a:p>
        </p:txBody>
      </p:sp>
    </p:spTree>
    <p:extLst>
      <p:ext uri="{BB962C8B-B14F-4D97-AF65-F5344CB8AC3E}">
        <p14:creationId xmlns:p14="http://schemas.microsoft.com/office/powerpoint/2010/main" val="238213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864AA2-2339-8546-BDA3-83D57E515C63}"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C62AD-1449-9143-8F26-15D729BEA7F6}" type="slidenum">
              <a:rPr lang="en-US" smtClean="0"/>
              <a:t>‹#›</a:t>
            </a:fld>
            <a:endParaRPr lang="en-US"/>
          </a:p>
        </p:txBody>
      </p:sp>
    </p:spTree>
    <p:extLst>
      <p:ext uri="{BB962C8B-B14F-4D97-AF65-F5344CB8AC3E}">
        <p14:creationId xmlns:p14="http://schemas.microsoft.com/office/powerpoint/2010/main" val="984355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864AA2-2339-8546-BDA3-83D57E515C63}"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C62AD-1449-9143-8F26-15D729BEA7F6}" type="slidenum">
              <a:rPr lang="en-US" smtClean="0"/>
              <a:t>‹#›</a:t>
            </a:fld>
            <a:endParaRPr lang="en-US"/>
          </a:p>
        </p:txBody>
      </p:sp>
    </p:spTree>
    <p:extLst>
      <p:ext uri="{BB962C8B-B14F-4D97-AF65-F5344CB8AC3E}">
        <p14:creationId xmlns:p14="http://schemas.microsoft.com/office/powerpoint/2010/main" val="1997700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876300" y="4406207"/>
            <a:ext cx="10439400" cy="1175444"/>
          </a:xfrm>
        </p:spPr>
        <p:txBody>
          <a:bodyPr anchor="ctr"/>
          <a:lstStyle>
            <a:lvl1pPr algn="ctr">
              <a:defRPr sz="6000">
                <a:solidFill>
                  <a:schemeClr val="accent1"/>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0" y="0"/>
            <a:ext cx="12191999" cy="28479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6">
            <a:extLst>
              <a:ext uri="{FF2B5EF4-FFF2-40B4-BE49-F238E27FC236}">
                <a16:creationId xmlns:a16="http://schemas.microsoft.com/office/drawing/2014/main" id="{230D70C6-13FD-45D4-8FB6-26C56B8FF2D4}"/>
              </a:ext>
            </a:extLst>
          </p:cNvPr>
          <p:cNvSpPr>
            <a:spLocks noGrp="1"/>
          </p:cNvSpPr>
          <p:nvPr>
            <p:ph type="pic" sz="quarter" idx="13"/>
          </p:nvPr>
        </p:nvSpPr>
        <p:spPr>
          <a:xfrm>
            <a:off x="371476" y="260350"/>
            <a:ext cx="11520488" cy="365759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3" name="Rectangle 2">
            <a:extLst>
              <a:ext uri="{FF2B5EF4-FFF2-40B4-BE49-F238E27FC236}">
                <a16:creationId xmlns:a16="http://schemas.microsoft.com/office/drawing/2014/main" id="{E10ED78A-2A17-41C4-9030-D406C56DDF4A}"/>
              </a:ext>
            </a:extLst>
          </p:cNvPr>
          <p:cNvSpPr/>
          <p:nvPr userDrawn="1"/>
        </p:nvSpPr>
        <p:spPr>
          <a:xfrm>
            <a:off x="5795961" y="3914082"/>
            <a:ext cx="600075" cy="2918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358157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864AA2-2339-8546-BDA3-83D57E515C63}"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C62AD-1449-9143-8F26-15D729BEA7F6}" type="slidenum">
              <a:rPr lang="en-US" smtClean="0"/>
              <a:t>‹#›</a:t>
            </a:fld>
            <a:endParaRPr lang="en-US"/>
          </a:p>
        </p:txBody>
      </p:sp>
    </p:spTree>
    <p:extLst>
      <p:ext uri="{BB962C8B-B14F-4D97-AF65-F5344CB8AC3E}">
        <p14:creationId xmlns:p14="http://schemas.microsoft.com/office/powerpoint/2010/main" val="748440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864AA2-2339-8546-BDA3-83D57E515C63}"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C62AD-1449-9143-8F26-15D729BEA7F6}" type="slidenum">
              <a:rPr lang="en-US" smtClean="0"/>
              <a:t>‹#›</a:t>
            </a:fld>
            <a:endParaRPr lang="en-US"/>
          </a:p>
        </p:txBody>
      </p:sp>
    </p:spTree>
    <p:extLst>
      <p:ext uri="{BB962C8B-B14F-4D97-AF65-F5344CB8AC3E}">
        <p14:creationId xmlns:p14="http://schemas.microsoft.com/office/powerpoint/2010/main" val="1226384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864AA2-2339-8546-BDA3-83D57E515C63}"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EC62AD-1449-9143-8F26-15D729BEA7F6}" type="slidenum">
              <a:rPr lang="en-US" smtClean="0"/>
              <a:t>‹#›</a:t>
            </a:fld>
            <a:endParaRPr lang="en-US"/>
          </a:p>
        </p:txBody>
      </p:sp>
    </p:spTree>
    <p:extLst>
      <p:ext uri="{BB962C8B-B14F-4D97-AF65-F5344CB8AC3E}">
        <p14:creationId xmlns:p14="http://schemas.microsoft.com/office/powerpoint/2010/main" val="302079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864AA2-2339-8546-BDA3-83D57E515C63}" type="datetimeFigureOut">
              <a:rPr lang="en-US" smtClean="0"/>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EC62AD-1449-9143-8F26-15D729BEA7F6}" type="slidenum">
              <a:rPr lang="en-US" smtClean="0"/>
              <a:t>‹#›</a:t>
            </a:fld>
            <a:endParaRPr lang="en-US"/>
          </a:p>
        </p:txBody>
      </p:sp>
    </p:spTree>
    <p:extLst>
      <p:ext uri="{BB962C8B-B14F-4D97-AF65-F5344CB8AC3E}">
        <p14:creationId xmlns:p14="http://schemas.microsoft.com/office/powerpoint/2010/main" val="400882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864AA2-2339-8546-BDA3-83D57E515C63}" type="datetimeFigureOut">
              <a:rPr lang="en-US" smtClean="0"/>
              <a:t>4/17/2020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EC62AD-1449-9143-8F26-15D729BEA7F6}" type="slidenum">
              <a:rPr lang="en-US" smtClean="0"/>
              <a:t>‹#›</a:t>
            </a:fld>
            <a:endParaRPr lang="en-US"/>
          </a:p>
        </p:txBody>
      </p:sp>
    </p:spTree>
    <p:extLst>
      <p:ext uri="{BB962C8B-B14F-4D97-AF65-F5344CB8AC3E}">
        <p14:creationId xmlns:p14="http://schemas.microsoft.com/office/powerpoint/2010/main" val="971825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864AA2-2339-8546-BDA3-83D57E515C63}" type="datetimeFigureOut">
              <a:rPr lang="en-US" smtClean="0"/>
              <a:t>4/17/2020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EC62AD-1449-9143-8F26-15D729BEA7F6}" type="slidenum">
              <a:rPr lang="en-US" smtClean="0"/>
              <a:t>‹#›</a:t>
            </a:fld>
            <a:endParaRPr lang="en-US"/>
          </a:p>
        </p:txBody>
      </p:sp>
    </p:spTree>
    <p:extLst>
      <p:ext uri="{BB962C8B-B14F-4D97-AF65-F5344CB8AC3E}">
        <p14:creationId xmlns:p14="http://schemas.microsoft.com/office/powerpoint/2010/main" val="1858580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864AA2-2339-8546-BDA3-83D57E515C63}"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EC62AD-1449-9143-8F26-15D729BEA7F6}" type="slidenum">
              <a:rPr lang="en-US" smtClean="0"/>
              <a:t>‹#›</a:t>
            </a:fld>
            <a:endParaRPr lang="en-US"/>
          </a:p>
        </p:txBody>
      </p:sp>
    </p:spTree>
    <p:extLst>
      <p:ext uri="{BB962C8B-B14F-4D97-AF65-F5344CB8AC3E}">
        <p14:creationId xmlns:p14="http://schemas.microsoft.com/office/powerpoint/2010/main" val="2019355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864AA2-2339-8546-BDA3-83D57E515C63}"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EC62AD-1449-9143-8F26-15D729BEA7F6}" type="slidenum">
              <a:rPr lang="en-US" smtClean="0"/>
              <a:t>‹#›</a:t>
            </a:fld>
            <a:endParaRPr lang="en-US"/>
          </a:p>
        </p:txBody>
      </p:sp>
    </p:spTree>
    <p:extLst>
      <p:ext uri="{BB962C8B-B14F-4D97-AF65-F5344CB8AC3E}">
        <p14:creationId xmlns:p14="http://schemas.microsoft.com/office/powerpoint/2010/main" val="48150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26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864AA2-2339-8546-BDA3-83D57E515C63}" type="datetimeFigureOut">
              <a:rPr lang="en-US" smtClean="0"/>
              <a:t>4/17/2020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EC62AD-1449-9143-8F26-15D729BEA7F6}" type="slidenum">
              <a:rPr lang="en-US" smtClean="0"/>
              <a:t>‹#›</a:t>
            </a:fld>
            <a:endParaRPr lang="en-US"/>
          </a:p>
        </p:txBody>
      </p:sp>
    </p:spTree>
    <p:extLst>
      <p:ext uri="{BB962C8B-B14F-4D97-AF65-F5344CB8AC3E}">
        <p14:creationId xmlns:p14="http://schemas.microsoft.com/office/powerpoint/2010/main" val="3093530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hccs.edu/resources-for/current-students/student-handbook/" TargetMode="External"/><Relationship Id="rId2" Type="http://schemas.openxmlformats.org/officeDocument/2006/relationships/hyperlink" Target="https://www.hccs.edu/resources-for/faculty/student-conduc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hccs.edu/resources-for/current-students/student-handbook/"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sonya.splane@hccs.edu" TargetMode="External"/><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3116" y="691670"/>
            <a:ext cx="8261318" cy="3060442"/>
          </a:xfrm>
        </p:spPr>
        <p:txBody>
          <a:bodyPr>
            <a:noAutofit/>
          </a:bodyPr>
          <a:lstStyle/>
          <a:p>
            <a:pPr>
              <a:lnSpc>
                <a:spcPts val="6000"/>
              </a:lnSpc>
            </a:pPr>
            <a:r>
              <a:rPr lang="en-US" sz="4000" b="1" dirty="0">
                <a:latin typeface="Avenir Heavy" charset="0"/>
                <a:ea typeface="Avenir Heavy" charset="0"/>
                <a:cs typeface="Avenir Heavy" charset="0"/>
              </a:rPr>
              <a:t>Helpful Tips</a:t>
            </a:r>
            <a:br>
              <a:rPr lang="en-US" sz="4000" b="1" dirty="0">
                <a:latin typeface="Avenir Heavy" charset="0"/>
                <a:ea typeface="Avenir Heavy" charset="0"/>
                <a:cs typeface="Avenir Heavy" charset="0"/>
              </a:rPr>
            </a:br>
            <a:r>
              <a:rPr lang="en-US" sz="4000" b="1" dirty="0">
                <a:latin typeface="Avenir Heavy" charset="0"/>
                <a:ea typeface="Avenir Heavy" charset="0"/>
                <a:cs typeface="Avenir Heavy" charset="0"/>
              </a:rPr>
              <a:t>About Student Conduct </a:t>
            </a:r>
            <a:br>
              <a:rPr lang="en-US" sz="4000" b="1" dirty="0">
                <a:latin typeface="Avenir Heavy" charset="0"/>
                <a:ea typeface="Avenir Heavy" charset="0"/>
                <a:cs typeface="Avenir Heavy" charset="0"/>
              </a:rPr>
            </a:br>
            <a:r>
              <a:rPr lang="en-US" sz="2000" b="1" dirty="0">
                <a:latin typeface="Avenir Heavy" charset="0"/>
                <a:ea typeface="Avenir Heavy" charset="0"/>
                <a:cs typeface="Avenir Heavy" charset="0"/>
              </a:rPr>
              <a:t>(also including Academic Integrity &amp; Sexual Misconduct) </a:t>
            </a:r>
          </a:p>
        </p:txBody>
      </p:sp>
      <p:sp>
        <p:nvSpPr>
          <p:cNvPr id="3" name="Subtitle 2"/>
          <p:cNvSpPr>
            <a:spLocks noGrp="1"/>
          </p:cNvSpPr>
          <p:nvPr>
            <p:ph type="subTitle" idx="1"/>
          </p:nvPr>
        </p:nvSpPr>
        <p:spPr>
          <a:xfrm>
            <a:off x="4106563" y="3948021"/>
            <a:ext cx="6717956" cy="1655762"/>
          </a:xfrm>
        </p:spPr>
        <p:txBody>
          <a:bodyPr/>
          <a:lstStyle/>
          <a:p>
            <a:pPr>
              <a:lnSpc>
                <a:spcPts val="2800"/>
              </a:lnSpc>
            </a:pPr>
            <a:r>
              <a:rPr lang="en-US" dirty="0">
                <a:latin typeface="Avenir Book" charset="0"/>
                <a:ea typeface="Avenir Book" charset="0"/>
                <a:cs typeface="Avenir Book" charset="0"/>
              </a:rPr>
              <a:t>Faculty Resources</a:t>
            </a:r>
          </a:p>
        </p:txBody>
      </p:sp>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457283" y="2901121"/>
            <a:ext cx="2217683" cy="1491392"/>
          </a:xfrm>
          <a:prstGeom prst="rect">
            <a:avLst/>
          </a:prstGeom>
        </p:spPr>
      </p:pic>
      <p:cxnSp>
        <p:nvCxnSpPr>
          <p:cNvPr id="6" name="Straight Connector 5"/>
          <p:cNvCxnSpPr/>
          <p:nvPr/>
        </p:nvCxnSpPr>
        <p:spPr>
          <a:xfrm>
            <a:off x="4106563" y="3791509"/>
            <a:ext cx="6396680"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6" descr="Student Code of Conduct – Group Project | Henrico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0707" y="439317"/>
            <a:ext cx="2057169" cy="1988597"/>
          </a:xfrm>
          <a:prstGeom prst="rect">
            <a:avLst/>
          </a:prstGeom>
        </p:spPr>
      </p:pic>
    </p:spTree>
    <p:extLst>
      <p:ext uri="{BB962C8B-B14F-4D97-AF65-F5344CB8AC3E}">
        <p14:creationId xmlns:p14="http://schemas.microsoft.com/office/powerpoint/2010/main" val="1324552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ubtitle 15">
            <a:extLst>
              <a:ext uri="{FF2B5EF4-FFF2-40B4-BE49-F238E27FC236}">
                <a16:creationId xmlns:a16="http://schemas.microsoft.com/office/drawing/2014/main" id="{0AF12DCF-2F99-714E-AEEC-EAFB74FAF7F4}"/>
              </a:ext>
            </a:extLst>
          </p:cNvPr>
          <p:cNvSpPr>
            <a:spLocks noGrp="1"/>
          </p:cNvSpPr>
          <p:nvPr>
            <p:ph type="subTitle" idx="1"/>
          </p:nvPr>
        </p:nvSpPr>
        <p:spPr>
          <a:xfrm>
            <a:off x="4206241" y="400334"/>
            <a:ext cx="7354388" cy="1138426"/>
          </a:xfrm>
        </p:spPr>
        <p:txBody>
          <a:bodyPr>
            <a:normAutofit/>
          </a:bodyPr>
          <a:lstStyle/>
          <a:p>
            <a:pPr algn="l"/>
            <a:r>
              <a:rPr lang="en-US" sz="3200" dirty="0">
                <a:solidFill>
                  <a:srgbClr val="1F2D29"/>
                </a:solidFill>
              </a:rPr>
              <a:t>Helpful Tips To Avoid Student Complaints</a:t>
            </a:r>
          </a:p>
        </p:txBody>
      </p:sp>
      <p:pic>
        <p:nvPicPr>
          <p:cNvPr id="2" name="Picture 1" descr="CEDICT: Communication, Education and Development using ICT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404" y="213141"/>
            <a:ext cx="2962687" cy="2564591"/>
          </a:xfrm>
          <a:prstGeom prst="rect">
            <a:avLst/>
          </a:prstGeom>
        </p:spPr>
      </p:pic>
      <p:sp>
        <p:nvSpPr>
          <p:cNvPr id="5" name="TextBox 4"/>
          <p:cNvSpPr txBox="1"/>
          <p:nvPr/>
        </p:nvSpPr>
        <p:spPr>
          <a:xfrm>
            <a:off x="4206241" y="1204794"/>
            <a:ext cx="7354388" cy="5055230"/>
          </a:xfrm>
          <a:prstGeom prst="rect">
            <a:avLst/>
          </a:prstGeom>
          <a:noFill/>
        </p:spPr>
        <p:txBody>
          <a:bodyPr wrap="square" rtlCol="0" anchor="ctr">
            <a:spAutoFit/>
          </a:bodyPr>
          <a:lstStyle/>
          <a:p>
            <a:pPr marL="571500" indent="-571500">
              <a:lnSpc>
                <a:spcPts val="4300"/>
              </a:lnSpc>
              <a:buFont typeface="Wingdings" panose="05000000000000000000" pitchFamily="2" charset="2"/>
              <a:buChar char="v"/>
            </a:pPr>
            <a:r>
              <a:rPr lang="en-US" sz="1400" dirty="0">
                <a:latin typeface="Avenir Book" charset="0"/>
                <a:ea typeface="Avenir Book" charset="0"/>
                <a:cs typeface="Avenir Book" charset="0"/>
              </a:rPr>
              <a:t>Be responsive</a:t>
            </a:r>
          </a:p>
          <a:p>
            <a:pPr marL="571500" indent="-571500">
              <a:lnSpc>
                <a:spcPts val="4300"/>
              </a:lnSpc>
              <a:buFont typeface="Wingdings" panose="05000000000000000000" pitchFamily="2" charset="2"/>
              <a:buChar char="v"/>
            </a:pPr>
            <a:r>
              <a:rPr lang="en-US" sz="1400" dirty="0">
                <a:latin typeface="Avenir Book" charset="0"/>
                <a:ea typeface="Avenir Book" charset="0"/>
                <a:cs typeface="Avenir Book" charset="0"/>
              </a:rPr>
              <a:t>Be understanding of the current crisis and its effect on your student</a:t>
            </a:r>
          </a:p>
          <a:p>
            <a:pPr marL="571500" indent="-571500">
              <a:lnSpc>
                <a:spcPts val="4300"/>
              </a:lnSpc>
              <a:buFont typeface="Wingdings" panose="05000000000000000000" pitchFamily="2" charset="2"/>
              <a:buChar char="v"/>
            </a:pPr>
            <a:r>
              <a:rPr lang="en-US" sz="1400" dirty="0">
                <a:latin typeface="Avenir Book" charset="0"/>
                <a:ea typeface="Avenir Book" charset="0"/>
                <a:cs typeface="Avenir Book" charset="0"/>
              </a:rPr>
              <a:t>Set the rules early on</a:t>
            </a:r>
          </a:p>
          <a:p>
            <a:pPr marL="571500" indent="-571500">
              <a:lnSpc>
                <a:spcPts val="4300"/>
              </a:lnSpc>
              <a:buFont typeface="Wingdings" panose="05000000000000000000" pitchFamily="2" charset="2"/>
              <a:buChar char="v"/>
            </a:pPr>
            <a:r>
              <a:rPr lang="en-US" sz="1400" dirty="0">
                <a:latin typeface="Avenir Book" charset="0"/>
                <a:ea typeface="Avenir Book" charset="0"/>
                <a:cs typeface="Avenir Book" charset="0"/>
              </a:rPr>
              <a:t>Ask more questions for clarification and understanding</a:t>
            </a:r>
          </a:p>
          <a:p>
            <a:pPr marL="571500" indent="-571500">
              <a:lnSpc>
                <a:spcPts val="4300"/>
              </a:lnSpc>
              <a:buFont typeface="Wingdings" panose="05000000000000000000" pitchFamily="2" charset="2"/>
              <a:buChar char="v"/>
            </a:pPr>
            <a:r>
              <a:rPr lang="en-US" sz="1400" dirty="0">
                <a:latin typeface="Avenir Book" charset="0"/>
                <a:ea typeface="Avenir Book" charset="0"/>
                <a:cs typeface="Avenir Book" charset="0"/>
              </a:rPr>
              <a:t>Ask students questions regarding the proper functioning of their computer equipment and internet service</a:t>
            </a:r>
          </a:p>
          <a:p>
            <a:pPr marL="571500" indent="-571500">
              <a:lnSpc>
                <a:spcPts val="4300"/>
              </a:lnSpc>
              <a:buFont typeface="Wingdings" panose="05000000000000000000" pitchFamily="2" charset="2"/>
              <a:buChar char="v"/>
            </a:pPr>
            <a:r>
              <a:rPr lang="en-US" sz="1400" dirty="0">
                <a:latin typeface="Avenir Book" charset="0"/>
                <a:ea typeface="Avenir Book" charset="0"/>
                <a:cs typeface="Avenir Book" charset="0"/>
              </a:rPr>
              <a:t>Use visual elements to convey your subject</a:t>
            </a:r>
          </a:p>
          <a:p>
            <a:pPr marL="285750" indent="-285750">
              <a:lnSpc>
                <a:spcPts val="4300"/>
              </a:lnSpc>
              <a:buFont typeface="Wingdings" panose="05000000000000000000" pitchFamily="2" charset="2"/>
              <a:buChar char="v"/>
            </a:pPr>
            <a:r>
              <a:rPr lang="en-US" sz="1400" dirty="0">
                <a:latin typeface="Avenir Book" charset="0"/>
                <a:ea typeface="Avenir Book" charset="0"/>
                <a:cs typeface="Avenir Book" charset="0"/>
              </a:rPr>
              <a:t>      Use various techniques to motivate participants</a:t>
            </a:r>
          </a:p>
          <a:p>
            <a:pPr marL="571500" indent="-571500">
              <a:lnSpc>
                <a:spcPts val="4300"/>
              </a:lnSpc>
              <a:buFont typeface="Wingdings" panose="05000000000000000000" pitchFamily="2" charset="2"/>
              <a:buChar char="v"/>
            </a:pPr>
            <a:r>
              <a:rPr lang="en-US" sz="1400" dirty="0">
                <a:latin typeface="Avenir Book" charset="0"/>
                <a:ea typeface="Avenir Book" charset="0"/>
                <a:cs typeface="Avenir Book" charset="0"/>
              </a:rPr>
              <a:t>Don’t let your technology get in the way</a:t>
            </a:r>
          </a:p>
        </p:txBody>
      </p:sp>
    </p:spTree>
    <p:extLst>
      <p:ext uri="{BB962C8B-B14F-4D97-AF65-F5344CB8AC3E}">
        <p14:creationId xmlns:p14="http://schemas.microsoft.com/office/powerpoint/2010/main" val="1412230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5B5B8-D0FD-4743-9B97-5573B7839990}"/>
              </a:ext>
            </a:extLst>
          </p:cNvPr>
          <p:cNvSpPr>
            <a:spLocks noGrp="1"/>
          </p:cNvSpPr>
          <p:nvPr>
            <p:ph type="title"/>
          </p:nvPr>
        </p:nvSpPr>
        <p:spPr>
          <a:xfrm>
            <a:off x="686477" y="-350044"/>
            <a:ext cx="10515600" cy="1325563"/>
          </a:xfrm>
        </p:spPr>
        <p:txBody>
          <a:bodyPr/>
          <a:lstStyle/>
          <a:p>
            <a:pPr algn="ctr"/>
            <a:r>
              <a:rPr lang="en-US" dirty="0"/>
              <a:t>Submit Reports In </a:t>
            </a:r>
            <a:r>
              <a:rPr lang="en-US" dirty="0" err="1"/>
              <a:t>Maxient</a:t>
            </a:r>
            <a:endParaRPr lang="en-US" dirty="0"/>
          </a:p>
        </p:txBody>
      </p:sp>
      <p:sp>
        <p:nvSpPr>
          <p:cNvPr id="3" name="Content Placeholder 2">
            <a:extLst>
              <a:ext uri="{FF2B5EF4-FFF2-40B4-BE49-F238E27FC236}">
                <a16:creationId xmlns:a16="http://schemas.microsoft.com/office/drawing/2014/main" id="{AEBD5A79-00FD-6145-BCF1-9470B02FA30A}"/>
              </a:ext>
            </a:extLst>
          </p:cNvPr>
          <p:cNvSpPr>
            <a:spLocks noGrp="1"/>
          </p:cNvSpPr>
          <p:nvPr>
            <p:ph idx="1"/>
          </p:nvPr>
        </p:nvSpPr>
        <p:spPr>
          <a:xfrm>
            <a:off x="460375" y="1127919"/>
            <a:ext cx="10893425" cy="5049044"/>
          </a:xfrm>
        </p:spPr>
        <p:txBody>
          <a:bodyPr>
            <a:normAutofit/>
          </a:bodyPr>
          <a:lstStyle/>
          <a:p>
            <a:pPr marL="0" indent="0">
              <a:buNone/>
            </a:pPr>
            <a:r>
              <a:rPr lang="en-US" dirty="0"/>
              <a:t>Use the link below to submit a report:</a:t>
            </a:r>
          </a:p>
          <a:p>
            <a:pPr marL="0" indent="0">
              <a:buNone/>
            </a:pPr>
            <a:r>
              <a:rPr lang="en-US" dirty="0">
                <a:hlinkClick r:id="rId2"/>
              </a:rPr>
              <a:t>https://www.hccs.edu/resources-for/faculty/student-conduct/</a:t>
            </a:r>
            <a:r>
              <a:rPr lang="en-US" dirty="0"/>
              <a:t>  </a:t>
            </a:r>
          </a:p>
          <a:p>
            <a:r>
              <a:rPr lang="en-US" dirty="0"/>
              <a:t>Reports can be made about </a:t>
            </a:r>
          </a:p>
          <a:p>
            <a:pPr lvl="1">
              <a:buFont typeface="Wingdings" panose="05000000000000000000" pitchFamily="2" charset="2"/>
              <a:buChar char="Ø"/>
            </a:pPr>
            <a:r>
              <a:rPr lang="en-US" dirty="0"/>
              <a:t>Conduct Issues, </a:t>
            </a:r>
          </a:p>
          <a:p>
            <a:pPr lvl="1">
              <a:buFont typeface="Wingdings" panose="05000000000000000000" pitchFamily="2" charset="2"/>
              <a:buChar char="Ø"/>
            </a:pPr>
            <a:r>
              <a:rPr lang="en-US" dirty="0"/>
              <a:t>Academic Integrity and Scholastic Dishonesty Violations, </a:t>
            </a:r>
          </a:p>
          <a:p>
            <a:pPr lvl="1">
              <a:buFont typeface="Wingdings" panose="05000000000000000000" pitchFamily="2" charset="2"/>
              <a:buChar char="Ø"/>
            </a:pPr>
            <a:r>
              <a:rPr lang="en-US" dirty="0"/>
              <a:t>Concerning Behavior, or </a:t>
            </a:r>
          </a:p>
          <a:p>
            <a:pPr lvl="1">
              <a:buFont typeface="Wingdings" panose="05000000000000000000" pitchFamily="2" charset="2"/>
              <a:buChar char="Ø"/>
            </a:pPr>
            <a:r>
              <a:rPr lang="en-US" dirty="0"/>
              <a:t>Sexual Misconduct</a:t>
            </a:r>
          </a:p>
          <a:p>
            <a:pPr marL="0" indent="0">
              <a:buNone/>
            </a:pPr>
            <a:r>
              <a:rPr lang="en-US" dirty="0"/>
              <a:t>For access to the Student Handbook and Code of Conduct, see link below:</a:t>
            </a:r>
          </a:p>
          <a:p>
            <a:r>
              <a:rPr lang="en-US" dirty="0">
                <a:hlinkClick r:id="rId3"/>
              </a:rPr>
              <a:t>https://www.hccs.edu/resources-for/current-students/student-handbook/</a:t>
            </a:r>
            <a:r>
              <a:rPr lang="en-US" dirty="0"/>
              <a:t> </a:t>
            </a:r>
          </a:p>
          <a:p>
            <a:endParaRPr lang="en-US" dirty="0"/>
          </a:p>
        </p:txBody>
      </p:sp>
      <p:sp>
        <p:nvSpPr>
          <p:cNvPr id="5" name="AutoShape 6" descr="Maxient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Maxient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331295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8C9B2F-47D8-C945-AE1D-AF5FE8E2218A}"/>
              </a:ext>
            </a:extLst>
          </p:cNvPr>
          <p:cNvSpPr>
            <a:spLocks noGrp="1"/>
          </p:cNvSpPr>
          <p:nvPr>
            <p:ph type="title"/>
          </p:nvPr>
        </p:nvSpPr>
        <p:spPr/>
        <p:txBody>
          <a:bodyPr>
            <a:normAutofit/>
          </a:bodyPr>
          <a:lstStyle/>
          <a:p>
            <a:r>
              <a:rPr lang="en-US" sz="4800" b="1" dirty="0"/>
              <a:t>Your campus selection matters:</a:t>
            </a:r>
          </a:p>
        </p:txBody>
      </p:sp>
      <p:sp>
        <p:nvSpPr>
          <p:cNvPr id="5" name="Content Placeholder 4">
            <a:extLst>
              <a:ext uri="{FF2B5EF4-FFF2-40B4-BE49-F238E27FC236}">
                <a16:creationId xmlns:a16="http://schemas.microsoft.com/office/drawing/2014/main" id="{01259B1A-593A-444F-937A-59DA2B7E2F7F}"/>
              </a:ext>
            </a:extLst>
          </p:cNvPr>
          <p:cNvSpPr>
            <a:spLocks noGrp="1"/>
          </p:cNvSpPr>
          <p:nvPr>
            <p:ph sz="half" idx="1"/>
          </p:nvPr>
        </p:nvSpPr>
        <p:spPr>
          <a:xfrm>
            <a:off x="838200" y="1732483"/>
            <a:ext cx="5181600" cy="4351338"/>
          </a:xfrm>
        </p:spPr>
        <p:txBody>
          <a:bodyPr>
            <a:normAutofit lnSpcReduction="10000"/>
          </a:bodyPr>
          <a:lstStyle/>
          <a:p>
            <a:r>
              <a:rPr lang="en-US" dirty="0"/>
              <a:t>Select the incident location using your course home campus to ensure routing to the appropriate campus Dean/Associate Dean.</a:t>
            </a:r>
          </a:p>
          <a:p>
            <a:r>
              <a:rPr lang="en-US" b="1" dirty="0"/>
              <a:t>Incident Location Examples:</a:t>
            </a:r>
            <a:r>
              <a:rPr lang="en-US" sz="1200" b="1" dirty="0">
                <a:solidFill>
                  <a:schemeClr val="accent3"/>
                </a:solidFill>
              </a:rPr>
              <a:t> </a:t>
            </a:r>
          </a:p>
          <a:p>
            <a:pPr marL="0" indent="0">
              <a:buNone/>
            </a:pPr>
            <a:r>
              <a:rPr lang="en-US" sz="1400" b="1" dirty="0">
                <a:solidFill>
                  <a:srgbClr val="0070C0"/>
                </a:solidFill>
              </a:rPr>
              <a:t>Online College, Central Online– Main, Central Online - South Campus, Coleman Online- John P. McGovern, Coleman Online– Main, Northeast Online- Auto Tech Training Center, Northeast Online – </a:t>
            </a:r>
            <a:r>
              <a:rPr lang="en-US" sz="1400" b="1" dirty="0" err="1">
                <a:solidFill>
                  <a:srgbClr val="0070C0"/>
                </a:solidFill>
              </a:rPr>
              <a:t>Codwell</a:t>
            </a:r>
            <a:r>
              <a:rPr lang="en-US" sz="1400" b="1" dirty="0">
                <a:solidFill>
                  <a:srgbClr val="0070C0"/>
                </a:solidFill>
              </a:rPr>
              <a:t>, Northeast Online - North Forest, Northeast Online– Northline, Northeast Online - </a:t>
            </a:r>
            <a:r>
              <a:rPr lang="en-US" sz="1400" b="1" dirty="0" err="1">
                <a:solidFill>
                  <a:srgbClr val="0070C0"/>
                </a:solidFill>
              </a:rPr>
              <a:t>Pinemont</a:t>
            </a:r>
            <a:r>
              <a:rPr lang="en-US" sz="1400" b="1" dirty="0">
                <a:solidFill>
                  <a:srgbClr val="0070C0"/>
                </a:solidFill>
              </a:rPr>
              <a:t>, Northeast Online - Acres Homes, Northwest Online – </a:t>
            </a:r>
            <a:r>
              <a:rPr lang="en-US" sz="1400" b="1" dirty="0" err="1">
                <a:solidFill>
                  <a:srgbClr val="0070C0"/>
                </a:solidFill>
              </a:rPr>
              <a:t>Alief</a:t>
            </a:r>
            <a:r>
              <a:rPr lang="en-US" sz="1400" b="1" dirty="0">
                <a:solidFill>
                  <a:srgbClr val="0070C0"/>
                </a:solidFill>
              </a:rPr>
              <a:t>,  Northwest Online – </a:t>
            </a:r>
            <a:r>
              <a:rPr lang="en-US" sz="1400" b="1" dirty="0" err="1">
                <a:solidFill>
                  <a:srgbClr val="0070C0"/>
                </a:solidFill>
              </a:rPr>
              <a:t>Bissonnet</a:t>
            </a:r>
            <a:r>
              <a:rPr lang="en-US" sz="1400" b="1" dirty="0">
                <a:solidFill>
                  <a:srgbClr val="0070C0"/>
                </a:solidFill>
              </a:rPr>
              <a:t>, Northwest Online– Katy, Northwest Online - Spring Branch, Southeast Online – Eastside,  Southeast Online –</a:t>
            </a:r>
            <a:r>
              <a:rPr lang="en-US" sz="1400" b="1" dirty="0" err="1">
                <a:solidFill>
                  <a:srgbClr val="0070C0"/>
                </a:solidFill>
              </a:rPr>
              <a:t>Fraga</a:t>
            </a:r>
            <a:r>
              <a:rPr lang="en-US" sz="1400" b="1" dirty="0">
                <a:solidFill>
                  <a:srgbClr val="0070C0"/>
                </a:solidFill>
              </a:rPr>
              <a:t>, Southwest Online - Brays Oaks, Southwest Online– </a:t>
            </a:r>
            <a:r>
              <a:rPr lang="en-US" sz="1400" b="1" dirty="0" err="1">
                <a:solidFill>
                  <a:srgbClr val="0070C0"/>
                </a:solidFill>
              </a:rPr>
              <a:t>Gulfton</a:t>
            </a:r>
            <a:r>
              <a:rPr lang="en-US" sz="1400" b="1" dirty="0">
                <a:solidFill>
                  <a:srgbClr val="0070C0"/>
                </a:solidFill>
              </a:rPr>
              <a:t>, Southwest Online- Missouri City, Southwest Online– Stafford, Southwest West Loop Online</a:t>
            </a:r>
          </a:p>
          <a:p>
            <a:endParaRPr lang="en-US" sz="1400" b="1" cap="all" dirty="0">
              <a:solidFill>
                <a:schemeClr val="accent3">
                  <a:lumMod val="50000"/>
                </a:schemeClr>
              </a:solidFill>
            </a:endParaRPr>
          </a:p>
        </p:txBody>
      </p:sp>
      <p:sp>
        <p:nvSpPr>
          <p:cNvPr id="6" name="Content Placeholder 5">
            <a:extLst>
              <a:ext uri="{FF2B5EF4-FFF2-40B4-BE49-F238E27FC236}">
                <a16:creationId xmlns:a16="http://schemas.microsoft.com/office/drawing/2014/main" id="{E08D17F4-5813-4E45-A405-E077FEBD863B}"/>
              </a:ext>
            </a:extLst>
          </p:cNvPr>
          <p:cNvSpPr>
            <a:spLocks noGrp="1"/>
          </p:cNvSpPr>
          <p:nvPr>
            <p:ph sz="half" idx="2"/>
          </p:nvPr>
        </p:nvSpPr>
        <p:spPr>
          <a:xfrm>
            <a:off x="6546954" y="1784569"/>
            <a:ext cx="5181600" cy="4351338"/>
          </a:xfrm>
        </p:spPr>
        <p:txBody>
          <a:bodyPr>
            <a:normAutofit lnSpcReduction="10000"/>
          </a:bodyPr>
          <a:lstStyle/>
          <a:p>
            <a:endParaRPr lang="en-US" dirty="0"/>
          </a:p>
          <a:p>
            <a:r>
              <a:rPr lang="en-US" dirty="0"/>
              <a:t>If your class was </a:t>
            </a:r>
            <a:r>
              <a:rPr lang="en-US" b="1" dirty="0"/>
              <a:t>originally</a:t>
            </a:r>
            <a:r>
              <a:rPr lang="en-US" dirty="0"/>
              <a:t> an online course, your incident location would still be online.</a:t>
            </a:r>
          </a:p>
          <a:p>
            <a:r>
              <a:rPr lang="en-US" dirty="0"/>
              <a:t>If you went to an online format </a:t>
            </a:r>
            <a:r>
              <a:rPr lang="en-US" b="1" dirty="0"/>
              <a:t>due to the closure</a:t>
            </a:r>
            <a:r>
              <a:rPr lang="en-US" dirty="0"/>
              <a:t>, use your course home campus and not online for the incident location.</a:t>
            </a:r>
          </a:p>
        </p:txBody>
      </p:sp>
      <p:pic>
        <p:nvPicPr>
          <p:cNvPr id="2" name="Picture 1" descr="File:Man Thinking Of Career Change Cartoon.svg - Wikimedia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3996" y="74400"/>
            <a:ext cx="2629096" cy="1907012"/>
          </a:xfrm>
          <a:prstGeom prst="rect">
            <a:avLst/>
          </a:prstGeom>
        </p:spPr>
      </p:pic>
    </p:spTree>
    <p:extLst>
      <p:ext uri="{BB962C8B-B14F-4D97-AF65-F5344CB8AC3E}">
        <p14:creationId xmlns:p14="http://schemas.microsoft.com/office/powerpoint/2010/main" val="3566868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F3494C0-ABDD-4C4D-8C46-49B8F20CC7E9}"/>
              </a:ext>
            </a:extLst>
          </p:cNvPr>
          <p:cNvSpPr>
            <a:spLocks noGrp="1"/>
          </p:cNvSpPr>
          <p:nvPr>
            <p:ph type="title"/>
          </p:nvPr>
        </p:nvSpPr>
        <p:spPr>
          <a:xfrm>
            <a:off x="-1157679" y="4302498"/>
            <a:ext cx="15118443" cy="45719"/>
          </a:xfrm>
        </p:spPr>
        <p:txBody>
          <a:bodyPr>
            <a:normAutofit fontScale="90000"/>
          </a:bodyPr>
          <a:lstStyle/>
          <a:p>
            <a:r>
              <a:rPr lang="en-US" dirty="0"/>
              <a:t/>
            </a:r>
            <a:br>
              <a:rPr lang="en-US" dirty="0"/>
            </a:br>
            <a:r>
              <a:rPr lang="en-US" dirty="0"/>
              <a:t>A</a:t>
            </a:r>
            <a:r>
              <a:rPr lang="en-US" sz="5300" dirty="0"/>
              <a:t>cademic Integrity and Scholastic Dishonesty</a:t>
            </a:r>
            <a:r>
              <a:rPr lang="en-US" dirty="0"/>
              <a:t/>
            </a:r>
            <a:br>
              <a:rPr lang="en-US" dirty="0"/>
            </a:br>
            <a:r>
              <a:rPr lang="en-US" sz="1800" dirty="0">
                <a:solidFill>
                  <a:schemeClr val="tx1"/>
                </a:solidFill>
              </a:rPr>
              <a:t> </a:t>
            </a:r>
            <a:br>
              <a:rPr lang="en-US" sz="1800" dirty="0">
                <a:solidFill>
                  <a:schemeClr val="tx1"/>
                </a:solidFill>
              </a:rPr>
            </a:br>
            <a:r>
              <a:rPr lang="en-US" sz="1800" dirty="0">
                <a:solidFill>
                  <a:schemeClr val="tx1"/>
                </a:solidFill>
              </a:rPr>
              <a:t/>
            </a:r>
            <a:br>
              <a:rPr lang="en-US" sz="1800" dirty="0">
                <a:solidFill>
                  <a:schemeClr val="tx1"/>
                </a:solidFill>
              </a:rPr>
            </a:br>
            <a:r>
              <a:rPr lang="en-US" sz="1800" dirty="0">
                <a:solidFill>
                  <a:schemeClr val="tx1"/>
                </a:solidFill>
              </a:rPr>
              <a:t/>
            </a:r>
            <a:br>
              <a:rPr lang="en-US" sz="1800" dirty="0">
                <a:solidFill>
                  <a:schemeClr val="tx1"/>
                </a:solidFill>
              </a:rPr>
            </a:br>
            <a:r>
              <a:rPr lang="en-US" sz="1800" dirty="0">
                <a:solidFill>
                  <a:schemeClr val="tx1"/>
                </a:solidFill>
              </a:rPr>
              <a:t/>
            </a:r>
            <a:br>
              <a:rPr lang="en-US" sz="1800" dirty="0">
                <a:solidFill>
                  <a:schemeClr val="tx1"/>
                </a:solidFill>
              </a:rPr>
            </a:br>
            <a:r>
              <a:rPr lang="en-US" sz="1800" dirty="0">
                <a:solidFill>
                  <a:schemeClr val="tx1"/>
                </a:solidFill>
              </a:rPr>
              <a:t>HCC requires all students to exhibit academic integrity in all their academic work. </a:t>
            </a:r>
            <a:br>
              <a:rPr lang="en-US" sz="1800" dirty="0">
                <a:solidFill>
                  <a:schemeClr val="tx1"/>
                </a:solidFill>
              </a:rPr>
            </a:br>
            <a:r>
              <a:rPr lang="en-US" sz="1800" dirty="0">
                <a:solidFill>
                  <a:schemeClr val="tx1"/>
                </a:solidFill>
              </a:rPr>
              <a:t>The principles of truth and honesty will be rigorously followed in all academic endeavors.</a:t>
            </a:r>
            <a:br>
              <a:rPr lang="en-US" sz="1800" dirty="0">
                <a:solidFill>
                  <a:schemeClr val="tx1"/>
                </a:solidFill>
              </a:rPr>
            </a:br>
            <a:r>
              <a:rPr lang="en-US" sz="1800" dirty="0">
                <a:solidFill>
                  <a:schemeClr val="tx1"/>
                </a:solidFill>
              </a:rPr>
              <a:t> A culture of academic integrity is built upon respect for others’ work and intolerance for academic dishonesty in any form. </a:t>
            </a:r>
            <a:br>
              <a:rPr lang="en-US" sz="1800" dirty="0">
                <a:solidFill>
                  <a:schemeClr val="tx1"/>
                </a:solidFill>
              </a:rPr>
            </a:br>
            <a:r>
              <a:rPr lang="en-US" sz="1800" b="1" dirty="0">
                <a:solidFill>
                  <a:schemeClr val="tx1"/>
                </a:solidFill>
              </a:rPr>
              <a:t>It is important to report all academic integrity and scholastic dishonesty incidents in an effort to track repeat offenders. </a:t>
            </a:r>
            <a:br>
              <a:rPr lang="en-US" sz="1800" b="1" dirty="0">
                <a:solidFill>
                  <a:schemeClr val="tx1"/>
                </a:solidFill>
              </a:rPr>
            </a:br>
            <a:r>
              <a:rPr lang="en-US" sz="1600" dirty="0">
                <a:solidFill>
                  <a:schemeClr val="tx1"/>
                </a:solidFill>
              </a:rPr>
              <a:t>The procedure is found in Student Handbook and Code of Conduct at </a:t>
            </a:r>
            <a:r>
              <a:rPr lang="en-US" sz="1600" dirty="0">
                <a:hlinkClick r:id="rId2"/>
              </a:rPr>
              <a:t>https://www.hccs.edu/resources-for/current-students/student-handbook/</a:t>
            </a:r>
            <a:r>
              <a:rPr lang="en-US" sz="1600" dirty="0">
                <a:solidFill>
                  <a:schemeClr val="tx1"/>
                </a:solidFill>
              </a:rPr>
              <a:t/>
            </a:r>
            <a:br>
              <a:rPr lang="en-US" sz="1600" dirty="0">
                <a:solidFill>
                  <a:schemeClr val="tx1"/>
                </a:solidFill>
              </a:rPr>
            </a:br>
            <a:r>
              <a:rPr lang="en-US" sz="1600" dirty="0"/>
              <a:t>.</a:t>
            </a:r>
            <a:br>
              <a:rPr lang="en-US" sz="1600" dirty="0"/>
            </a:br>
            <a:endParaRPr lang="en-US" sz="1600" dirty="0"/>
          </a:p>
        </p:txBody>
      </p:sp>
      <p:sp>
        <p:nvSpPr>
          <p:cNvPr id="3" name="Slide Number Placeholder 2">
            <a:extLst>
              <a:ext uri="{FF2B5EF4-FFF2-40B4-BE49-F238E27FC236}">
                <a16:creationId xmlns:a16="http://schemas.microsoft.com/office/drawing/2014/main" id="{C9D622C3-EE4F-4FB9-94FB-550563528286}"/>
              </a:ext>
            </a:extLst>
          </p:cNvPr>
          <p:cNvSpPr>
            <a:spLocks noGrp="1"/>
          </p:cNvSpPr>
          <p:nvPr>
            <p:ph type="sldNum" sz="quarter" idx="12"/>
          </p:nvPr>
        </p:nvSpPr>
        <p:spPr/>
        <p:txBody>
          <a:bodyPr/>
          <a:lstStyle/>
          <a:p>
            <a:fld id="{03DC2DEF-D2FE-4B45-ABA4-9F153FD1C98A}" type="slidenum">
              <a:rPr lang="en-US" smtClean="0"/>
              <a:t>5</a:t>
            </a:fld>
            <a:endParaRPr lang="en-US" dirty="0"/>
          </a:p>
        </p:txBody>
      </p:sp>
      <p:pic>
        <p:nvPicPr>
          <p:cNvPr id="8" name="Picture Placeholder 7">
            <a:extLst>
              <a:ext uri="{FF2B5EF4-FFF2-40B4-BE49-F238E27FC236}">
                <a16:creationId xmlns:a16="http://schemas.microsoft.com/office/drawing/2014/main" id="{2DE860BC-070C-49AE-AF30-7F05D59402B6}"/>
              </a:ext>
              <a:ext uri="{C183D7F6-B498-43B3-948B-1728B52AA6E4}">
                <adec:decorative xmlns="" xmlns:adec="http://schemas.microsoft.com/office/drawing/2017/decorative" val="1"/>
              </a:ext>
            </a:extLst>
          </p:cNvPr>
          <p:cNvPicPr>
            <a:picLocks noGrp="1" noChangeAspect="1"/>
          </p:cNvPicPr>
          <p:nvPr>
            <p:ph type="pic" sz="quarter" idx="13"/>
          </p:nvPr>
        </p:nvPicPr>
        <p:blipFill>
          <a:blip r:embed="rId3" cstate="email">
            <a:extLst>
              <a:ext uri="{28A0092B-C50C-407E-A947-70E740481C1C}">
                <a14:useLocalDpi xmlns:a14="http://schemas.microsoft.com/office/drawing/2010/main"/>
              </a:ext>
            </a:extLst>
          </a:blip>
          <a:srcRect/>
          <a:stretch>
            <a:fillRect/>
          </a:stretch>
        </p:blipFill>
        <p:spPr>
          <a:xfrm>
            <a:off x="1016427" y="16456"/>
            <a:ext cx="10337373" cy="2793979"/>
          </a:xfrm>
          <a:prstGeom prst="rect">
            <a:avLst/>
          </a:prstGeom>
          <a:ln>
            <a:noFill/>
          </a:ln>
          <a:effectLst>
            <a:softEdge rad="112500"/>
          </a:effectLst>
        </p:spPr>
      </p:pic>
    </p:spTree>
    <p:extLst>
      <p:ext uri="{BB962C8B-B14F-4D97-AF65-F5344CB8AC3E}">
        <p14:creationId xmlns:p14="http://schemas.microsoft.com/office/powerpoint/2010/main" val="656568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527" y="1690688"/>
            <a:ext cx="10864273" cy="1325563"/>
          </a:xfrm>
        </p:spPr>
        <p:txBody>
          <a:bodyPr>
            <a:normAutofit fontScale="90000"/>
          </a:bodyPr>
          <a:lstStyle/>
          <a:p>
            <a:pPr algn="ctr"/>
            <a:r>
              <a:rPr lang="en-US" dirty="0"/>
              <a:t>BITAT Referrals – made to the </a:t>
            </a:r>
            <a:br>
              <a:rPr lang="en-US" dirty="0"/>
            </a:br>
            <a:r>
              <a:rPr lang="en-US" dirty="0"/>
              <a:t>Behavior Intervention and Threat Assessment Team</a:t>
            </a:r>
          </a:p>
        </p:txBody>
      </p:sp>
      <p:sp>
        <p:nvSpPr>
          <p:cNvPr id="3" name="Content Placeholder 2"/>
          <p:cNvSpPr>
            <a:spLocks noGrp="1"/>
          </p:cNvSpPr>
          <p:nvPr>
            <p:ph idx="1"/>
          </p:nvPr>
        </p:nvSpPr>
        <p:spPr>
          <a:xfrm>
            <a:off x="838200" y="3148149"/>
            <a:ext cx="10515600" cy="3028814"/>
          </a:xfrm>
        </p:spPr>
        <p:txBody>
          <a:bodyPr/>
          <a:lstStyle/>
          <a:p>
            <a:r>
              <a:rPr lang="en-US" dirty="0"/>
              <a:t>We encourage faculty, staff, and students to report matters regarding student behavior that is </a:t>
            </a:r>
            <a:r>
              <a:rPr lang="en-US" b="1" dirty="0"/>
              <a:t>concerning in nature </a:t>
            </a:r>
            <a:r>
              <a:rPr lang="en-US" dirty="0"/>
              <a:t>or is perceived as concerning and/or threatening to self or others. This referral does not take the place of Early Alerts.</a:t>
            </a:r>
          </a:p>
          <a:p>
            <a:endParaRPr lang="en-US" dirty="0"/>
          </a:p>
          <a:p>
            <a:endParaRPr lang="en-US" dirty="0"/>
          </a:p>
        </p:txBody>
      </p:sp>
      <p:pic>
        <p:nvPicPr>
          <p:cNvPr id="4" name="Picture 3" descr="Exploring Peer-to-Peer Mentorship | Rise of the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564" y="285972"/>
            <a:ext cx="3066006" cy="140471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5" name="Picture 4" descr="How to deal with Uncertainty? | EFT &amp; Counseling for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6362" y="5011079"/>
            <a:ext cx="4133064" cy="129778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713065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EA36C9D-7D5C-C448-9168-3BC59F5D89A3}"/>
              </a:ext>
            </a:extLst>
          </p:cNvPr>
          <p:cNvSpPr>
            <a:spLocks noGrp="1"/>
          </p:cNvSpPr>
          <p:nvPr>
            <p:ph type="title"/>
          </p:nvPr>
        </p:nvSpPr>
        <p:spPr>
          <a:xfrm>
            <a:off x="124525" y="2458670"/>
            <a:ext cx="7369642" cy="3608480"/>
          </a:xfrm>
        </p:spPr>
        <p:txBody>
          <a:bodyPr vert="horz" lIns="91440" tIns="45720" rIns="91440" bIns="45720" rtlCol="0" anchor="t">
            <a:noAutofit/>
          </a:bodyPr>
          <a:lstStyle/>
          <a:p>
            <a:pPr algn="l"/>
            <a:r>
              <a:rPr lang="en-US" sz="2800" dirty="0"/>
              <a:t/>
            </a:r>
            <a:br>
              <a:rPr lang="en-US" sz="2800" dirty="0"/>
            </a:br>
            <a:r>
              <a:rPr lang="en-US" sz="2800" b="1" dirty="0"/>
              <a:t>All employees </a:t>
            </a:r>
            <a:r>
              <a:rPr lang="en-US" sz="2800" dirty="0"/>
              <a:t>are legally required to report behaviors that potentially constitute </a:t>
            </a:r>
            <a:r>
              <a:rPr lang="en-US" sz="2800" b="1" dirty="0"/>
              <a:t>sexual harassment, sexual assault, dating violence, or stalking.</a:t>
            </a:r>
            <a:r>
              <a:rPr lang="en-US" sz="2800" dirty="0"/>
              <a:t> </a:t>
            </a:r>
            <a:br>
              <a:rPr lang="en-US" sz="2800" dirty="0"/>
            </a:br>
            <a:r>
              <a:rPr lang="en-US" sz="2800" dirty="0"/>
              <a:t/>
            </a:r>
            <a:br>
              <a:rPr lang="en-US" sz="2800" dirty="0"/>
            </a:br>
            <a:r>
              <a:rPr lang="en-US" sz="2800" dirty="0"/>
              <a:t>Any employee who becomes aware of such behaviors should utilize the </a:t>
            </a:r>
            <a:r>
              <a:rPr lang="en-US" sz="2800" dirty="0" err="1"/>
              <a:t>Maxient</a:t>
            </a:r>
            <a:r>
              <a:rPr lang="en-US" sz="2800" dirty="0"/>
              <a:t> online form to notify the Office of Institutional Equity-Title IX Coordinator.</a:t>
            </a:r>
          </a:p>
        </p:txBody>
      </p:sp>
      <p:sp>
        <p:nvSpPr>
          <p:cNvPr id="6" name="Text Placeholder 5">
            <a:extLst>
              <a:ext uri="{FF2B5EF4-FFF2-40B4-BE49-F238E27FC236}">
                <a16:creationId xmlns:a16="http://schemas.microsoft.com/office/drawing/2014/main" id="{D005693D-080B-834C-A23E-5A530DE16B98}"/>
              </a:ext>
            </a:extLst>
          </p:cNvPr>
          <p:cNvSpPr>
            <a:spLocks noGrp="1"/>
          </p:cNvSpPr>
          <p:nvPr>
            <p:ph type="body" idx="1"/>
          </p:nvPr>
        </p:nvSpPr>
        <p:spPr>
          <a:xfrm>
            <a:off x="124525" y="466297"/>
            <a:ext cx="6437630" cy="1335503"/>
          </a:xfrm>
        </p:spPr>
        <p:txBody>
          <a:bodyPr vert="horz" lIns="91440" tIns="0" rIns="91440" bIns="45720" rtlCol="0" anchor="b">
            <a:normAutofit/>
          </a:bodyPr>
          <a:lstStyle/>
          <a:p>
            <a:pPr algn="l"/>
            <a:r>
              <a:rPr lang="en-US" sz="2800" dirty="0">
                <a:solidFill>
                  <a:schemeClr val="tx1"/>
                </a:solidFill>
              </a:rPr>
              <a:t>SB 212 and HB 1735 Requirements: </a:t>
            </a:r>
          </a:p>
          <a:p>
            <a:pPr algn="l"/>
            <a:r>
              <a:rPr lang="en-US" sz="2800" dirty="0">
                <a:solidFill>
                  <a:schemeClr val="tx1"/>
                </a:solidFill>
              </a:rPr>
              <a:t>Submit your reports through </a:t>
            </a:r>
            <a:r>
              <a:rPr lang="en-US" sz="2800" dirty="0" err="1">
                <a:solidFill>
                  <a:schemeClr val="tx1"/>
                </a:solidFill>
              </a:rPr>
              <a:t>Maxient</a:t>
            </a:r>
            <a:r>
              <a:rPr lang="en-US" sz="2800" dirty="0">
                <a:solidFill>
                  <a:schemeClr val="tx1"/>
                </a:solidFill>
              </a:rPr>
              <a:t> to meet this obligation.</a:t>
            </a:r>
          </a:p>
        </p:txBody>
      </p:sp>
      <p:pic>
        <p:nvPicPr>
          <p:cNvPr id="3" name="Picture 2" descr="Reading Between the Lines: A Media Literacy Education in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5232" y="715453"/>
            <a:ext cx="4621031" cy="2172695"/>
          </a:xfrm>
          <a:prstGeom prst="rect">
            <a:avLst/>
          </a:prstGeom>
        </p:spPr>
      </p:pic>
    </p:spTree>
    <p:extLst>
      <p:ext uri="{BB962C8B-B14F-4D97-AF65-F5344CB8AC3E}">
        <p14:creationId xmlns:p14="http://schemas.microsoft.com/office/powerpoint/2010/main" val="2006939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422713" y="270228"/>
            <a:ext cx="10655017" cy="557593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8500"/>
              </a:lnSpc>
            </a:pPr>
            <a:r>
              <a:rPr lang="en-US" sz="9600" b="1" dirty="0">
                <a:latin typeface="Gotham Black" charset="0"/>
                <a:ea typeface="Gotham Black" charset="0"/>
                <a:cs typeface="Gotham Black" charset="0"/>
              </a:rPr>
              <a:t>WE ARE</a:t>
            </a:r>
            <a:br>
              <a:rPr lang="en-US" sz="9600" b="1" dirty="0">
                <a:latin typeface="Gotham Black" charset="0"/>
                <a:ea typeface="Gotham Black" charset="0"/>
                <a:cs typeface="Gotham Black" charset="0"/>
              </a:rPr>
            </a:br>
            <a:r>
              <a:rPr lang="en-US" sz="9600" b="1" dirty="0">
                <a:latin typeface="Gotham Black" charset="0"/>
                <a:ea typeface="Gotham Black" charset="0"/>
                <a:cs typeface="Gotham Black" charset="0"/>
              </a:rPr>
              <a:t>HERE</a:t>
            </a:r>
          </a:p>
          <a:p>
            <a:pPr>
              <a:lnSpc>
                <a:spcPts val="8500"/>
              </a:lnSpc>
            </a:pPr>
            <a:r>
              <a:rPr lang="en-US" sz="9600" b="1" dirty="0">
                <a:latin typeface="Gotham Black" charset="0"/>
                <a:ea typeface="Gotham Black" charset="0"/>
                <a:cs typeface="Gotham Black" charset="0"/>
              </a:rPr>
              <a:t>TO HELP YOU</a:t>
            </a:r>
            <a:endParaRPr lang="en-US" sz="1800" b="1" dirty="0">
              <a:latin typeface="Gotham Black" charset="0"/>
              <a:ea typeface="Gotham Black" charset="0"/>
              <a:cs typeface="Gotham Black" charset="0"/>
            </a:endParaRPr>
          </a:p>
          <a:p>
            <a:pPr algn="ctr">
              <a:lnSpc>
                <a:spcPts val="8500"/>
              </a:lnSpc>
            </a:pPr>
            <a:r>
              <a:rPr lang="en-US" sz="1800" b="1" dirty="0">
                <a:latin typeface="Gotham Black" charset="0"/>
                <a:ea typeface="Gotham Black" charset="0"/>
                <a:cs typeface="Gotham Black" charset="0"/>
              </a:rPr>
              <a:t>Questions? Contact: Sonya </a:t>
            </a:r>
            <a:r>
              <a:rPr lang="en-US" sz="1800" b="1" dirty="0" err="1">
                <a:latin typeface="Gotham Black" charset="0"/>
                <a:ea typeface="Gotham Black" charset="0"/>
                <a:cs typeface="Gotham Black" charset="0"/>
              </a:rPr>
              <a:t>Splane</a:t>
            </a:r>
            <a:r>
              <a:rPr lang="en-US" sz="1800" b="1" dirty="0">
                <a:latin typeface="Gotham Black" charset="0"/>
                <a:ea typeface="Gotham Black" charset="0"/>
                <a:cs typeface="Gotham Black" charset="0"/>
              </a:rPr>
              <a:t>, at </a:t>
            </a:r>
            <a:r>
              <a:rPr lang="en-US" sz="1800" b="1" dirty="0">
                <a:latin typeface="Gotham Black" charset="0"/>
                <a:ea typeface="Gotham Black" charset="0"/>
                <a:cs typeface="Gotham Black" charset="0"/>
                <a:hlinkClick r:id="rId3"/>
              </a:rPr>
              <a:t>sonya.splane@hccs.edu</a:t>
            </a:r>
            <a:r>
              <a:rPr lang="en-US" sz="1800" b="1">
                <a:latin typeface="Gotham Black" charset="0"/>
                <a:ea typeface="Gotham Black" charset="0"/>
                <a:cs typeface="Gotham Black" charset="0"/>
              </a:rPr>
              <a:t>,                                                         </a:t>
            </a:r>
          </a:p>
          <a:p>
            <a:pPr algn="ctr">
              <a:lnSpc>
                <a:spcPts val="8500"/>
              </a:lnSpc>
            </a:pPr>
            <a:r>
              <a:rPr lang="en-US" sz="1800" b="1">
                <a:latin typeface="Gotham Black" charset="0"/>
                <a:ea typeface="Gotham Black" charset="0"/>
                <a:cs typeface="Gotham Black" charset="0"/>
              </a:rPr>
              <a:t>Manager </a:t>
            </a:r>
            <a:r>
              <a:rPr lang="en-US" sz="1800" b="1" dirty="0">
                <a:latin typeface="Gotham Black" charset="0"/>
                <a:ea typeface="Gotham Black" charset="0"/>
                <a:cs typeface="Gotham Black" charset="0"/>
              </a:rPr>
              <a:t>of Student Conduct &amp; Academic Integrity </a:t>
            </a:r>
          </a:p>
          <a:p>
            <a:pPr>
              <a:lnSpc>
                <a:spcPts val="8500"/>
              </a:lnSpc>
            </a:pPr>
            <a:endParaRPr lang="en-US" sz="1800" b="1" dirty="0">
              <a:latin typeface="Gotham Black" charset="0"/>
              <a:ea typeface="Gotham Black" charset="0"/>
              <a:cs typeface="Gotham Black" charset="0"/>
            </a:endParaRPr>
          </a:p>
        </p:txBody>
      </p:sp>
    </p:spTree>
    <p:extLst>
      <p:ext uri="{BB962C8B-B14F-4D97-AF65-F5344CB8AC3E}">
        <p14:creationId xmlns:p14="http://schemas.microsoft.com/office/powerpoint/2010/main" val="715300442"/>
      </p:ext>
    </p:extLst>
  </p:cSld>
  <p:clrMapOvr>
    <a:masterClrMapping/>
  </p:clrMapOvr>
</p:sld>
</file>

<file path=ppt/theme/theme1.xml><?xml version="1.0" encoding="utf-8"?>
<a:theme xmlns:a="http://schemas.openxmlformats.org/drawingml/2006/main" name="Office Theme">
  <a:themeElements>
    <a:clrScheme name="HCC Colors">
      <a:dk1>
        <a:srgbClr val="000000"/>
      </a:dk1>
      <a:lt1>
        <a:srgbClr val="FFFFFF"/>
      </a:lt1>
      <a:dk2>
        <a:srgbClr val="555659"/>
      </a:dk2>
      <a:lt2>
        <a:srgbClr val="8A8A8D"/>
      </a:lt2>
      <a:accent1>
        <a:srgbClr val="FFB819"/>
      </a:accent1>
      <a:accent2>
        <a:srgbClr val="EF7622"/>
      </a:accent2>
      <a:accent3>
        <a:srgbClr val="D9272E"/>
      </a:accent3>
      <a:accent4>
        <a:srgbClr val="6CC049"/>
      </a:accent4>
      <a:accent5>
        <a:srgbClr val="0093C9"/>
      </a:accent5>
      <a:accent6>
        <a:srgbClr val="E56385"/>
      </a:accent6>
      <a:hlink>
        <a:srgbClr val="0075C9"/>
      </a:hlink>
      <a:folHlink>
        <a:srgbClr val="490D66"/>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chor="ctr">
        <a:spAutoFit/>
      </a:bodyPr>
      <a:lstStyle>
        <a:defPPr>
          <a:lnSpc>
            <a:spcPts val="4300"/>
          </a:lnSpc>
          <a:defRPr sz="3600" dirty="0" smtClean="0">
            <a:latin typeface="Avenir Book" charset="0"/>
            <a:ea typeface="Avenir Book" charset="0"/>
            <a:cs typeface="Avenir Book" charset="0"/>
          </a:defRPr>
        </a:defPPr>
      </a:lstStyle>
    </a:txDef>
  </a:objectDefaults>
  <a:extraClrSchemeLst/>
  <a:extLst>
    <a:ext uri="{05A4C25C-085E-4340-85A3-A5531E510DB2}">
      <thm15:themeFamily xmlns:thm15="http://schemas.microsoft.com/office/thememl/2012/main" name="Presentation1 [Autosaved]" id="{AD23EDB4-F814-9B4C-8C0D-DF300C73D46D}" vid="{C66A3E16-880E-B549-826B-A3D9106BB0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HCC Powerpoint Template</Template>
  <TotalTime>956</TotalTime>
  <Words>585</Words>
  <Application>Microsoft Office PowerPoint</Application>
  <PresentationFormat>Widescreen</PresentationFormat>
  <Paragraphs>40</Paragraphs>
  <Slides>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Avenir Book</vt:lpstr>
      <vt:lpstr>Avenir Heavy</vt:lpstr>
      <vt:lpstr>Calibri</vt:lpstr>
      <vt:lpstr>Calibri Light</vt:lpstr>
      <vt:lpstr>Gotham Black</vt:lpstr>
      <vt:lpstr>Wingdings</vt:lpstr>
      <vt:lpstr>Office Theme</vt:lpstr>
      <vt:lpstr>Helpful Tips About Student Conduct  (also including Academic Integrity &amp; Sexual Misconduct) </vt:lpstr>
      <vt:lpstr>PowerPoint Presentation</vt:lpstr>
      <vt:lpstr>Submit Reports In Maxient</vt:lpstr>
      <vt:lpstr>Your campus selection matters:</vt:lpstr>
      <vt:lpstr> Academic Integrity and Scholastic Dishonesty      HCC requires all students to exhibit academic integrity in all their academic work.  The principles of truth and honesty will be rigorously followed in all academic endeavors.  A culture of academic integrity is built upon respect for others’ work and intolerance for academic dishonesty in any form.  It is important to report all academic integrity and scholastic dishonesty incidents in an effort to track repeat offenders.  The procedure is found in Student Handbook and Code of Conduct at https://www.hccs.edu/resources-for/current-students/student-handbook/ . </vt:lpstr>
      <vt:lpstr>BITAT Referrals – made to the  Behavior Intervention and Threat Assessment Team</vt:lpstr>
      <vt:lpstr> All employees are legally required to report behaviors that potentially constitute sexual harassment, sexual assault, dating violence, or stalking.   Any employee who becomes aware of such behaviors should utilize the Maxient online form to notify the Office of Institutional Equity-Title IX Coordinator.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hernandez.ricardo</dc:creator>
  <cp:lastModifiedBy>ruth.carmona</cp:lastModifiedBy>
  <cp:revision>29</cp:revision>
  <dcterms:created xsi:type="dcterms:W3CDTF">2018-01-05T21:13:33Z</dcterms:created>
  <dcterms:modified xsi:type="dcterms:W3CDTF">2020-04-17T14:36:47Z</dcterms:modified>
</cp:coreProperties>
</file>