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57" r:id="rId5"/>
  </p:sldMasterIdLst>
  <p:notesMasterIdLst>
    <p:notesMasterId r:id="rId21"/>
  </p:notesMasterIdLst>
  <p:handoutMasterIdLst>
    <p:handoutMasterId r:id="rId22"/>
  </p:handoutMasterIdLst>
  <p:sldIdLst>
    <p:sldId id="2612" r:id="rId6"/>
    <p:sldId id="2604" r:id="rId7"/>
    <p:sldId id="2597" r:id="rId8"/>
    <p:sldId id="2584" r:id="rId9"/>
    <p:sldId id="2598" r:id="rId10"/>
    <p:sldId id="2613" r:id="rId11"/>
    <p:sldId id="2603" r:id="rId12"/>
    <p:sldId id="2602" r:id="rId13"/>
    <p:sldId id="2616" r:id="rId14"/>
    <p:sldId id="2617" r:id="rId15"/>
    <p:sldId id="2619" r:id="rId16"/>
    <p:sldId id="2601" r:id="rId17"/>
    <p:sldId id="260" r:id="rId18"/>
    <p:sldId id="2607" r:id="rId19"/>
    <p:sldId id="261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FE3E9"/>
    <a:srgbClr val="5DAAB0"/>
    <a:srgbClr val="3B7579"/>
    <a:srgbClr val="AAD3D6"/>
    <a:srgbClr val="418287"/>
    <a:srgbClr val="1F1F26"/>
    <a:srgbClr val="D6DBE2"/>
    <a:srgbClr val="CCD2DA"/>
    <a:srgbClr val="BBC3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autoAdjust="0"/>
    <p:restoredTop sz="86438" autoAdjust="0"/>
  </p:normalViewPr>
  <p:slideViewPr>
    <p:cSldViewPr snapToGrid="0">
      <p:cViewPr varScale="1">
        <p:scale>
          <a:sx n="78" d="100"/>
          <a:sy n="78" d="100"/>
        </p:scale>
        <p:origin x="192" y="840"/>
      </p:cViewPr>
      <p:guideLst>
        <p:guide pos="3840"/>
        <p:guide orient="horz" pos="2160"/>
      </p:guideLst>
    </p:cSldViewPr>
  </p:slideViewPr>
  <p:outlineViewPr>
    <p:cViewPr>
      <p:scale>
        <a:sx n="33" d="100"/>
        <a:sy n="33" d="100"/>
      </p:scale>
      <p:origin x="0" y="-727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7/9/26</a:t>
            </a:fld>
            <a:endParaRPr lang="en-US"/>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7/9/26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4</a:t>
            </a:fld>
            <a:endParaRPr lang="en-US"/>
          </a:p>
        </p:txBody>
      </p:sp>
    </p:spTree>
    <p:extLst>
      <p:ext uri="{BB962C8B-B14F-4D97-AF65-F5344CB8AC3E}">
        <p14:creationId xmlns:p14="http://schemas.microsoft.com/office/powerpoint/2010/main" val="1332975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13</a:t>
            </a:fld>
            <a:endParaRPr lang="en-US"/>
          </a:p>
        </p:txBody>
      </p:sp>
    </p:spTree>
    <p:extLst>
      <p:ext uri="{BB962C8B-B14F-4D97-AF65-F5344CB8AC3E}">
        <p14:creationId xmlns:p14="http://schemas.microsoft.com/office/powerpoint/2010/main" val="518374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14</a:t>
            </a:fld>
            <a:endParaRPr lang="en-US"/>
          </a:p>
        </p:txBody>
      </p:sp>
    </p:spTree>
    <p:extLst>
      <p:ext uri="{BB962C8B-B14F-4D97-AF65-F5344CB8AC3E}">
        <p14:creationId xmlns:p14="http://schemas.microsoft.com/office/powerpoint/2010/main" val="2297021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15</a:t>
            </a:fld>
            <a:endParaRPr lang="en-US"/>
          </a:p>
        </p:txBody>
      </p:sp>
    </p:spTree>
    <p:extLst>
      <p:ext uri="{BB962C8B-B14F-4D97-AF65-F5344CB8AC3E}">
        <p14:creationId xmlns:p14="http://schemas.microsoft.com/office/powerpoint/2010/main" val="863054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5</a:t>
            </a:fld>
            <a:endParaRPr lang="en-US"/>
          </a:p>
        </p:txBody>
      </p:sp>
    </p:spTree>
    <p:extLst>
      <p:ext uri="{BB962C8B-B14F-4D97-AF65-F5344CB8AC3E}">
        <p14:creationId xmlns:p14="http://schemas.microsoft.com/office/powerpoint/2010/main" val="3111840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6</a:t>
            </a:fld>
            <a:endParaRPr lang="en-US"/>
          </a:p>
        </p:txBody>
      </p:sp>
    </p:spTree>
    <p:extLst>
      <p:ext uri="{BB962C8B-B14F-4D97-AF65-F5344CB8AC3E}">
        <p14:creationId xmlns:p14="http://schemas.microsoft.com/office/powerpoint/2010/main" val="1783662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7</a:t>
            </a:fld>
            <a:endParaRPr lang="en-US"/>
          </a:p>
        </p:txBody>
      </p:sp>
    </p:spTree>
    <p:extLst>
      <p:ext uri="{BB962C8B-B14F-4D97-AF65-F5344CB8AC3E}">
        <p14:creationId xmlns:p14="http://schemas.microsoft.com/office/powerpoint/2010/main" val="2132609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8</a:t>
            </a:fld>
            <a:endParaRPr lang="en-US"/>
          </a:p>
        </p:txBody>
      </p:sp>
    </p:spTree>
    <p:extLst>
      <p:ext uri="{BB962C8B-B14F-4D97-AF65-F5344CB8AC3E}">
        <p14:creationId xmlns:p14="http://schemas.microsoft.com/office/powerpoint/2010/main" val="976347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6E524-A24F-4EC9-F368-23FE52DA9E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0D6989-B7CA-2ACE-5AD2-EB25672D884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A9EC24C-F333-4540-83D5-91362D8A82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8AF09D-1D1A-D288-8ADF-20E263C4DE3E}"/>
              </a:ext>
            </a:extLst>
          </p:cNvPr>
          <p:cNvSpPr>
            <a:spLocks noGrp="1"/>
          </p:cNvSpPr>
          <p:nvPr>
            <p:ph type="sldNum" sz="quarter" idx="5"/>
          </p:nvPr>
        </p:nvSpPr>
        <p:spPr/>
        <p:txBody>
          <a:bodyPr/>
          <a:lstStyle/>
          <a:p>
            <a:fld id="{3CFA0038-7055-434C-B6C4-B8C69565C600}" type="slidenum">
              <a:rPr lang="en-US" smtClean="0"/>
              <a:t>9</a:t>
            </a:fld>
            <a:endParaRPr lang="en-US"/>
          </a:p>
        </p:txBody>
      </p:sp>
    </p:spTree>
    <p:extLst>
      <p:ext uri="{BB962C8B-B14F-4D97-AF65-F5344CB8AC3E}">
        <p14:creationId xmlns:p14="http://schemas.microsoft.com/office/powerpoint/2010/main" val="507652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10</a:t>
            </a:fld>
            <a:endParaRPr lang="en-US"/>
          </a:p>
        </p:txBody>
      </p:sp>
    </p:spTree>
    <p:extLst>
      <p:ext uri="{BB962C8B-B14F-4D97-AF65-F5344CB8AC3E}">
        <p14:creationId xmlns:p14="http://schemas.microsoft.com/office/powerpoint/2010/main" val="3728550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11</a:t>
            </a:fld>
            <a:endParaRPr lang="en-US"/>
          </a:p>
        </p:txBody>
      </p:sp>
    </p:spTree>
    <p:extLst>
      <p:ext uri="{BB962C8B-B14F-4D97-AF65-F5344CB8AC3E}">
        <p14:creationId xmlns:p14="http://schemas.microsoft.com/office/powerpoint/2010/main" val="2299408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12</a:t>
            </a:fld>
            <a:endParaRPr lang="en-US"/>
          </a:p>
        </p:txBody>
      </p:sp>
    </p:spTree>
    <p:extLst>
      <p:ext uri="{BB962C8B-B14F-4D97-AF65-F5344CB8AC3E}">
        <p14:creationId xmlns:p14="http://schemas.microsoft.com/office/powerpoint/2010/main" val="22497290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053548" y="5037721"/>
            <a:ext cx="9575800" cy="891250"/>
          </a:xfrm>
        </p:spPr>
        <p:txBody>
          <a:bodyPr anchor="t">
            <a:noAutofit/>
          </a:bodyPr>
          <a:lstStyle>
            <a:lvl1pP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053548"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3373153"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10" name="Picture 9">
            <a:extLst>
              <a:ext uri="{FF2B5EF4-FFF2-40B4-BE49-F238E27FC236}">
                <a16:creationId xmlns:a16="http://schemas.microsoft.com/office/drawing/2014/main" id="{8BBA3DEE-2EDB-ED8C-625D-08E9733A2D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0918" y="4767762"/>
            <a:ext cx="1818550" cy="1696531"/>
          </a:xfrm>
          <a:prstGeom prst="rect">
            <a:avLst/>
          </a:prstGeom>
        </p:spPr>
      </p:pic>
    </p:spTree>
    <p:extLst>
      <p:ext uri="{BB962C8B-B14F-4D97-AF65-F5344CB8AC3E}">
        <p14:creationId xmlns:p14="http://schemas.microsoft.com/office/powerpoint/2010/main" val="139946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tx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1420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3" name="Picture 2">
            <a:extLst>
              <a:ext uri="{FF2B5EF4-FFF2-40B4-BE49-F238E27FC236}">
                <a16:creationId xmlns:a16="http://schemas.microsoft.com/office/drawing/2014/main" id="{276A61AB-339C-09B6-94E7-03F490628EA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36827" y="131147"/>
            <a:ext cx="5160579" cy="854359"/>
          </a:xfrm>
          <a:prstGeom prst="rect">
            <a:avLst/>
          </a:prstGeom>
        </p:spPr>
      </p:pic>
    </p:spTree>
    <p:extLst>
      <p:ext uri="{BB962C8B-B14F-4D97-AF65-F5344CB8AC3E}">
        <p14:creationId xmlns:p14="http://schemas.microsoft.com/office/powerpoint/2010/main" val="423565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3" name="Picture 2">
            <a:extLst>
              <a:ext uri="{FF2B5EF4-FFF2-40B4-BE49-F238E27FC236}">
                <a16:creationId xmlns:a16="http://schemas.microsoft.com/office/drawing/2014/main" id="{4B459EDC-1B7D-3F3A-336C-A870CC58533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36827" y="131147"/>
            <a:ext cx="5160579" cy="854359"/>
          </a:xfrm>
          <a:prstGeom prst="rect">
            <a:avLst/>
          </a:prstGeom>
        </p:spPr>
      </p:pic>
    </p:spTree>
    <p:extLst>
      <p:ext uri="{BB962C8B-B14F-4D97-AF65-F5344CB8AC3E}">
        <p14:creationId xmlns:p14="http://schemas.microsoft.com/office/powerpoint/2010/main" val="93417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750874" y="4109045"/>
            <a:ext cx="2574217" cy="755650"/>
          </a:xfrm>
          <a:noFill/>
        </p:spPr>
        <p:txBody>
          <a:bodyPr vert="horz" lIns="0" tIns="45720" rIns="91440" bIns="0" rtlCol="0" anchor="b">
            <a:noAutofit/>
          </a:bodyPr>
          <a:lstStyle>
            <a:lvl1pPr>
              <a:defRPr lang="en-US" sz="5000" b="1">
                <a:solidFill>
                  <a:srgbClr val="002060"/>
                </a:solidFill>
                <a:latin typeface="+mj-lt"/>
              </a:defRPr>
            </a:lvl1pPr>
          </a:lstStyle>
          <a:p>
            <a:pPr marL="0" lvl="0"/>
            <a:r>
              <a:rPr lang="en-US"/>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16029" y="2671152"/>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5" name="Picture 4">
            <a:extLst>
              <a:ext uri="{FF2B5EF4-FFF2-40B4-BE49-F238E27FC236}">
                <a16:creationId xmlns:a16="http://schemas.microsoft.com/office/drawing/2014/main" id="{C9474F23-3215-EC68-E036-C309C691F2F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0747" y="820079"/>
            <a:ext cx="2574344" cy="2401614"/>
          </a:xfrm>
          <a:prstGeom prst="rect">
            <a:avLst/>
          </a:prstGeom>
        </p:spPr>
      </p:pic>
    </p:spTree>
    <p:extLst>
      <p:ext uri="{BB962C8B-B14F-4D97-AF65-F5344CB8AC3E}">
        <p14:creationId xmlns:p14="http://schemas.microsoft.com/office/powerpoint/2010/main" val="122606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bg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rgbClr val="FFC000"/>
                </a:solidFill>
                <a:latin typeface="+mj-lt"/>
              </a:defRPr>
            </a:lvl1pPr>
          </a:lstStyle>
          <a:p>
            <a:pPr marL="0" lvl="0"/>
            <a:r>
              <a:rPr lang="en-US"/>
              <a:t>Agenda</a:t>
            </a:r>
          </a:p>
        </p:txBody>
      </p:sp>
      <p:pic>
        <p:nvPicPr>
          <p:cNvPr id="2" name="Picture 1">
            <a:extLst>
              <a:ext uri="{FF2B5EF4-FFF2-40B4-BE49-F238E27FC236}">
                <a16:creationId xmlns:a16="http://schemas.microsoft.com/office/drawing/2014/main" id="{80DCBFDA-B6AE-FDAF-6BAD-C6A680D30A5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6316" y="6003641"/>
            <a:ext cx="5160579" cy="854359"/>
          </a:xfrm>
          <a:prstGeom prst="rect">
            <a:avLst/>
          </a:prstGeom>
        </p:spPr>
      </p:pic>
    </p:spTree>
    <p:extLst>
      <p:ext uri="{BB962C8B-B14F-4D97-AF65-F5344CB8AC3E}">
        <p14:creationId xmlns:p14="http://schemas.microsoft.com/office/powerpoint/2010/main" val="259504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100667" y="1"/>
            <a:ext cx="671958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511183"/>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6"/>
            <a:ext cx="4941634" cy="1134390"/>
          </a:xfrm>
          <a:noFill/>
        </p:spPr>
        <p:txBody>
          <a:bodyPr vert="horz" lIns="0" tIns="45720" rIns="91440" bIns="0" rtlCol="0" anchor="b">
            <a:noAutofit/>
          </a:bodyPr>
          <a:lstStyle>
            <a:lvl1pPr>
              <a:defRPr lang="en-US" sz="36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257341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558350" cy="6858000"/>
          </a:xfrm>
        </p:spPr>
        <p:txBody>
          <a:bodyPr/>
          <a:lstStyle/>
          <a:p>
            <a:r>
              <a:rPr lang="en-US" noProof="0"/>
              <a:t>Click icon to add picture</a:t>
            </a:r>
          </a:p>
        </p:txBody>
      </p:sp>
      <p:sp>
        <p:nvSpPr>
          <p:cNvPr id="3" name="Rectangle 2" title="Decorative"/>
          <p:cNvSpPr/>
          <p:nvPr userDrawn="1"/>
        </p:nvSpPr>
        <p:spPr>
          <a:xfrm>
            <a:off x="4083553"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pic>
        <p:nvPicPr>
          <p:cNvPr id="2" name="Picture 1">
            <a:extLst>
              <a:ext uri="{FF2B5EF4-FFF2-40B4-BE49-F238E27FC236}">
                <a16:creationId xmlns:a16="http://schemas.microsoft.com/office/drawing/2014/main" id="{7D709C5A-3F26-FC43-E7FD-603F8375D11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0747" y="820079"/>
            <a:ext cx="2574344" cy="2401614"/>
          </a:xfrm>
          <a:prstGeom prst="rect">
            <a:avLst/>
          </a:prstGeom>
        </p:spPr>
      </p:pic>
      <p:pic>
        <p:nvPicPr>
          <p:cNvPr id="4" name="Picture 3">
            <a:extLst>
              <a:ext uri="{FF2B5EF4-FFF2-40B4-BE49-F238E27FC236}">
                <a16:creationId xmlns:a16="http://schemas.microsoft.com/office/drawing/2014/main" id="{920B405F-905A-432D-4806-F9BC0398EDD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13088" y="6024668"/>
            <a:ext cx="4552787" cy="753736"/>
          </a:xfrm>
          <a:prstGeom prst="rect">
            <a:avLst/>
          </a:prstGeom>
        </p:spPr>
      </p:pic>
    </p:spTree>
    <p:extLst>
      <p:ext uri="{BB962C8B-B14F-4D97-AF65-F5344CB8AC3E}">
        <p14:creationId xmlns:p14="http://schemas.microsoft.com/office/powerpoint/2010/main" val="428314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562060" cy="6858000"/>
          </a:xfrm>
        </p:spPr>
        <p:txBody>
          <a:bodyPr/>
          <a:lstStyle/>
          <a:p>
            <a:r>
              <a:rPr lang="en-US" noProof="0"/>
              <a:t>Click icon to add picture</a:t>
            </a:r>
          </a:p>
        </p:txBody>
      </p:sp>
      <p:sp>
        <p:nvSpPr>
          <p:cNvPr id="3" name="Rectangle 2" title="Decorative"/>
          <p:cNvSpPr/>
          <p:nvPr userDrawn="1"/>
        </p:nvSpPr>
        <p:spPr>
          <a:xfrm>
            <a:off x="3971609"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ext Placeholder 2">
            <a:extLst>
              <a:ext uri="{FF2B5EF4-FFF2-40B4-BE49-F238E27FC236}">
                <a16:creationId xmlns:a16="http://schemas.microsoft.com/office/drawing/2014/main" id="{B75B701C-E39B-F1C9-A077-F21808E5F80D}"/>
              </a:ext>
            </a:extLst>
          </p:cNvPr>
          <p:cNvSpPr>
            <a:spLocks noGrp="1"/>
          </p:cNvSpPr>
          <p:nvPr>
            <p:ph type="body" sz="quarter" idx="11"/>
          </p:nvPr>
        </p:nvSpPr>
        <p:spPr>
          <a:xfrm>
            <a:off x="5280713" y="277311"/>
            <a:ext cx="5181908" cy="806216"/>
          </a:xfrm>
        </p:spPr>
        <p:txBody>
          <a:bodyPr>
            <a:normAutofit/>
          </a:bodyPr>
          <a:lstStyle>
            <a:lvl1pPr marL="0" indent="0">
              <a:buNone/>
              <a:defRPr/>
            </a:lvl1pPr>
          </a:lstStyle>
          <a:p>
            <a:endParaRPr lang="en-US" sz="3100" b="1">
              <a:latin typeface="Corbel"/>
              <a:cs typeface="Gill Sans"/>
            </a:endParaRPr>
          </a:p>
        </p:txBody>
      </p:sp>
      <p:sp>
        <p:nvSpPr>
          <p:cNvPr id="7" name="Text Placeholder 6">
            <a:extLst>
              <a:ext uri="{FF2B5EF4-FFF2-40B4-BE49-F238E27FC236}">
                <a16:creationId xmlns:a16="http://schemas.microsoft.com/office/drawing/2014/main" id="{540EE514-5320-FE7D-8BD2-882C06287C37}"/>
              </a:ext>
            </a:extLst>
          </p:cNvPr>
          <p:cNvSpPr>
            <a:spLocks noGrp="1"/>
          </p:cNvSpPr>
          <p:nvPr>
            <p:ph type="body" sz="quarter" idx="13"/>
          </p:nvPr>
        </p:nvSpPr>
        <p:spPr>
          <a:xfrm>
            <a:off x="5280025" y="1779588"/>
            <a:ext cx="6388514" cy="392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18D332F6-CEB7-2327-493A-542D74D534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13088" y="6024668"/>
            <a:ext cx="4552787" cy="753736"/>
          </a:xfrm>
          <a:prstGeom prst="rect">
            <a:avLst/>
          </a:prstGeom>
        </p:spPr>
      </p:pic>
    </p:spTree>
    <p:extLst>
      <p:ext uri="{BB962C8B-B14F-4D97-AF65-F5344CB8AC3E}">
        <p14:creationId xmlns:p14="http://schemas.microsoft.com/office/powerpoint/2010/main" val="325501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75B701C-E39B-F1C9-A077-F21808E5F80D}"/>
              </a:ext>
            </a:extLst>
          </p:cNvPr>
          <p:cNvSpPr>
            <a:spLocks noGrp="1"/>
          </p:cNvSpPr>
          <p:nvPr>
            <p:ph type="body" sz="quarter" idx="11"/>
          </p:nvPr>
        </p:nvSpPr>
        <p:spPr>
          <a:xfrm>
            <a:off x="314851" y="308335"/>
            <a:ext cx="5181908" cy="806216"/>
          </a:xfrm>
        </p:spPr>
        <p:txBody>
          <a:bodyPr>
            <a:normAutofit/>
          </a:bodyPr>
          <a:lstStyle>
            <a:lvl1pPr marL="0" indent="0">
              <a:buNone/>
              <a:defRPr>
                <a:solidFill>
                  <a:srgbClr val="002060"/>
                </a:solidFill>
              </a:defRPr>
            </a:lvl1pPr>
          </a:lstStyle>
          <a:p>
            <a:endParaRPr lang="en-US" sz="3100" b="1">
              <a:latin typeface="Corbel"/>
              <a:cs typeface="Gill Sans"/>
            </a:endParaRPr>
          </a:p>
        </p:txBody>
      </p:sp>
      <p:sp>
        <p:nvSpPr>
          <p:cNvPr id="7" name="Text Placeholder 6">
            <a:extLst>
              <a:ext uri="{FF2B5EF4-FFF2-40B4-BE49-F238E27FC236}">
                <a16:creationId xmlns:a16="http://schemas.microsoft.com/office/drawing/2014/main" id="{540EE514-5320-FE7D-8BD2-882C06287C37}"/>
              </a:ext>
            </a:extLst>
          </p:cNvPr>
          <p:cNvSpPr>
            <a:spLocks noGrp="1"/>
          </p:cNvSpPr>
          <p:nvPr>
            <p:ph type="body" sz="quarter" idx="13"/>
          </p:nvPr>
        </p:nvSpPr>
        <p:spPr>
          <a:xfrm>
            <a:off x="314163" y="1732234"/>
            <a:ext cx="5895048" cy="392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28" title="Decorative">
            <a:extLst>
              <a:ext uri="{FF2B5EF4-FFF2-40B4-BE49-F238E27FC236}">
                <a16:creationId xmlns:a16="http://schemas.microsoft.com/office/drawing/2014/main" id="{ABDE6638-F616-C011-7570-0A1235BE9B01}"/>
              </a:ext>
            </a:extLst>
          </p:cNvPr>
          <p:cNvSpPr>
            <a:spLocks noGrp="1"/>
          </p:cNvSpPr>
          <p:nvPr>
            <p:ph type="pic" sz="quarter" idx="14"/>
          </p:nvPr>
        </p:nvSpPr>
        <p:spPr>
          <a:xfrm>
            <a:off x="7629939" y="0"/>
            <a:ext cx="4562060" cy="6858000"/>
          </a:xfrm>
        </p:spPr>
        <p:txBody>
          <a:bodyPr/>
          <a:lstStyle/>
          <a:p>
            <a:r>
              <a:rPr lang="en-US" noProof="0"/>
              <a:t>Click icon to add picture</a:t>
            </a:r>
          </a:p>
        </p:txBody>
      </p:sp>
      <p:sp>
        <p:nvSpPr>
          <p:cNvPr id="8" name="Rectangle 7" title="Decorative">
            <a:extLst>
              <a:ext uri="{FF2B5EF4-FFF2-40B4-BE49-F238E27FC236}">
                <a16:creationId xmlns:a16="http://schemas.microsoft.com/office/drawing/2014/main" id="{94FF600C-F196-29AE-3B22-C0F4A113D0C7}"/>
              </a:ext>
            </a:extLst>
          </p:cNvPr>
          <p:cNvSpPr/>
          <p:nvPr userDrawn="1"/>
        </p:nvSpPr>
        <p:spPr>
          <a:xfrm>
            <a:off x="6455894"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 name="Picture 2">
            <a:extLst>
              <a:ext uri="{FF2B5EF4-FFF2-40B4-BE49-F238E27FC236}">
                <a16:creationId xmlns:a16="http://schemas.microsoft.com/office/drawing/2014/main" id="{52E52C01-2047-824B-BA82-4E0B292FB68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295" y="6024668"/>
            <a:ext cx="4552787" cy="753736"/>
          </a:xfrm>
          <a:prstGeom prst="rect">
            <a:avLst/>
          </a:prstGeom>
        </p:spPr>
      </p:pic>
    </p:spTree>
    <p:extLst>
      <p:ext uri="{BB962C8B-B14F-4D97-AF65-F5344CB8AC3E}">
        <p14:creationId xmlns:p14="http://schemas.microsoft.com/office/powerpoint/2010/main" val="6941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103437"/>
            <a:ext cx="4385841" cy="1325563"/>
          </a:xfrm>
        </p:spPr>
        <p:txBody>
          <a:bodyPr anchor="b"/>
          <a:lstStyle>
            <a:lvl1pPr algn="l">
              <a:defRPr>
                <a:solidFill>
                  <a:srgbClr val="002060"/>
                </a:solidFill>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4" y="3645816"/>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13807" y="731521"/>
            <a:ext cx="0" cy="5312229"/>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11" name="Picture 10">
            <a:extLst>
              <a:ext uri="{FF2B5EF4-FFF2-40B4-BE49-F238E27FC236}">
                <a16:creationId xmlns:a16="http://schemas.microsoft.com/office/drawing/2014/main" id="{E74318E3-C161-B7E9-BEC2-EEE98FDF15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9353" y="575795"/>
            <a:ext cx="1637514" cy="1527642"/>
          </a:xfrm>
          <a:prstGeom prst="rect">
            <a:avLst/>
          </a:prstGeom>
        </p:spPr>
      </p:pic>
    </p:spTree>
    <p:extLst>
      <p:ext uri="{BB962C8B-B14F-4D97-AF65-F5344CB8AC3E}">
        <p14:creationId xmlns:p14="http://schemas.microsoft.com/office/powerpoint/2010/main" val="198493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tx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tx1"/>
                </a:solidFill>
                <a:latin typeface="+mn-lt"/>
                <a:cs typeface="Arial" panose="020B0604020202020204" pitchFamily="34" charset="0"/>
              </a:defRPr>
            </a:lvl1pPr>
          </a:lstStyle>
          <a:p>
            <a:pPr lvl="0"/>
            <a:r>
              <a:rPr lang="en-US"/>
              <a:t>WWW.HCCS.EDU/HEALTHSCIENCES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8" name="Picture 7">
            <a:extLst>
              <a:ext uri="{FF2B5EF4-FFF2-40B4-BE49-F238E27FC236}">
                <a16:creationId xmlns:a16="http://schemas.microsoft.com/office/drawing/2014/main" id="{CFFD13A9-98C4-F684-1E1E-8CB1919370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2331" y="5865364"/>
            <a:ext cx="5678396" cy="940086"/>
          </a:xfrm>
          <a:prstGeom prst="rect">
            <a:avLst/>
          </a:prstGeom>
        </p:spPr>
      </p:pic>
    </p:spTree>
    <p:extLst>
      <p:ext uri="{BB962C8B-B14F-4D97-AF65-F5344CB8AC3E}">
        <p14:creationId xmlns:p14="http://schemas.microsoft.com/office/powerpoint/2010/main" val="360476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8" name="Picture 7" descr="A picture containing text&#10;&#10;Description automatically generated">
            <a:extLst>
              <a:ext uri="{FF2B5EF4-FFF2-40B4-BE49-F238E27FC236}">
                <a16:creationId xmlns:a16="http://schemas.microsoft.com/office/drawing/2014/main" id="{FF83DF59-1707-8449-F995-03AC1061E9E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04914" y="6012912"/>
            <a:ext cx="1074373" cy="637278"/>
          </a:xfrm>
          <a:prstGeom prst="rect">
            <a:avLst/>
          </a:prstGeom>
        </p:spPr>
      </p:pic>
    </p:spTree>
    <p:extLst>
      <p:ext uri="{BB962C8B-B14F-4D97-AF65-F5344CB8AC3E}">
        <p14:creationId xmlns:p14="http://schemas.microsoft.com/office/powerpoint/2010/main" val="411441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7B1A9307-B90F-4345-205D-AA32157933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13088" y="6024668"/>
            <a:ext cx="4552787" cy="753736"/>
          </a:xfrm>
          <a:prstGeom prst="rect">
            <a:avLst/>
          </a:prstGeom>
        </p:spPr>
      </p:pic>
    </p:spTree>
    <p:extLst>
      <p:ext uri="{BB962C8B-B14F-4D97-AF65-F5344CB8AC3E}">
        <p14:creationId xmlns:p14="http://schemas.microsoft.com/office/powerpoint/2010/main" val="261660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p>
        </p:txBody>
      </p:sp>
      <p:pic>
        <p:nvPicPr>
          <p:cNvPr id="3" name="Picture 2">
            <a:extLst>
              <a:ext uri="{FF2B5EF4-FFF2-40B4-BE49-F238E27FC236}">
                <a16:creationId xmlns:a16="http://schemas.microsoft.com/office/drawing/2014/main" id="{54668F1A-FA47-C32A-7758-F381A6242E3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515324" y="6190592"/>
            <a:ext cx="3550551" cy="587811"/>
          </a:xfrm>
          <a:prstGeom prst="rect">
            <a:avLst/>
          </a:prstGeom>
        </p:spPr>
      </p:pic>
    </p:spTree>
    <p:extLst>
      <p:ext uri="{BB962C8B-B14F-4D97-AF65-F5344CB8AC3E}">
        <p14:creationId xmlns:p14="http://schemas.microsoft.com/office/powerpoint/2010/main" val="315506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p>
        </p:txBody>
      </p:sp>
      <p:pic>
        <p:nvPicPr>
          <p:cNvPr id="6" name="Picture 5" descr="A picture containing text&#10;&#10;Description automatically generated">
            <a:extLst>
              <a:ext uri="{FF2B5EF4-FFF2-40B4-BE49-F238E27FC236}">
                <a16:creationId xmlns:a16="http://schemas.microsoft.com/office/drawing/2014/main" id="{DA7F6EC1-D927-2399-C14B-0D5CA52C09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9810" y="177429"/>
            <a:ext cx="1074372" cy="63727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F79060FA-7EC5-2B10-B75E-B3C89281695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21540" y="177428"/>
            <a:ext cx="1074373" cy="637278"/>
          </a:xfrm>
          <a:prstGeom prst="rect">
            <a:avLst/>
          </a:prstGeom>
        </p:spPr>
      </p:pic>
      <p:pic>
        <p:nvPicPr>
          <p:cNvPr id="13" name="Picture 12">
            <a:extLst>
              <a:ext uri="{FF2B5EF4-FFF2-40B4-BE49-F238E27FC236}">
                <a16:creationId xmlns:a16="http://schemas.microsoft.com/office/drawing/2014/main" id="{3AFFA270-09A1-C8EA-60D2-2F4D98761EF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61542" y="6196660"/>
            <a:ext cx="3928028" cy="650304"/>
          </a:xfrm>
          <a:prstGeom prst="rect">
            <a:avLst/>
          </a:prstGeom>
        </p:spPr>
      </p:pic>
    </p:spTree>
    <p:extLst>
      <p:ext uri="{BB962C8B-B14F-4D97-AF65-F5344CB8AC3E}">
        <p14:creationId xmlns:p14="http://schemas.microsoft.com/office/powerpoint/2010/main" val="390449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p>
        </p:txBody>
      </p:sp>
      <p:pic>
        <p:nvPicPr>
          <p:cNvPr id="2" name="Picture 1">
            <a:extLst>
              <a:ext uri="{FF2B5EF4-FFF2-40B4-BE49-F238E27FC236}">
                <a16:creationId xmlns:a16="http://schemas.microsoft.com/office/drawing/2014/main" id="{6A0BDAEE-A3F3-8E68-660A-454CB76C0A9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36827" y="131147"/>
            <a:ext cx="5160579" cy="854359"/>
          </a:xfrm>
          <a:prstGeom prst="rect">
            <a:avLst/>
          </a:prstGeom>
        </p:spPr>
      </p:pic>
    </p:spTree>
    <p:extLst>
      <p:ext uri="{BB962C8B-B14F-4D97-AF65-F5344CB8AC3E}">
        <p14:creationId xmlns:p14="http://schemas.microsoft.com/office/powerpoint/2010/main" val="100721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rgbClr val="002060"/>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16" name="Picture 15">
            <a:extLst>
              <a:ext uri="{FF2B5EF4-FFF2-40B4-BE49-F238E27FC236}">
                <a16:creationId xmlns:a16="http://schemas.microsoft.com/office/drawing/2014/main" id="{F575AF96-B6BA-2049-A707-40F8E2AE11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3716" y="91168"/>
            <a:ext cx="2109582" cy="1968036"/>
          </a:xfrm>
          <a:prstGeom prst="rect">
            <a:avLst/>
          </a:prstGeom>
        </p:spPr>
      </p:pic>
    </p:spTree>
    <p:extLst>
      <p:ext uri="{BB962C8B-B14F-4D97-AF65-F5344CB8AC3E}">
        <p14:creationId xmlns:p14="http://schemas.microsoft.com/office/powerpoint/2010/main" val="172348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13" name="Picture 12" descr="A picture containing text&#10;&#10;Description automatically generated">
            <a:extLst>
              <a:ext uri="{FF2B5EF4-FFF2-40B4-BE49-F238E27FC236}">
                <a16:creationId xmlns:a16="http://schemas.microsoft.com/office/drawing/2014/main" id="{33ABC1DE-EE12-99A6-DE79-85AD8AB77A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9808" y="207810"/>
            <a:ext cx="1074373" cy="637278"/>
          </a:xfrm>
          <a:prstGeom prst="rect">
            <a:avLst/>
          </a:prstGeom>
        </p:spPr>
      </p:pic>
    </p:spTree>
    <p:extLst>
      <p:ext uri="{BB962C8B-B14F-4D97-AF65-F5344CB8AC3E}">
        <p14:creationId xmlns:p14="http://schemas.microsoft.com/office/powerpoint/2010/main" val="184964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3" name="Picture 2">
            <a:extLst>
              <a:ext uri="{FF2B5EF4-FFF2-40B4-BE49-F238E27FC236}">
                <a16:creationId xmlns:a16="http://schemas.microsoft.com/office/drawing/2014/main" id="{B9166C08-0AF8-1351-883B-9ADEE5ED9E6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5214" y="203405"/>
            <a:ext cx="4612046" cy="763547"/>
          </a:xfrm>
          <a:prstGeom prst="rect">
            <a:avLst/>
          </a:prstGeom>
        </p:spPr>
      </p:pic>
    </p:spTree>
    <p:extLst>
      <p:ext uri="{BB962C8B-B14F-4D97-AF65-F5344CB8AC3E}">
        <p14:creationId xmlns:p14="http://schemas.microsoft.com/office/powerpoint/2010/main" val="397081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a:t>Click to </a:t>
            </a:r>
            <a:br>
              <a:rPr lang="en-US"/>
            </a:br>
            <a:r>
              <a:rPr lang="en-US"/>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3" name="Picture 2">
            <a:extLst>
              <a:ext uri="{FF2B5EF4-FFF2-40B4-BE49-F238E27FC236}">
                <a16:creationId xmlns:a16="http://schemas.microsoft.com/office/drawing/2014/main" id="{3B5D244C-7D9C-918F-4CC2-7A2D5D34194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5033" y="3132355"/>
            <a:ext cx="2574344" cy="2401614"/>
          </a:xfrm>
          <a:prstGeom prst="rect">
            <a:avLst/>
          </a:prstGeom>
        </p:spPr>
      </p:pic>
    </p:spTree>
    <p:extLst>
      <p:ext uri="{BB962C8B-B14F-4D97-AF65-F5344CB8AC3E}">
        <p14:creationId xmlns:p14="http://schemas.microsoft.com/office/powerpoint/2010/main" val="321740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p>
        </p:txBody>
      </p:sp>
      <p:pic>
        <p:nvPicPr>
          <p:cNvPr id="3" name="Picture 2">
            <a:extLst>
              <a:ext uri="{FF2B5EF4-FFF2-40B4-BE49-F238E27FC236}">
                <a16:creationId xmlns:a16="http://schemas.microsoft.com/office/drawing/2014/main" id="{DCC637CB-1339-1469-9A10-79F0533D0E4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36827" y="131147"/>
            <a:ext cx="5160579" cy="854359"/>
          </a:xfrm>
          <a:prstGeom prst="rect">
            <a:avLst/>
          </a:prstGeom>
        </p:spPr>
      </p:pic>
    </p:spTree>
    <p:extLst>
      <p:ext uri="{BB962C8B-B14F-4D97-AF65-F5344CB8AC3E}">
        <p14:creationId xmlns:p14="http://schemas.microsoft.com/office/powerpoint/2010/main" val="99722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870835"/>
            <a:ext cx="4120444" cy="1818655"/>
          </a:xfrm>
        </p:spPr>
        <p:txBody>
          <a:bodyPr anchor="b">
            <a:noAutofit/>
          </a:bodyPr>
          <a:lstStyle>
            <a:lvl1pPr algn="l">
              <a:defRPr sz="5000" b="1">
                <a:solidFill>
                  <a:schemeClr val="bg1"/>
                </a:solidFill>
                <a:latin typeface="+mj-lt"/>
              </a:defRPr>
            </a:lvl1pPr>
          </a:lstStyle>
          <a:p>
            <a:r>
              <a:rPr lang="en-US"/>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861973"/>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3595089"/>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a:p>
        </p:txBody>
      </p:sp>
      <p:pic>
        <p:nvPicPr>
          <p:cNvPr id="3" name="Picture 2">
            <a:extLst>
              <a:ext uri="{FF2B5EF4-FFF2-40B4-BE49-F238E27FC236}">
                <a16:creationId xmlns:a16="http://schemas.microsoft.com/office/drawing/2014/main" id="{27758AA0-0273-7B5B-8C83-3159040596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34078" y="-19613"/>
            <a:ext cx="2833469" cy="2643352"/>
          </a:xfrm>
          <a:prstGeom prst="rect">
            <a:avLst/>
          </a:prstGeom>
        </p:spPr>
      </p:pic>
    </p:spTree>
    <p:extLst>
      <p:ext uri="{BB962C8B-B14F-4D97-AF65-F5344CB8AC3E}">
        <p14:creationId xmlns:p14="http://schemas.microsoft.com/office/powerpoint/2010/main" val="155885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p>
        </p:txBody>
      </p:sp>
      <p:pic>
        <p:nvPicPr>
          <p:cNvPr id="3" name="Picture 2" descr="A picture containing text&#10;&#10;Description automatically generated">
            <a:extLst>
              <a:ext uri="{FF2B5EF4-FFF2-40B4-BE49-F238E27FC236}">
                <a16:creationId xmlns:a16="http://schemas.microsoft.com/office/drawing/2014/main" id="{434914E9-6997-7706-1FC3-6AE8CBD1C9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9810" y="6093229"/>
            <a:ext cx="1074372" cy="637277"/>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8B8083A1-253D-ACB7-B6EC-3F4166BCDE4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21540" y="6093228"/>
            <a:ext cx="1074373" cy="637278"/>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1835CEB7-C3B9-BBD6-BCE3-0C9614D64A6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9810" y="177429"/>
            <a:ext cx="1074372" cy="63727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86C3523E-10CC-2844-8B9E-644ED584ECD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21540" y="177428"/>
            <a:ext cx="1074373" cy="637278"/>
          </a:xfrm>
          <a:prstGeom prst="rect">
            <a:avLst/>
          </a:prstGeom>
        </p:spPr>
      </p:pic>
    </p:spTree>
    <p:extLst>
      <p:ext uri="{BB962C8B-B14F-4D97-AF65-F5344CB8AC3E}">
        <p14:creationId xmlns:p14="http://schemas.microsoft.com/office/powerpoint/2010/main" val="58312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a:t>Click to </a:t>
            </a:r>
            <a:br>
              <a:rPr lang="en-US"/>
            </a:br>
            <a:r>
              <a:rPr lang="en-US"/>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pic>
        <p:nvPicPr>
          <p:cNvPr id="16" name="Picture 15" descr="A picture containing text&#10;&#10;Description automatically generated">
            <a:extLst>
              <a:ext uri="{FF2B5EF4-FFF2-40B4-BE49-F238E27FC236}">
                <a16:creationId xmlns:a16="http://schemas.microsoft.com/office/drawing/2014/main" id="{EB61F0D1-4D89-98BB-8752-0BFBF80696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04914" y="6012912"/>
            <a:ext cx="1074373" cy="637278"/>
          </a:xfrm>
          <a:prstGeom prst="rect">
            <a:avLst/>
          </a:prstGeom>
        </p:spPr>
      </p:pic>
    </p:spTree>
    <p:extLst>
      <p:ext uri="{BB962C8B-B14F-4D97-AF65-F5344CB8AC3E}">
        <p14:creationId xmlns:p14="http://schemas.microsoft.com/office/powerpoint/2010/main" val="333636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a:t>Click to edit </a:t>
            </a:r>
            <a:br>
              <a:rPr lang="en-US"/>
            </a:br>
            <a:r>
              <a:rPr lang="en-US"/>
              <a:t>Master title style</a:t>
            </a:r>
          </a:p>
        </p:txBody>
      </p:sp>
      <p:pic>
        <p:nvPicPr>
          <p:cNvPr id="15" name="Picture 14" descr="A picture containing text&#10;&#10;Description automatically generated">
            <a:extLst>
              <a:ext uri="{FF2B5EF4-FFF2-40B4-BE49-F238E27FC236}">
                <a16:creationId xmlns:a16="http://schemas.microsoft.com/office/drawing/2014/main" id="{E7537A79-D63C-F9AA-98DC-8419E423584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04913" y="207810"/>
            <a:ext cx="1074373" cy="637278"/>
          </a:xfrm>
          <a:prstGeom prst="rect">
            <a:avLst/>
          </a:prstGeom>
        </p:spPr>
      </p:pic>
    </p:spTree>
    <p:extLst>
      <p:ext uri="{BB962C8B-B14F-4D97-AF65-F5344CB8AC3E}">
        <p14:creationId xmlns:p14="http://schemas.microsoft.com/office/powerpoint/2010/main" val="95360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p>
        </p:txBody>
      </p:sp>
      <p:pic>
        <p:nvPicPr>
          <p:cNvPr id="10" name="Picture 9" descr="A picture containing text&#10;&#10;Description automatically generated">
            <a:extLst>
              <a:ext uri="{FF2B5EF4-FFF2-40B4-BE49-F238E27FC236}">
                <a16:creationId xmlns:a16="http://schemas.microsoft.com/office/drawing/2014/main" id="{D90ED34C-45D5-8C31-7894-048A0455D18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04913" y="207810"/>
            <a:ext cx="1074373" cy="637278"/>
          </a:xfrm>
          <a:prstGeom prst="rect">
            <a:avLst/>
          </a:prstGeom>
        </p:spPr>
      </p:pic>
    </p:spTree>
    <p:extLst>
      <p:ext uri="{BB962C8B-B14F-4D97-AF65-F5344CB8AC3E}">
        <p14:creationId xmlns:p14="http://schemas.microsoft.com/office/powerpoint/2010/main" val="263202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12" name="Picture 11" descr="A picture containing text&#10;&#10;Description automatically generated">
            <a:extLst>
              <a:ext uri="{FF2B5EF4-FFF2-40B4-BE49-F238E27FC236}">
                <a16:creationId xmlns:a16="http://schemas.microsoft.com/office/drawing/2014/main" id="{A2CB565B-9A22-42EE-439C-8A4DEC272E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04913" y="207810"/>
            <a:ext cx="1074373" cy="637278"/>
          </a:xfrm>
          <a:prstGeom prst="rect">
            <a:avLst/>
          </a:prstGeom>
        </p:spPr>
      </p:pic>
    </p:spTree>
    <p:extLst>
      <p:ext uri="{BB962C8B-B14F-4D97-AF65-F5344CB8AC3E}">
        <p14:creationId xmlns:p14="http://schemas.microsoft.com/office/powerpoint/2010/main" val="425974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12" name="Picture 11" descr="A picture containing text&#10;&#10;Description automatically generated">
            <a:extLst>
              <a:ext uri="{FF2B5EF4-FFF2-40B4-BE49-F238E27FC236}">
                <a16:creationId xmlns:a16="http://schemas.microsoft.com/office/drawing/2014/main" id="{59F7C15C-A36E-A990-670D-C9D23C3F43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04913" y="207810"/>
            <a:ext cx="1074373" cy="637278"/>
          </a:xfrm>
          <a:prstGeom prst="rect">
            <a:avLst/>
          </a:prstGeom>
        </p:spPr>
      </p:pic>
    </p:spTree>
    <p:extLst>
      <p:ext uri="{BB962C8B-B14F-4D97-AF65-F5344CB8AC3E}">
        <p14:creationId xmlns:p14="http://schemas.microsoft.com/office/powerpoint/2010/main" val="295594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p>
        </p:txBody>
      </p:sp>
      <p:pic>
        <p:nvPicPr>
          <p:cNvPr id="16" name="Picture 15" descr="A picture containing text&#10;&#10;Description automatically generated">
            <a:extLst>
              <a:ext uri="{FF2B5EF4-FFF2-40B4-BE49-F238E27FC236}">
                <a16:creationId xmlns:a16="http://schemas.microsoft.com/office/drawing/2014/main" id="{D7569DFE-0C6A-B7B2-4546-8D9DF16C59C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27959" y="5688402"/>
            <a:ext cx="1387597" cy="823070"/>
          </a:xfrm>
          <a:prstGeom prst="rect">
            <a:avLst/>
          </a:prstGeom>
        </p:spPr>
      </p:pic>
    </p:spTree>
    <p:extLst>
      <p:ext uri="{BB962C8B-B14F-4D97-AF65-F5344CB8AC3E}">
        <p14:creationId xmlns:p14="http://schemas.microsoft.com/office/powerpoint/2010/main" val="36614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2"/>
            <a:ext cx="12192000" cy="5497975"/>
          </a:xfrm>
        </p:spPr>
        <p:txBody>
          <a:bodyPr/>
          <a:lstStyle/>
          <a:p>
            <a:r>
              <a:rPr lang="en-US"/>
              <a:t>Click icon to add picture</a:t>
            </a:r>
          </a:p>
        </p:txBody>
      </p:sp>
      <p:pic>
        <p:nvPicPr>
          <p:cNvPr id="7" name="Picture 6" descr="A picture containing text&#10;&#10;Description automatically generated">
            <a:extLst>
              <a:ext uri="{FF2B5EF4-FFF2-40B4-BE49-F238E27FC236}">
                <a16:creationId xmlns:a16="http://schemas.microsoft.com/office/drawing/2014/main" id="{EF8646AF-5AF9-0B6D-A7E7-73F1E7EBA3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24559" y="5974171"/>
            <a:ext cx="1074372" cy="637277"/>
          </a:xfrm>
          <a:prstGeom prst="rect">
            <a:avLst/>
          </a:prstGeom>
        </p:spPr>
      </p:pic>
    </p:spTree>
    <p:extLst>
      <p:ext uri="{BB962C8B-B14F-4D97-AF65-F5344CB8AC3E}">
        <p14:creationId xmlns:p14="http://schemas.microsoft.com/office/powerpoint/2010/main" val="212595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08438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p>
        </p:txBody>
      </p:sp>
    </p:spTree>
    <p:extLst>
      <p:ext uri="{BB962C8B-B14F-4D97-AF65-F5344CB8AC3E}">
        <p14:creationId xmlns:p14="http://schemas.microsoft.com/office/powerpoint/2010/main" val="33825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tx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400" spc="300">
                <a:solidFill>
                  <a:schemeClr val="tx1"/>
                </a:solidFill>
                <a:latin typeface="+mn-lt"/>
                <a:cs typeface="Arial" panose="020B0604020202020204" pitchFamily="34" charset="0"/>
              </a:defRPr>
            </a:lvl1pPr>
          </a:lstStyle>
          <a:p>
            <a:pPr lvl="0"/>
            <a:r>
              <a:rPr lang="en-US"/>
              <a:t>WWW.HCCS.EDU/HEALTHSCIENCES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65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p:cNvSpPr/>
          <p:nvPr userDrawn="1"/>
        </p:nvSpPr>
        <p:spPr>
          <a:xfrm>
            <a:off x="0" y="4735870"/>
            <a:ext cx="12192000" cy="1500431"/>
          </a:xfrm>
          <a:prstGeom prst="rect">
            <a:avLst/>
          </a:prstGeom>
          <a:solidFill>
            <a:srgbClr val="DFE3E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tx1"/>
                </a:solidFill>
              </a:defRPr>
            </a:lvl1pPr>
          </a:lstStyle>
          <a:p>
            <a:r>
              <a:rPr lang="en-US"/>
              <a:t>Click to edit Master title style</a:t>
            </a:r>
          </a:p>
        </p:txBody>
      </p:sp>
      <p:pic>
        <p:nvPicPr>
          <p:cNvPr id="9" name="Picture 8" descr="A picture containing text&#10;&#10;Description automatically generated">
            <a:extLst>
              <a:ext uri="{FF2B5EF4-FFF2-40B4-BE49-F238E27FC236}">
                <a16:creationId xmlns:a16="http://schemas.microsoft.com/office/drawing/2014/main" id="{730C86F6-C625-1D05-F978-514CDC01D5C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45827" y="5074550"/>
            <a:ext cx="1387596" cy="823070"/>
          </a:xfrm>
          <a:prstGeom prst="rect">
            <a:avLst/>
          </a:prstGeom>
        </p:spPr>
      </p:pic>
    </p:spTree>
    <p:extLst>
      <p:ext uri="{BB962C8B-B14F-4D97-AF65-F5344CB8AC3E}">
        <p14:creationId xmlns:p14="http://schemas.microsoft.com/office/powerpoint/2010/main" val="271366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pic>
        <p:nvPicPr>
          <p:cNvPr id="6" name="Picture 5" descr="A picture containing text&#10;&#10;Description automatically generated">
            <a:extLst>
              <a:ext uri="{FF2B5EF4-FFF2-40B4-BE49-F238E27FC236}">
                <a16:creationId xmlns:a16="http://schemas.microsoft.com/office/drawing/2014/main" id="{A604C389-403E-49B6-36AF-532BBD2D1C8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45827" y="5074550"/>
            <a:ext cx="1387596" cy="823070"/>
          </a:xfrm>
          <a:prstGeom prst="rect">
            <a:avLst/>
          </a:prstGeom>
        </p:spPr>
      </p:pic>
    </p:spTree>
    <p:extLst>
      <p:ext uri="{BB962C8B-B14F-4D97-AF65-F5344CB8AC3E}">
        <p14:creationId xmlns:p14="http://schemas.microsoft.com/office/powerpoint/2010/main" val="200179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pic>
        <p:nvPicPr>
          <p:cNvPr id="13" name="Picture 12" descr="A picture containing text&#10;&#10;Description automatically generated">
            <a:extLst>
              <a:ext uri="{FF2B5EF4-FFF2-40B4-BE49-F238E27FC236}">
                <a16:creationId xmlns:a16="http://schemas.microsoft.com/office/drawing/2014/main" id="{F0C1DD6D-C4C9-BB6C-4658-E6850A7976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35176" y="5074550"/>
            <a:ext cx="1387597" cy="823070"/>
          </a:xfrm>
          <a:prstGeom prst="rect">
            <a:avLst/>
          </a:prstGeom>
        </p:spPr>
      </p:pic>
    </p:spTree>
    <p:extLst>
      <p:ext uri="{BB962C8B-B14F-4D97-AF65-F5344CB8AC3E}">
        <p14:creationId xmlns:p14="http://schemas.microsoft.com/office/powerpoint/2010/main" val="3826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pic>
        <p:nvPicPr>
          <p:cNvPr id="13" name="Picture 12" descr="A picture containing text&#10;&#10;Description automatically generated">
            <a:extLst>
              <a:ext uri="{FF2B5EF4-FFF2-40B4-BE49-F238E27FC236}">
                <a16:creationId xmlns:a16="http://schemas.microsoft.com/office/drawing/2014/main" id="{9BF3B983-66F5-03E1-EBA9-38F2DFA9F47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2713" y="6012912"/>
            <a:ext cx="1074373" cy="637278"/>
          </a:xfrm>
          <a:prstGeom prst="rect">
            <a:avLst/>
          </a:prstGeom>
        </p:spPr>
      </p:pic>
    </p:spTree>
    <p:extLst>
      <p:ext uri="{BB962C8B-B14F-4D97-AF65-F5344CB8AC3E}">
        <p14:creationId xmlns:p14="http://schemas.microsoft.com/office/powerpoint/2010/main" val="29480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pic>
        <p:nvPicPr>
          <p:cNvPr id="13" name="Picture 12" descr="A picture containing text&#10;&#10;Description automatically generated">
            <a:extLst>
              <a:ext uri="{FF2B5EF4-FFF2-40B4-BE49-F238E27FC236}">
                <a16:creationId xmlns:a16="http://schemas.microsoft.com/office/drawing/2014/main" id="{FE892C6E-7AC9-0249-EB08-E6CD6E19F4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2713" y="6012912"/>
            <a:ext cx="1074373" cy="637278"/>
          </a:xfrm>
          <a:prstGeom prst="rect">
            <a:avLst/>
          </a:prstGeom>
        </p:spPr>
      </p:pic>
    </p:spTree>
    <p:extLst>
      <p:ext uri="{BB962C8B-B14F-4D97-AF65-F5344CB8AC3E}">
        <p14:creationId xmlns:p14="http://schemas.microsoft.com/office/powerpoint/2010/main" val="264951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4241835" y="672352"/>
            <a:ext cx="7488481" cy="5676173"/>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611698" y="231274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
        <p:nvSpPr>
          <p:cNvPr id="7" name="Shape 62" title="Decorative">
            <a:extLst>
              <a:ext uri="{FF2B5EF4-FFF2-40B4-BE49-F238E27FC236}">
                <a16:creationId xmlns:a16="http://schemas.microsoft.com/office/drawing/2014/main" id="{57C5D044-3003-7843-8578-F3A49A7AB983}"/>
              </a:ext>
            </a:extLst>
          </p:cNvPr>
          <p:cNvSpPr/>
          <p:nvPr userDrawn="1"/>
        </p:nvSpPr>
        <p:spPr>
          <a:xfrm rot="16200000" flipV="1">
            <a:off x="1856297" y="121582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11" name="Picture 10">
            <a:extLst>
              <a:ext uri="{FF2B5EF4-FFF2-40B4-BE49-F238E27FC236}">
                <a16:creationId xmlns:a16="http://schemas.microsoft.com/office/drawing/2014/main" id="{1876F3CB-2D8E-41FF-87CF-2381C4E90B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59080" y="1232390"/>
            <a:ext cx="3257610" cy="3039035"/>
          </a:xfrm>
          <a:prstGeom prst="rect">
            <a:avLst/>
          </a:prstGeom>
        </p:spPr>
      </p:pic>
    </p:spTree>
    <p:extLst>
      <p:ext uri="{BB962C8B-B14F-4D97-AF65-F5344CB8AC3E}">
        <p14:creationId xmlns:p14="http://schemas.microsoft.com/office/powerpoint/2010/main" val="368344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1</a:t>
            </a:r>
          </a:p>
        </p:txBody>
      </p:sp>
      <p:pic>
        <p:nvPicPr>
          <p:cNvPr id="7" name="Picture 6" descr="A picture containing text&#10;&#10;Description automatically generated">
            <a:extLst>
              <a:ext uri="{FF2B5EF4-FFF2-40B4-BE49-F238E27FC236}">
                <a16:creationId xmlns:a16="http://schemas.microsoft.com/office/drawing/2014/main" id="{42C73053-A824-106B-3938-8C797637681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04913" y="207810"/>
            <a:ext cx="1074373" cy="637278"/>
          </a:xfrm>
          <a:prstGeom prst="rect">
            <a:avLst/>
          </a:prstGeom>
        </p:spPr>
      </p:pic>
    </p:spTree>
    <p:extLst>
      <p:ext uri="{BB962C8B-B14F-4D97-AF65-F5344CB8AC3E}">
        <p14:creationId xmlns:p14="http://schemas.microsoft.com/office/powerpoint/2010/main" val="405523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2</a:t>
            </a:r>
          </a:p>
        </p:txBody>
      </p:sp>
      <p:pic>
        <p:nvPicPr>
          <p:cNvPr id="7" name="Picture 6" descr="A picture containing text&#10;&#10;Description automatically generated">
            <a:extLst>
              <a:ext uri="{FF2B5EF4-FFF2-40B4-BE49-F238E27FC236}">
                <a16:creationId xmlns:a16="http://schemas.microsoft.com/office/drawing/2014/main" id="{C23A4931-042B-F5C0-66A3-B7AA61E75B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04913" y="207810"/>
            <a:ext cx="1074373" cy="637278"/>
          </a:xfrm>
          <a:prstGeom prst="rect">
            <a:avLst/>
          </a:prstGeom>
        </p:spPr>
      </p:pic>
    </p:spTree>
    <p:extLst>
      <p:ext uri="{BB962C8B-B14F-4D97-AF65-F5344CB8AC3E}">
        <p14:creationId xmlns:p14="http://schemas.microsoft.com/office/powerpoint/2010/main" val="117176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2</a:t>
            </a:r>
          </a:p>
        </p:txBody>
      </p:sp>
      <p:pic>
        <p:nvPicPr>
          <p:cNvPr id="7" name="Picture 6" descr="A picture containing text&#10;&#10;Description automatically generated">
            <a:extLst>
              <a:ext uri="{FF2B5EF4-FFF2-40B4-BE49-F238E27FC236}">
                <a16:creationId xmlns:a16="http://schemas.microsoft.com/office/drawing/2014/main" id="{6D8FF39C-DB47-3075-BB0B-7E3A64D3FC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04913" y="207810"/>
            <a:ext cx="1074373" cy="637278"/>
          </a:xfrm>
          <a:prstGeom prst="rect">
            <a:avLst/>
          </a:prstGeom>
        </p:spPr>
      </p:pic>
    </p:spTree>
    <p:extLst>
      <p:ext uri="{BB962C8B-B14F-4D97-AF65-F5344CB8AC3E}">
        <p14:creationId xmlns:p14="http://schemas.microsoft.com/office/powerpoint/2010/main" val="272174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EF2B3EB9-9CEE-5D4A-1D87-4E4B6E43785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04913" y="207810"/>
            <a:ext cx="1074373" cy="637278"/>
          </a:xfrm>
          <a:prstGeom prst="rect">
            <a:avLst/>
          </a:prstGeom>
        </p:spPr>
      </p:pic>
    </p:spTree>
    <p:extLst>
      <p:ext uri="{BB962C8B-B14F-4D97-AF65-F5344CB8AC3E}">
        <p14:creationId xmlns:p14="http://schemas.microsoft.com/office/powerpoint/2010/main" val="73497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2534953"/>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36828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609600" y="518160"/>
            <a:ext cx="11064240" cy="587248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7238D24-FCB7-BF19-5BCB-2BB56B8F714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09800" y="1052091"/>
            <a:ext cx="7772400" cy="1286758"/>
          </a:xfrm>
          <a:prstGeom prst="rect">
            <a:avLst/>
          </a:prstGeom>
        </p:spPr>
      </p:pic>
    </p:spTree>
    <p:extLst>
      <p:ext uri="{BB962C8B-B14F-4D97-AF65-F5344CB8AC3E}">
        <p14:creationId xmlns:p14="http://schemas.microsoft.com/office/powerpoint/2010/main" val="85332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solidFill>
                <a:schemeClr val="bg1"/>
              </a:solidFill>
            </a:endParaRPr>
          </a:p>
        </p:txBody>
      </p:sp>
      <p:pic>
        <p:nvPicPr>
          <p:cNvPr id="6" name="Picture 5" descr="A picture containing text&#10;&#10;Description automatically generated">
            <a:extLst>
              <a:ext uri="{FF2B5EF4-FFF2-40B4-BE49-F238E27FC236}">
                <a16:creationId xmlns:a16="http://schemas.microsoft.com/office/drawing/2014/main" id="{728F1A76-D9B4-4E01-F3D1-1D91F7D274D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04913" y="207810"/>
            <a:ext cx="1074373" cy="637278"/>
          </a:xfrm>
          <a:prstGeom prst="rect">
            <a:avLst/>
          </a:prstGeom>
        </p:spPr>
      </p:pic>
    </p:spTree>
    <p:extLst>
      <p:ext uri="{BB962C8B-B14F-4D97-AF65-F5344CB8AC3E}">
        <p14:creationId xmlns:p14="http://schemas.microsoft.com/office/powerpoint/2010/main" val="414442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pic>
        <p:nvPicPr>
          <p:cNvPr id="12" name="Picture 11" descr="A picture containing text&#10;&#10;Description automatically generated">
            <a:extLst>
              <a:ext uri="{FF2B5EF4-FFF2-40B4-BE49-F238E27FC236}">
                <a16:creationId xmlns:a16="http://schemas.microsoft.com/office/drawing/2014/main" id="{8CB60845-8A1E-964F-DB9C-3A60818FF1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8742" y="207810"/>
            <a:ext cx="1074373" cy="637278"/>
          </a:xfrm>
          <a:prstGeom prst="rect">
            <a:avLst/>
          </a:prstGeom>
        </p:spPr>
      </p:pic>
    </p:spTree>
    <p:extLst>
      <p:ext uri="{BB962C8B-B14F-4D97-AF65-F5344CB8AC3E}">
        <p14:creationId xmlns:p14="http://schemas.microsoft.com/office/powerpoint/2010/main" val="221922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pic>
        <p:nvPicPr>
          <p:cNvPr id="25" name="Picture 24" descr="A picture containing text&#10;&#10;Description automatically generated">
            <a:extLst>
              <a:ext uri="{FF2B5EF4-FFF2-40B4-BE49-F238E27FC236}">
                <a16:creationId xmlns:a16="http://schemas.microsoft.com/office/drawing/2014/main" id="{93017E7B-09D5-4813-B658-A6B4402B44F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8742" y="207810"/>
            <a:ext cx="1074373" cy="637278"/>
          </a:xfrm>
          <a:prstGeom prst="rect">
            <a:avLst/>
          </a:prstGeom>
        </p:spPr>
      </p:pic>
    </p:spTree>
    <p:extLst>
      <p:ext uri="{BB962C8B-B14F-4D97-AF65-F5344CB8AC3E}">
        <p14:creationId xmlns:p14="http://schemas.microsoft.com/office/powerpoint/2010/main" val="63841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pic>
        <p:nvPicPr>
          <p:cNvPr id="7" name="Picture 6" descr="A picture containing text&#10;&#10;Description automatically generated">
            <a:extLst>
              <a:ext uri="{FF2B5EF4-FFF2-40B4-BE49-F238E27FC236}">
                <a16:creationId xmlns:a16="http://schemas.microsoft.com/office/drawing/2014/main" id="{89EC276F-E283-992B-26C1-5DC293B327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04914" y="6018411"/>
            <a:ext cx="1074373" cy="637278"/>
          </a:xfrm>
          <a:prstGeom prst="rect">
            <a:avLst/>
          </a:prstGeom>
        </p:spPr>
      </p:pic>
    </p:spTree>
    <p:extLst>
      <p:ext uri="{BB962C8B-B14F-4D97-AF65-F5344CB8AC3E}">
        <p14:creationId xmlns:p14="http://schemas.microsoft.com/office/powerpoint/2010/main" val="262005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pic>
        <p:nvPicPr>
          <p:cNvPr id="25" name="Picture 24" descr="A picture containing text&#10;&#10;Description automatically generated">
            <a:extLst>
              <a:ext uri="{FF2B5EF4-FFF2-40B4-BE49-F238E27FC236}">
                <a16:creationId xmlns:a16="http://schemas.microsoft.com/office/drawing/2014/main" id="{4E209623-D387-348E-5DA1-C971FD418C1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8742" y="207810"/>
            <a:ext cx="1074373" cy="637278"/>
          </a:xfrm>
          <a:prstGeom prst="rect">
            <a:avLst/>
          </a:prstGeom>
        </p:spPr>
      </p:pic>
    </p:spTree>
    <p:extLst>
      <p:ext uri="{BB962C8B-B14F-4D97-AF65-F5344CB8AC3E}">
        <p14:creationId xmlns:p14="http://schemas.microsoft.com/office/powerpoint/2010/main" val="419466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solidFill>
                <a:schemeClr val="bg1"/>
              </a:solidFill>
            </a:endParaRPr>
          </a:p>
        </p:txBody>
      </p:sp>
      <p:pic>
        <p:nvPicPr>
          <p:cNvPr id="14" name="Picture 13" descr="A picture containing text&#10;&#10;Description automatically generated">
            <a:extLst>
              <a:ext uri="{FF2B5EF4-FFF2-40B4-BE49-F238E27FC236}">
                <a16:creationId xmlns:a16="http://schemas.microsoft.com/office/drawing/2014/main" id="{29FD5ADD-1CF9-2874-EB41-3939164041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9605" y="221272"/>
            <a:ext cx="1074372" cy="637277"/>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DD19C311-B892-FB45-5E5F-4C6C7646E0D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04914" y="6018411"/>
            <a:ext cx="1074373" cy="637278"/>
          </a:xfrm>
          <a:prstGeom prst="rect">
            <a:avLst/>
          </a:prstGeom>
        </p:spPr>
      </p:pic>
    </p:spTree>
    <p:extLst>
      <p:ext uri="{BB962C8B-B14F-4D97-AF65-F5344CB8AC3E}">
        <p14:creationId xmlns:p14="http://schemas.microsoft.com/office/powerpoint/2010/main" val="68776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p>
        </p:txBody>
      </p:sp>
      <p:pic>
        <p:nvPicPr>
          <p:cNvPr id="19" name="Picture 18" descr="A picture containing text&#10;&#10;Description automatically generated">
            <a:extLst>
              <a:ext uri="{FF2B5EF4-FFF2-40B4-BE49-F238E27FC236}">
                <a16:creationId xmlns:a16="http://schemas.microsoft.com/office/drawing/2014/main" id="{E61214DE-54B4-6B66-0FAA-011E2FAD581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8742" y="207810"/>
            <a:ext cx="1448152" cy="858990"/>
          </a:xfrm>
          <a:prstGeom prst="rect">
            <a:avLst/>
          </a:prstGeom>
        </p:spPr>
      </p:pic>
    </p:spTree>
    <p:extLst>
      <p:ext uri="{BB962C8B-B14F-4D97-AF65-F5344CB8AC3E}">
        <p14:creationId xmlns:p14="http://schemas.microsoft.com/office/powerpoint/2010/main" val="333117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7" name="Picture 6" descr="A picture containing text&#10;&#10;Description automatically generated">
            <a:extLst>
              <a:ext uri="{FF2B5EF4-FFF2-40B4-BE49-F238E27FC236}">
                <a16:creationId xmlns:a16="http://schemas.microsoft.com/office/drawing/2014/main" id="{F1F4882A-B97C-C1F9-D773-C54DA68353A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04913" y="207810"/>
            <a:ext cx="1074373" cy="637278"/>
          </a:xfrm>
          <a:prstGeom prst="rect">
            <a:avLst/>
          </a:prstGeom>
        </p:spPr>
      </p:pic>
    </p:spTree>
    <p:extLst>
      <p:ext uri="{BB962C8B-B14F-4D97-AF65-F5344CB8AC3E}">
        <p14:creationId xmlns:p14="http://schemas.microsoft.com/office/powerpoint/2010/main" val="290096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pic>
        <p:nvPicPr>
          <p:cNvPr id="8" name="Picture 7" descr="A picture containing text&#10;&#10;Description automatically generated">
            <a:extLst>
              <a:ext uri="{FF2B5EF4-FFF2-40B4-BE49-F238E27FC236}">
                <a16:creationId xmlns:a16="http://schemas.microsoft.com/office/drawing/2014/main" id="{044D0047-1F7F-1E49-B64A-9F25456F0E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04914" y="6018411"/>
            <a:ext cx="1074373" cy="637278"/>
          </a:xfrm>
          <a:prstGeom prst="rect">
            <a:avLst/>
          </a:prstGeom>
        </p:spPr>
      </p:pic>
    </p:spTree>
    <p:extLst>
      <p:ext uri="{BB962C8B-B14F-4D97-AF65-F5344CB8AC3E}">
        <p14:creationId xmlns:p14="http://schemas.microsoft.com/office/powerpoint/2010/main" val="131012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p>
        </p:txBody>
      </p:sp>
      <p:pic>
        <p:nvPicPr>
          <p:cNvPr id="10" name="Picture 9" descr="A picture containing text&#10;&#10;Description automatically generated">
            <a:extLst>
              <a:ext uri="{FF2B5EF4-FFF2-40B4-BE49-F238E27FC236}">
                <a16:creationId xmlns:a16="http://schemas.microsoft.com/office/drawing/2014/main" id="{745B78BF-5F4D-4D03-61FE-D8DDD528AE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97421" y="6018028"/>
            <a:ext cx="1074372" cy="637277"/>
          </a:xfrm>
          <a:prstGeom prst="rect">
            <a:avLst/>
          </a:prstGeom>
        </p:spPr>
      </p:pic>
    </p:spTree>
    <p:extLst>
      <p:ext uri="{BB962C8B-B14F-4D97-AF65-F5344CB8AC3E}">
        <p14:creationId xmlns:p14="http://schemas.microsoft.com/office/powerpoint/2010/main" val="191476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2534953"/>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36828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609600" y="518160"/>
            <a:ext cx="11064240" cy="587248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221973E-8947-D00A-FD64-EFEAE5D806A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09800" y="1211716"/>
            <a:ext cx="7772400" cy="1286758"/>
          </a:xfrm>
          <a:prstGeom prst="rect">
            <a:avLst/>
          </a:prstGeom>
        </p:spPr>
      </p:pic>
    </p:spTree>
    <p:extLst>
      <p:ext uri="{BB962C8B-B14F-4D97-AF65-F5344CB8AC3E}">
        <p14:creationId xmlns:p14="http://schemas.microsoft.com/office/powerpoint/2010/main" val="221079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p>
        </p:txBody>
      </p:sp>
      <p:pic>
        <p:nvPicPr>
          <p:cNvPr id="9" name="Picture 8" descr="A picture containing text&#10;&#10;Description automatically generated">
            <a:extLst>
              <a:ext uri="{FF2B5EF4-FFF2-40B4-BE49-F238E27FC236}">
                <a16:creationId xmlns:a16="http://schemas.microsoft.com/office/drawing/2014/main" id="{8C658D13-44B3-BBD7-E1C7-8C5C3A6954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9809" y="6012912"/>
            <a:ext cx="1074373" cy="637278"/>
          </a:xfrm>
          <a:prstGeom prst="rect">
            <a:avLst/>
          </a:prstGeom>
        </p:spPr>
      </p:pic>
    </p:spTree>
    <p:extLst>
      <p:ext uri="{BB962C8B-B14F-4D97-AF65-F5344CB8AC3E}">
        <p14:creationId xmlns:p14="http://schemas.microsoft.com/office/powerpoint/2010/main" val="211542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p>
        </p:txBody>
      </p:sp>
      <p:pic>
        <p:nvPicPr>
          <p:cNvPr id="4" name="Picture 3" descr="A picture containing text&#10;&#10;Description automatically generated">
            <a:extLst>
              <a:ext uri="{FF2B5EF4-FFF2-40B4-BE49-F238E27FC236}">
                <a16:creationId xmlns:a16="http://schemas.microsoft.com/office/drawing/2014/main" id="{09C01E3A-B8F9-3316-E501-7087FA487A9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5840" y="1039955"/>
            <a:ext cx="1074373" cy="637278"/>
          </a:xfrm>
          <a:prstGeom prst="rect">
            <a:avLst/>
          </a:prstGeom>
        </p:spPr>
      </p:pic>
    </p:spTree>
    <p:extLst>
      <p:ext uri="{BB962C8B-B14F-4D97-AF65-F5344CB8AC3E}">
        <p14:creationId xmlns:p14="http://schemas.microsoft.com/office/powerpoint/2010/main" val="74456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p>
        </p:txBody>
      </p:sp>
      <p:pic>
        <p:nvPicPr>
          <p:cNvPr id="5" name="Picture 4" descr="A picture containing text&#10;&#10;Description automatically generated">
            <a:extLst>
              <a:ext uri="{FF2B5EF4-FFF2-40B4-BE49-F238E27FC236}">
                <a16:creationId xmlns:a16="http://schemas.microsoft.com/office/drawing/2014/main" id="{CCFDF6A8-E136-8420-2C25-049E7E28BC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04914" y="6018411"/>
            <a:ext cx="1074373" cy="637278"/>
          </a:xfrm>
          <a:prstGeom prst="rect">
            <a:avLst/>
          </a:prstGeom>
        </p:spPr>
      </p:pic>
    </p:spTree>
    <p:extLst>
      <p:ext uri="{BB962C8B-B14F-4D97-AF65-F5344CB8AC3E}">
        <p14:creationId xmlns:p14="http://schemas.microsoft.com/office/powerpoint/2010/main" val="69851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p>
        </p:txBody>
      </p:sp>
      <p:pic>
        <p:nvPicPr>
          <p:cNvPr id="8" name="Picture 7" descr="A picture containing text&#10;&#10;Description automatically generated">
            <a:extLst>
              <a:ext uri="{FF2B5EF4-FFF2-40B4-BE49-F238E27FC236}">
                <a16:creationId xmlns:a16="http://schemas.microsoft.com/office/drawing/2014/main" id="{15E1D1D6-F90E-2A6F-9A2F-9275EE83B2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04914" y="6018411"/>
            <a:ext cx="1074373" cy="637278"/>
          </a:xfrm>
          <a:prstGeom prst="rect">
            <a:avLst/>
          </a:prstGeom>
        </p:spPr>
      </p:pic>
    </p:spTree>
    <p:extLst>
      <p:ext uri="{BB962C8B-B14F-4D97-AF65-F5344CB8AC3E}">
        <p14:creationId xmlns:p14="http://schemas.microsoft.com/office/powerpoint/2010/main" val="85082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DB5E16E1-A93A-D74C-EDEE-5B5BE7EE88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04914" y="6012912"/>
            <a:ext cx="1074373" cy="63727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6BFDEAE-08B2-6D27-7920-268708A383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9808" y="207810"/>
            <a:ext cx="1074373" cy="637278"/>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EFA6ACCE-4294-0069-1D43-67FAEBF608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9809" y="6012912"/>
            <a:ext cx="1074373" cy="63727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61D07E77-A8D8-2CC3-A1F2-FBD4AA95A2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04913" y="207810"/>
            <a:ext cx="1074373" cy="637278"/>
          </a:xfrm>
          <a:prstGeom prst="rect">
            <a:avLst/>
          </a:prstGeom>
        </p:spPr>
      </p:pic>
    </p:spTree>
    <p:extLst>
      <p:ext uri="{BB962C8B-B14F-4D97-AF65-F5344CB8AC3E}">
        <p14:creationId xmlns:p14="http://schemas.microsoft.com/office/powerpoint/2010/main" val="128697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pic>
        <p:nvPicPr>
          <p:cNvPr id="5" name="Picture 4" descr="A picture containing text&#10;&#10;Description automatically generated">
            <a:extLst>
              <a:ext uri="{FF2B5EF4-FFF2-40B4-BE49-F238E27FC236}">
                <a16:creationId xmlns:a16="http://schemas.microsoft.com/office/drawing/2014/main" id="{B2C738F0-884E-0B1B-5E27-EDDCEB5FE6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9809" y="6012912"/>
            <a:ext cx="1074373" cy="637278"/>
          </a:xfrm>
          <a:prstGeom prst="rect">
            <a:avLst/>
          </a:prstGeom>
        </p:spPr>
      </p:pic>
    </p:spTree>
    <p:extLst>
      <p:ext uri="{BB962C8B-B14F-4D97-AF65-F5344CB8AC3E}">
        <p14:creationId xmlns:p14="http://schemas.microsoft.com/office/powerpoint/2010/main" val="125293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pic>
        <p:nvPicPr>
          <p:cNvPr id="7" name="Picture 6" descr="A picture containing text&#10;&#10;Description automatically generated">
            <a:extLst>
              <a:ext uri="{FF2B5EF4-FFF2-40B4-BE49-F238E27FC236}">
                <a16:creationId xmlns:a16="http://schemas.microsoft.com/office/drawing/2014/main" id="{614838A7-4CA8-5E73-FD4C-9034587CFE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8742" y="177428"/>
            <a:ext cx="1074373" cy="637278"/>
          </a:xfrm>
          <a:prstGeom prst="rect">
            <a:avLst/>
          </a:prstGeom>
        </p:spPr>
      </p:pic>
    </p:spTree>
    <p:extLst>
      <p:ext uri="{BB962C8B-B14F-4D97-AF65-F5344CB8AC3E}">
        <p14:creationId xmlns:p14="http://schemas.microsoft.com/office/powerpoint/2010/main" val="109676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124691" y="1260389"/>
            <a:ext cx="2904386" cy="3173816"/>
          </a:xfrm>
          <a:solidFill>
            <a:schemeClr val="bg1">
              <a:lumMod val="95000"/>
            </a:schemeClr>
          </a:solidFill>
        </p:spPr>
        <p:txBody>
          <a:bodyPr/>
          <a:lstStyle/>
          <a:p>
            <a:r>
              <a:rPr lang="en-US"/>
              <a:t>Click icon to add picture</a:t>
            </a:r>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124691" y="4586414"/>
            <a:ext cx="5887574" cy="2271585"/>
          </a:xfrm>
          <a:solidFill>
            <a:schemeClr val="bg1">
              <a:lumMod val="95000"/>
            </a:schemeClr>
          </a:solidFill>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5" y="0"/>
            <a:ext cx="2906233" cy="4434205"/>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124691" y="0"/>
            <a:ext cx="290438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title="Decorative"/>
          <p:cNvSpPr/>
          <p:nvPr userDrawn="1"/>
        </p:nvSpPr>
        <p:spPr>
          <a:xfrm>
            <a:off x="9162924" y="4598770"/>
            <a:ext cx="2904384"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10;&#10;Description automatically generated">
            <a:extLst>
              <a:ext uri="{FF2B5EF4-FFF2-40B4-BE49-F238E27FC236}">
                <a16:creationId xmlns:a16="http://schemas.microsoft.com/office/drawing/2014/main" id="{59174D14-4262-DA8F-C421-40E0C7DCE0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9810" y="177429"/>
            <a:ext cx="1074372" cy="637277"/>
          </a:xfrm>
          <a:prstGeom prst="rect">
            <a:avLst/>
          </a:prstGeom>
        </p:spPr>
      </p:pic>
    </p:spTree>
    <p:extLst>
      <p:ext uri="{BB962C8B-B14F-4D97-AF65-F5344CB8AC3E}">
        <p14:creationId xmlns:p14="http://schemas.microsoft.com/office/powerpoint/2010/main" val="353227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ADE54-456B-00CE-67EC-2EB849253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D498A4-9B1D-5A10-422B-2D419EE288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F27E2C-7C43-3F1C-DB3A-1DB1DEC31DB4}"/>
              </a:ext>
            </a:extLst>
          </p:cNvPr>
          <p:cNvSpPr>
            <a:spLocks noGrp="1"/>
          </p:cNvSpPr>
          <p:nvPr>
            <p:ph type="dt" sz="half" idx="10"/>
          </p:nvPr>
        </p:nvSpPr>
        <p:spPr/>
        <p:txBody>
          <a:bodyPr/>
          <a:lstStyle/>
          <a:p>
            <a:fld id="{E2755C66-AFA7-0B4D-B1D2-AB97A0DAA200}" type="datetimeFigureOut">
              <a:rPr lang="en-US" smtClean="0"/>
              <a:t>7/9/26</a:t>
            </a:fld>
            <a:endParaRPr lang="en-US"/>
          </a:p>
        </p:txBody>
      </p:sp>
      <p:sp>
        <p:nvSpPr>
          <p:cNvPr id="5" name="Footer Placeholder 4">
            <a:extLst>
              <a:ext uri="{FF2B5EF4-FFF2-40B4-BE49-F238E27FC236}">
                <a16:creationId xmlns:a16="http://schemas.microsoft.com/office/drawing/2014/main" id="{76F06C80-3C85-D70A-CFAE-48240D9B8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1D00A6-ED66-B7B2-35E0-9F48D9C19753}"/>
              </a:ext>
            </a:extLst>
          </p:cNvPr>
          <p:cNvSpPr>
            <a:spLocks noGrp="1"/>
          </p:cNvSpPr>
          <p:nvPr>
            <p:ph type="sldNum" sz="quarter" idx="12"/>
          </p:nvPr>
        </p:nvSpPr>
        <p:spPr/>
        <p:txBody>
          <a:bodyPr/>
          <a:lstStyle/>
          <a:p>
            <a:fld id="{4F1F3C26-7D97-8840-BAA0-989234B3AC66}" type="slidenum">
              <a:rPr lang="en-US" smtClean="0"/>
              <a:t>‹#›</a:t>
            </a:fld>
            <a:endParaRPr lang="en-US"/>
          </a:p>
        </p:txBody>
      </p:sp>
    </p:spTree>
    <p:extLst>
      <p:ext uri="{BB962C8B-B14F-4D97-AF65-F5344CB8AC3E}">
        <p14:creationId xmlns:p14="http://schemas.microsoft.com/office/powerpoint/2010/main" val="349106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8C4D44-5FAA-9AE8-C9DA-701C3874DFC8}"/>
              </a:ext>
            </a:extLst>
          </p:cNvPr>
          <p:cNvSpPr/>
          <p:nvPr userDrawn="1"/>
        </p:nvSpPr>
        <p:spPr>
          <a:xfrm>
            <a:off x="0" y="0"/>
            <a:ext cx="6206836" cy="685800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7" y="509389"/>
            <a:ext cx="4105592" cy="1496291"/>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a:t>Employment Opportunities</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18367" y="0"/>
            <a:ext cx="5985165" cy="6968836"/>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826627" y="2636301"/>
            <a:ext cx="4294206" cy="2669981"/>
          </a:xfrm>
        </p:spPr>
        <p:txBody>
          <a:bodyPr anchor="t">
            <a:normAutofit/>
          </a:bodyPr>
          <a:lstStyle>
            <a:lvl1pPr marL="285750" indent="-285750">
              <a:buFont typeface="Arial" panose="020B0604020202020204" pitchFamily="34" charset="0"/>
              <a:buChar char="•"/>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2048150" y="1112457"/>
            <a:ext cx="0" cy="2443046"/>
          </a:xfrm>
          <a:prstGeom prst="line">
            <a:avLst/>
          </a:prstGeom>
          <a:ln w="76200">
            <a:solidFill>
              <a:schemeClr val="bg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6" name="Picture 5" descr="A picture containing text&#10;&#10;Description automatically generated">
            <a:extLst>
              <a:ext uri="{FF2B5EF4-FFF2-40B4-BE49-F238E27FC236}">
                <a16:creationId xmlns:a16="http://schemas.microsoft.com/office/drawing/2014/main" id="{2EDDA79D-412B-F810-E3B4-7A857569D0D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6627" y="5752507"/>
            <a:ext cx="1273934" cy="755650"/>
          </a:xfrm>
          <a:prstGeom prst="rect">
            <a:avLst/>
          </a:prstGeom>
        </p:spPr>
      </p:pic>
    </p:spTree>
    <p:extLst>
      <p:ext uri="{BB962C8B-B14F-4D97-AF65-F5344CB8AC3E}">
        <p14:creationId xmlns:p14="http://schemas.microsoft.com/office/powerpoint/2010/main" val="87656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F094608-15A1-A955-2475-351DE29F71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09800" y="1722303"/>
            <a:ext cx="7772400" cy="1286758"/>
          </a:xfrm>
          <a:prstGeom prst="rect">
            <a:avLst/>
          </a:prstGeom>
        </p:spPr>
      </p:pic>
    </p:spTree>
    <p:extLst>
      <p:ext uri="{BB962C8B-B14F-4D97-AF65-F5344CB8AC3E}">
        <p14:creationId xmlns:p14="http://schemas.microsoft.com/office/powerpoint/2010/main" val="287876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9C6BD-E398-01C8-0D80-746B94B519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34083F-9110-8069-E319-A52515EC03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3172FC-6E75-E489-B571-346835022494}"/>
              </a:ext>
            </a:extLst>
          </p:cNvPr>
          <p:cNvSpPr>
            <a:spLocks noGrp="1"/>
          </p:cNvSpPr>
          <p:nvPr>
            <p:ph type="dt" sz="half" idx="10"/>
          </p:nvPr>
        </p:nvSpPr>
        <p:spPr/>
        <p:txBody>
          <a:bodyPr/>
          <a:lstStyle/>
          <a:p>
            <a:fld id="{405665CF-9F96-42F1-AC94-3C98DDF86271}" type="datetimeFigureOut">
              <a:rPr lang="en-US" smtClean="0"/>
              <a:t>7/9/26</a:t>
            </a:fld>
            <a:endParaRPr lang="en-US"/>
          </a:p>
        </p:txBody>
      </p:sp>
      <p:sp>
        <p:nvSpPr>
          <p:cNvPr id="5" name="Footer Placeholder 4">
            <a:extLst>
              <a:ext uri="{FF2B5EF4-FFF2-40B4-BE49-F238E27FC236}">
                <a16:creationId xmlns:a16="http://schemas.microsoft.com/office/drawing/2014/main" id="{7E6F6EF9-48D1-9C32-46E6-4963A4738A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76F657-A681-D64B-2C83-E2F037BEAD92}"/>
              </a:ext>
            </a:extLst>
          </p:cNvPr>
          <p:cNvSpPr>
            <a:spLocks noGrp="1"/>
          </p:cNvSpPr>
          <p:nvPr>
            <p:ph type="sldNum" sz="quarter" idx="12"/>
          </p:nvPr>
        </p:nvSpPr>
        <p:spPr/>
        <p:txBody>
          <a:bodyPr/>
          <a:lstStyle/>
          <a:p>
            <a:fld id="{F61C515D-E7C8-47A8-9A4F-19675576E03A}" type="slidenum">
              <a:rPr lang="en-US" smtClean="0"/>
              <a:t>‹#›</a:t>
            </a:fld>
            <a:endParaRPr lang="en-US"/>
          </a:p>
        </p:txBody>
      </p:sp>
    </p:spTree>
    <p:extLst>
      <p:ext uri="{BB962C8B-B14F-4D97-AF65-F5344CB8AC3E}">
        <p14:creationId xmlns:p14="http://schemas.microsoft.com/office/powerpoint/2010/main" val="253391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5FA97-9509-D345-CD4F-5210B86FA3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F9F6B3-E8EE-957D-B78B-8137412112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AF9C98-6B11-1982-F375-DD40B0952589}"/>
              </a:ext>
            </a:extLst>
          </p:cNvPr>
          <p:cNvSpPr>
            <a:spLocks noGrp="1"/>
          </p:cNvSpPr>
          <p:nvPr>
            <p:ph type="dt" sz="half" idx="10"/>
          </p:nvPr>
        </p:nvSpPr>
        <p:spPr/>
        <p:txBody>
          <a:bodyPr/>
          <a:lstStyle/>
          <a:p>
            <a:fld id="{405665CF-9F96-42F1-AC94-3C98DDF86271}" type="datetimeFigureOut">
              <a:rPr lang="en-US" smtClean="0"/>
              <a:t>7/9/26</a:t>
            </a:fld>
            <a:endParaRPr lang="en-US"/>
          </a:p>
        </p:txBody>
      </p:sp>
      <p:sp>
        <p:nvSpPr>
          <p:cNvPr id="5" name="Footer Placeholder 4">
            <a:extLst>
              <a:ext uri="{FF2B5EF4-FFF2-40B4-BE49-F238E27FC236}">
                <a16:creationId xmlns:a16="http://schemas.microsoft.com/office/drawing/2014/main" id="{E207B1FD-66D9-180D-391F-512A4F63A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247D-011A-0C4A-5C2E-E5C2C36C16E8}"/>
              </a:ext>
            </a:extLst>
          </p:cNvPr>
          <p:cNvSpPr>
            <a:spLocks noGrp="1"/>
          </p:cNvSpPr>
          <p:nvPr>
            <p:ph type="sldNum" sz="quarter" idx="12"/>
          </p:nvPr>
        </p:nvSpPr>
        <p:spPr/>
        <p:txBody>
          <a:bodyPr/>
          <a:lstStyle/>
          <a:p>
            <a:fld id="{F61C515D-E7C8-47A8-9A4F-19675576E03A}" type="slidenum">
              <a:rPr lang="en-US" smtClean="0"/>
              <a:t>‹#›</a:t>
            </a:fld>
            <a:endParaRPr lang="en-US"/>
          </a:p>
        </p:txBody>
      </p:sp>
    </p:spTree>
    <p:extLst>
      <p:ext uri="{BB962C8B-B14F-4D97-AF65-F5344CB8AC3E}">
        <p14:creationId xmlns:p14="http://schemas.microsoft.com/office/powerpoint/2010/main" val="7509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30A5-7FF8-6BFB-6F7F-BDA831EA22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4A2CC1-0067-E9FB-944F-DA93F8F37D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989DF2-9877-89BE-E313-B516C49163EF}"/>
              </a:ext>
            </a:extLst>
          </p:cNvPr>
          <p:cNvSpPr>
            <a:spLocks noGrp="1"/>
          </p:cNvSpPr>
          <p:nvPr>
            <p:ph type="dt" sz="half" idx="10"/>
          </p:nvPr>
        </p:nvSpPr>
        <p:spPr/>
        <p:txBody>
          <a:bodyPr/>
          <a:lstStyle/>
          <a:p>
            <a:fld id="{405665CF-9F96-42F1-AC94-3C98DDF86271}" type="datetimeFigureOut">
              <a:rPr lang="en-US" smtClean="0"/>
              <a:t>7/9/26</a:t>
            </a:fld>
            <a:endParaRPr lang="en-US"/>
          </a:p>
        </p:txBody>
      </p:sp>
      <p:sp>
        <p:nvSpPr>
          <p:cNvPr id="5" name="Footer Placeholder 4">
            <a:extLst>
              <a:ext uri="{FF2B5EF4-FFF2-40B4-BE49-F238E27FC236}">
                <a16:creationId xmlns:a16="http://schemas.microsoft.com/office/drawing/2014/main" id="{1FB61949-0AF7-C301-FE37-E1E9305780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F9C1C-A6D7-754E-B07F-ACCBDD964343}"/>
              </a:ext>
            </a:extLst>
          </p:cNvPr>
          <p:cNvSpPr>
            <a:spLocks noGrp="1"/>
          </p:cNvSpPr>
          <p:nvPr>
            <p:ph type="sldNum" sz="quarter" idx="12"/>
          </p:nvPr>
        </p:nvSpPr>
        <p:spPr/>
        <p:txBody>
          <a:bodyPr/>
          <a:lstStyle/>
          <a:p>
            <a:fld id="{F61C515D-E7C8-47A8-9A4F-19675576E03A}" type="slidenum">
              <a:rPr lang="en-US" smtClean="0"/>
              <a:t>‹#›</a:t>
            </a:fld>
            <a:endParaRPr lang="en-US"/>
          </a:p>
        </p:txBody>
      </p:sp>
    </p:spTree>
    <p:extLst>
      <p:ext uri="{BB962C8B-B14F-4D97-AF65-F5344CB8AC3E}">
        <p14:creationId xmlns:p14="http://schemas.microsoft.com/office/powerpoint/2010/main" val="73491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6B3F-B80E-9308-D741-939BF3CAD0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3C2BB2-90CF-9D4D-09B2-C69103E594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8EBB08-AD1A-29F1-C2F0-679CC9727C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009BD5-A375-50DE-3E3D-CD38E31B7AD1}"/>
              </a:ext>
            </a:extLst>
          </p:cNvPr>
          <p:cNvSpPr>
            <a:spLocks noGrp="1"/>
          </p:cNvSpPr>
          <p:nvPr>
            <p:ph type="dt" sz="half" idx="10"/>
          </p:nvPr>
        </p:nvSpPr>
        <p:spPr/>
        <p:txBody>
          <a:bodyPr/>
          <a:lstStyle/>
          <a:p>
            <a:fld id="{405665CF-9F96-42F1-AC94-3C98DDF86271}" type="datetimeFigureOut">
              <a:rPr lang="en-US" smtClean="0"/>
              <a:t>7/9/26</a:t>
            </a:fld>
            <a:endParaRPr lang="en-US"/>
          </a:p>
        </p:txBody>
      </p:sp>
      <p:sp>
        <p:nvSpPr>
          <p:cNvPr id="6" name="Footer Placeholder 5">
            <a:extLst>
              <a:ext uri="{FF2B5EF4-FFF2-40B4-BE49-F238E27FC236}">
                <a16:creationId xmlns:a16="http://schemas.microsoft.com/office/drawing/2014/main" id="{1BE732A3-49CB-F227-9BC3-7C03C14B24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95991E-1DA0-B5BD-BF9D-04A5872C33E3}"/>
              </a:ext>
            </a:extLst>
          </p:cNvPr>
          <p:cNvSpPr>
            <a:spLocks noGrp="1"/>
          </p:cNvSpPr>
          <p:nvPr>
            <p:ph type="sldNum" sz="quarter" idx="12"/>
          </p:nvPr>
        </p:nvSpPr>
        <p:spPr/>
        <p:txBody>
          <a:bodyPr/>
          <a:lstStyle/>
          <a:p>
            <a:fld id="{F61C515D-E7C8-47A8-9A4F-19675576E03A}" type="slidenum">
              <a:rPr lang="en-US" smtClean="0"/>
              <a:t>‹#›</a:t>
            </a:fld>
            <a:endParaRPr lang="en-US"/>
          </a:p>
        </p:txBody>
      </p:sp>
    </p:spTree>
    <p:extLst>
      <p:ext uri="{BB962C8B-B14F-4D97-AF65-F5344CB8AC3E}">
        <p14:creationId xmlns:p14="http://schemas.microsoft.com/office/powerpoint/2010/main" val="100278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0963D-6C77-DBC2-8F92-EC8FEFE57D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94F74E-AFA4-E7A6-7955-13E9D24BC1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B4F99D-1919-4047-833B-8294ECADC8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226D10-AEF8-466E-7C76-052061759D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933B1-6821-0483-4D7A-D2621F228B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F83B66-3A57-FF3B-3759-F18618D0E66C}"/>
              </a:ext>
            </a:extLst>
          </p:cNvPr>
          <p:cNvSpPr>
            <a:spLocks noGrp="1"/>
          </p:cNvSpPr>
          <p:nvPr>
            <p:ph type="dt" sz="half" idx="10"/>
          </p:nvPr>
        </p:nvSpPr>
        <p:spPr/>
        <p:txBody>
          <a:bodyPr/>
          <a:lstStyle/>
          <a:p>
            <a:fld id="{405665CF-9F96-42F1-AC94-3C98DDF86271}" type="datetimeFigureOut">
              <a:rPr lang="en-US" smtClean="0"/>
              <a:t>7/9/26</a:t>
            </a:fld>
            <a:endParaRPr lang="en-US"/>
          </a:p>
        </p:txBody>
      </p:sp>
      <p:sp>
        <p:nvSpPr>
          <p:cNvPr id="8" name="Footer Placeholder 7">
            <a:extLst>
              <a:ext uri="{FF2B5EF4-FFF2-40B4-BE49-F238E27FC236}">
                <a16:creationId xmlns:a16="http://schemas.microsoft.com/office/drawing/2014/main" id="{C0E6DCF1-783D-3913-E647-C5377F75E0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560975-0146-EC33-5166-AF21760B50C7}"/>
              </a:ext>
            </a:extLst>
          </p:cNvPr>
          <p:cNvSpPr>
            <a:spLocks noGrp="1"/>
          </p:cNvSpPr>
          <p:nvPr>
            <p:ph type="sldNum" sz="quarter" idx="12"/>
          </p:nvPr>
        </p:nvSpPr>
        <p:spPr/>
        <p:txBody>
          <a:bodyPr/>
          <a:lstStyle/>
          <a:p>
            <a:fld id="{F61C515D-E7C8-47A8-9A4F-19675576E03A}" type="slidenum">
              <a:rPr lang="en-US" smtClean="0"/>
              <a:t>‹#›</a:t>
            </a:fld>
            <a:endParaRPr lang="en-US"/>
          </a:p>
        </p:txBody>
      </p:sp>
    </p:spTree>
    <p:extLst>
      <p:ext uri="{BB962C8B-B14F-4D97-AF65-F5344CB8AC3E}">
        <p14:creationId xmlns:p14="http://schemas.microsoft.com/office/powerpoint/2010/main" val="218425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A3B7-0E88-1CB5-03BB-DA03E11F13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D36935-D75D-E350-FC2D-986C2A0F1DC6}"/>
              </a:ext>
            </a:extLst>
          </p:cNvPr>
          <p:cNvSpPr>
            <a:spLocks noGrp="1"/>
          </p:cNvSpPr>
          <p:nvPr>
            <p:ph type="dt" sz="half" idx="10"/>
          </p:nvPr>
        </p:nvSpPr>
        <p:spPr/>
        <p:txBody>
          <a:bodyPr/>
          <a:lstStyle/>
          <a:p>
            <a:fld id="{405665CF-9F96-42F1-AC94-3C98DDF86271}" type="datetimeFigureOut">
              <a:rPr lang="en-US" smtClean="0"/>
              <a:t>7/9/26</a:t>
            </a:fld>
            <a:endParaRPr lang="en-US"/>
          </a:p>
        </p:txBody>
      </p:sp>
      <p:sp>
        <p:nvSpPr>
          <p:cNvPr id="4" name="Footer Placeholder 3">
            <a:extLst>
              <a:ext uri="{FF2B5EF4-FFF2-40B4-BE49-F238E27FC236}">
                <a16:creationId xmlns:a16="http://schemas.microsoft.com/office/drawing/2014/main" id="{5447BE6C-C8C6-A2F6-EFA7-7C8D5D7451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C446DC-732A-322F-F63A-72FC40AEFC46}"/>
              </a:ext>
            </a:extLst>
          </p:cNvPr>
          <p:cNvSpPr>
            <a:spLocks noGrp="1"/>
          </p:cNvSpPr>
          <p:nvPr>
            <p:ph type="sldNum" sz="quarter" idx="12"/>
          </p:nvPr>
        </p:nvSpPr>
        <p:spPr/>
        <p:txBody>
          <a:bodyPr/>
          <a:lstStyle/>
          <a:p>
            <a:fld id="{F61C515D-E7C8-47A8-9A4F-19675576E03A}" type="slidenum">
              <a:rPr lang="en-US" smtClean="0"/>
              <a:t>‹#›</a:t>
            </a:fld>
            <a:endParaRPr lang="en-US"/>
          </a:p>
        </p:txBody>
      </p:sp>
    </p:spTree>
    <p:extLst>
      <p:ext uri="{BB962C8B-B14F-4D97-AF65-F5344CB8AC3E}">
        <p14:creationId xmlns:p14="http://schemas.microsoft.com/office/powerpoint/2010/main" val="192557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C9EA37-07F5-BECE-543B-8681F6574D6D}"/>
              </a:ext>
            </a:extLst>
          </p:cNvPr>
          <p:cNvSpPr>
            <a:spLocks noGrp="1"/>
          </p:cNvSpPr>
          <p:nvPr>
            <p:ph type="dt" sz="half" idx="10"/>
          </p:nvPr>
        </p:nvSpPr>
        <p:spPr/>
        <p:txBody>
          <a:bodyPr/>
          <a:lstStyle/>
          <a:p>
            <a:fld id="{405665CF-9F96-42F1-AC94-3C98DDF86271}" type="datetimeFigureOut">
              <a:rPr lang="en-US" smtClean="0"/>
              <a:t>7/9/26</a:t>
            </a:fld>
            <a:endParaRPr lang="en-US"/>
          </a:p>
        </p:txBody>
      </p:sp>
      <p:sp>
        <p:nvSpPr>
          <p:cNvPr id="3" name="Footer Placeholder 2">
            <a:extLst>
              <a:ext uri="{FF2B5EF4-FFF2-40B4-BE49-F238E27FC236}">
                <a16:creationId xmlns:a16="http://schemas.microsoft.com/office/drawing/2014/main" id="{F95433A7-97E8-FBF9-C2BD-E5FABE0F7C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660D90-737B-6DEC-76C7-E36F08B284E2}"/>
              </a:ext>
            </a:extLst>
          </p:cNvPr>
          <p:cNvSpPr>
            <a:spLocks noGrp="1"/>
          </p:cNvSpPr>
          <p:nvPr>
            <p:ph type="sldNum" sz="quarter" idx="12"/>
          </p:nvPr>
        </p:nvSpPr>
        <p:spPr/>
        <p:txBody>
          <a:bodyPr/>
          <a:lstStyle/>
          <a:p>
            <a:fld id="{F61C515D-E7C8-47A8-9A4F-19675576E03A}" type="slidenum">
              <a:rPr lang="en-US" smtClean="0"/>
              <a:t>‹#›</a:t>
            </a:fld>
            <a:endParaRPr lang="en-US"/>
          </a:p>
        </p:txBody>
      </p:sp>
    </p:spTree>
    <p:extLst>
      <p:ext uri="{BB962C8B-B14F-4D97-AF65-F5344CB8AC3E}">
        <p14:creationId xmlns:p14="http://schemas.microsoft.com/office/powerpoint/2010/main" val="8805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5D5CA-8CEC-7800-672C-812732D12C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1CA2A1-A484-AA84-6D3D-91DD9AFE14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178BC5-1ADC-55E3-CE4C-FC05DBE7D9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3362E5-7AC8-F31E-B19D-B232ACFF3C56}"/>
              </a:ext>
            </a:extLst>
          </p:cNvPr>
          <p:cNvSpPr>
            <a:spLocks noGrp="1"/>
          </p:cNvSpPr>
          <p:nvPr>
            <p:ph type="dt" sz="half" idx="10"/>
          </p:nvPr>
        </p:nvSpPr>
        <p:spPr/>
        <p:txBody>
          <a:bodyPr/>
          <a:lstStyle/>
          <a:p>
            <a:fld id="{405665CF-9F96-42F1-AC94-3C98DDF86271}" type="datetimeFigureOut">
              <a:rPr lang="en-US" smtClean="0"/>
              <a:t>7/9/26</a:t>
            </a:fld>
            <a:endParaRPr lang="en-US"/>
          </a:p>
        </p:txBody>
      </p:sp>
      <p:sp>
        <p:nvSpPr>
          <p:cNvPr id="6" name="Footer Placeholder 5">
            <a:extLst>
              <a:ext uri="{FF2B5EF4-FFF2-40B4-BE49-F238E27FC236}">
                <a16:creationId xmlns:a16="http://schemas.microsoft.com/office/drawing/2014/main" id="{38B29CF2-B3D3-F036-EF07-07072000C7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49BB5D-E020-B770-4CBF-4DD655E526BC}"/>
              </a:ext>
            </a:extLst>
          </p:cNvPr>
          <p:cNvSpPr>
            <a:spLocks noGrp="1"/>
          </p:cNvSpPr>
          <p:nvPr>
            <p:ph type="sldNum" sz="quarter" idx="12"/>
          </p:nvPr>
        </p:nvSpPr>
        <p:spPr/>
        <p:txBody>
          <a:bodyPr/>
          <a:lstStyle/>
          <a:p>
            <a:fld id="{F61C515D-E7C8-47A8-9A4F-19675576E03A}" type="slidenum">
              <a:rPr lang="en-US" smtClean="0"/>
              <a:t>‹#›</a:t>
            </a:fld>
            <a:endParaRPr lang="en-US"/>
          </a:p>
        </p:txBody>
      </p:sp>
    </p:spTree>
    <p:extLst>
      <p:ext uri="{BB962C8B-B14F-4D97-AF65-F5344CB8AC3E}">
        <p14:creationId xmlns:p14="http://schemas.microsoft.com/office/powerpoint/2010/main" val="59444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F4D34-52F1-3684-65A3-337C62D58F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5524C3-0BD5-8848-A2F0-DC1817B135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9CBF7D-6CCD-7B1D-8D98-49B5420DBB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FEAEAE-C534-C81B-E43A-9D9166668566}"/>
              </a:ext>
            </a:extLst>
          </p:cNvPr>
          <p:cNvSpPr>
            <a:spLocks noGrp="1"/>
          </p:cNvSpPr>
          <p:nvPr>
            <p:ph type="dt" sz="half" idx="10"/>
          </p:nvPr>
        </p:nvSpPr>
        <p:spPr/>
        <p:txBody>
          <a:bodyPr/>
          <a:lstStyle/>
          <a:p>
            <a:fld id="{405665CF-9F96-42F1-AC94-3C98DDF86271}" type="datetimeFigureOut">
              <a:rPr lang="en-US" smtClean="0"/>
              <a:t>7/9/26</a:t>
            </a:fld>
            <a:endParaRPr lang="en-US"/>
          </a:p>
        </p:txBody>
      </p:sp>
      <p:sp>
        <p:nvSpPr>
          <p:cNvPr id="6" name="Footer Placeholder 5">
            <a:extLst>
              <a:ext uri="{FF2B5EF4-FFF2-40B4-BE49-F238E27FC236}">
                <a16:creationId xmlns:a16="http://schemas.microsoft.com/office/drawing/2014/main" id="{B467C473-5D13-BE8F-4E27-F6D0CECB6B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81972F-E5A5-0D13-DDA3-807D9DA88A5D}"/>
              </a:ext>
            </a:extLst>
          </p:cNvPr>
          <p:cNvSpPr>
            <a:spLocks noGrp="1"/>
          </p:cNvSpPr>
          <p:nvPr>
            <p:ph type="sldNum" sz="quarter" idx="12"/>
          </p:nvPr>
        </p:nvSpPr>
        <p:spPr/>
        <p:txBody>
          <a:bodyPr/>
          <a:lstStyle/>
          <a:p>
            <a:fld id="{F61C515D-E7C8-47A8-9A4F-19675576E03A}" type="slidenum">
              <a:rPr lang="en-US" smtClean="0"/>
              <a:t>‹#›</a:t>
            </a:fld>
            <a:endParaRPr lang="en-US"/>
          </a:p>
        </p:txBody>
      </p:sp>
    </p:spTree>
    <p:extLst>
      <p:ext uri="{BB962C8B-B14F-4D97-AF65-F5344CB8AC3E}">
        <p14:creationId xmlns:p14="http://schemas.microsoft.com/office/powerpoint/2010/main" val="411133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88CDE-0486-F335-D4EE-393D41CE64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12618B-BAC3-2F5B-5424-3D016ED48D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59016-0305-F450-E07B-5D45D24CA992}"/>
              </a:ext>
            </a:extLst>
          </p:cNvPr>
          <p:cNvSpPr>
            <a:spLocks noGrp="1"/>
          </p:cNvSpPr>
          <p:nvPr>
            <p:ph type="dt" sz="half" idx="10"/>
          </p:nvPr>
        </p:nvSpPr>
        <p:spPr/>
        <p:txBody>
          <a:bodyPr/>
          <a:lstStyle/>
          <a:p>
            <a:fld id="{405665CF-9F96-42F1-AC94-3C98DDF86271}" type="datetimeFigureOut">
              <a:rPr lang="en-US" smtClean="0"/>
              <a:t>7/9/26</a:t>
            </a:fld>
            <a:endParaRPr lang="en-US"/>
          </a:p>
        </p:txBody>
      </p:sp>
      <p:sp>
        <p:nvSpPr>
          <p:cNvPr id="5" name="Footer Placeholder 4">
            <a:extLst>
              <a:ext uri="{FF2B5EF4-FFF2-40B4-BE49-F238E27FC236}">
                <a16:creationId xmlns:a16="http://schemas.microsoft.com/office/drawing/2014/main" id="{6C926734-52BC-D27A-6574-C3C141413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5A9076-148D-805F-F707-93442673AB35}"/>
              </a:ext>
            </a:extLst>
          </p:cNvPr>
          <p:cNvSpPr>
            <a:spLocks noGrp="1"/>
          </p:cNvSpPr>
          <p:nvPr>
            <p:ph type="sldNum" sz="quarter" idx="12"/>
          </p:nvPr>
        </p:nvSpPr>
        <p:spPr/>
        <p:txBody>
          <a:bodyPr/>
          <a:lstStyle/>
          <a:p>
            <a:fld id="{F61C515D-E7C8-47A8-9A4F-19675576E03A}" type="slidenum">
              <a:rPr lang="en-US" smtClean="0"/>
              <a:t>‹#›</a:t>
            </a:fld>
            <a:endParaRPr lang="en-US"/>
          </a:p>
        </p:txBody>
      </p:sp>
    </p:spTree>
    <p:extLst>
      <p:ext uri="{BB962C8B-B14F-4D97-AF65-F5344CB8AC3E}">
        <p14:creationId xmlns:p14="http://schemas.microsoft.com/office/powerpoint/2010/main" val="129830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289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F2F76B-911F-258B-C350-7A3ED82367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623200-47A6-4DB8-B16F-18655AE0CD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C137E8-3857-E36E-54B8-1CF4B1A5683A}"/>
              </a:ext>
            </a:extLst>
          </p:cNvPr>
          <p:cNvSpPr>
            <a:spLocks noGrp="1"/>
          </p:cNvSpPr>
          <p:nvPr>
            <p:ph type="dt" sz="half" idx="10"/>
          </p:nvPr>
        </p:nvSpPr>
        <p:spPr/>
        <p:txBody>
          <a:bodyPr/>
          <a:lstStyle/>
          <a:p>
            <a:fld id="{405665CF-9F96-42F1-AC94-3C98DDF86271}" type="datetimeFigureOut">
              <a:rPr lang="en-US" smtClean="0"/>
              <a:t>7/9/26</a:t>
            </a:fld>
            <a:endParaRPr lang="en-US"/>
          </a:p>
        </p:txBody>
      </p:sp>
      <p:sp>
        <p:nvSpPr>
          <p:cNvPr id="5" name="Footer Placeholder 4">
            <a:extLst>
              <a:ext uri="{FF2B5EF4-FFF2-40B4-BE49-F238E27FC236}">
                <a16:creationId xmlns:a16="http://schemas.microsoft.com/office/drawing/2014/main" id="{CFDDADE0-5341-4716-9A22-376AB62398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318B1E-5E7F-5750-A087-A69BD5A5B770}"/>
              </a:ext>
            </a:extLst>
          </p:cNvPr>
          <p:cNvSpPr>
            <a:spLocks noGrp="1"/>
          </p:cNvSpPr>
          <p:nvPr>
            <p:ph type="sldNum" sz="quarter" idx="12"/>
          </p:nvPr>
        </p:nvSpPr>
        <p:spPr/>
        <p:txBody>
          <a:bodyPr/>
          <a:lstStyle/>
          <a:p>
            <a:fld id="{F61C515D-E7C8-47A8-9A4F-19675576E03A}" type="slidenum">
              <a:rPr lang="en-US" smtClean="0"/>
              <a:t>‹#›</a:t>
            </a:fld>
            <a:endParaRPr lang="en-US"/>
          </a:p>
        </p:txBody>
      </p:sp>
    </p:spTree>
    <p:extLst>
      <p:ext uri="{BB962C8B-B14F-4D97-AF65-F5344CB8AC3E}">
        <p14:creationId xmlns:p14="http://schemas.microsoft.com/office/powerpoint/2010/main" val="270090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tx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3" name="Picture 2">
            <a:extLst>
              <a:ext uri="{FF2B5EF4-FFF2-40B4-BE49-F238E27FC236}">
                <a16:creationId xmlns:a16="http://schemas.microsoft.com/office/drawing/2014/main" id="{0303D168-4DAA-0C50-7345-84043659313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36827" y="131147"/>
            <a:ext cx="5160579" cy="854359"/>
          </a:xfrm>
          <a:prstGeom prst="rect">
            <a:avLst/>
          </a:prstGeom>
        </p:spPr>
      </p:pic>
    </p:spTree>
    <p:extLst>
      <p:ext uri="{BB962C8B-B14F-4D97-AF65-F5344CB8AC3E}">
        <p14:creationId xmlns:p14="http://schemas.microsoft.com/office/powerpoint/2010/main" val="113273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2.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70" r:id="rId6"/>
    <p:sldLayoutId id="2147483752" r:id="rId7"/>
    <p:sldLayoutId id="2147483737" r:id="rId8"/>
    <p:sldLayoutId id="2147483651" r:id="rId9"/>
    <p:sldLayoutId id="2147483738" r:id="rId10"/>
    <p:sldLayoutId id="2147483685" r:id="rId11"/>
    <p:sldLayoutId id="2147483674" r:id="rId12"/>
    <p:sldLayoutId id="2147483690" r:id="rId13"/>
    <p:sldLayoutId id="2147483694" r:id="rId14"/>
    <p:sldLayoutId id="2147483748" r:id="rId15"/>
    <p:sldLayoutId id="2147483693" r:id="rId16"/>
    <p:sldLayoutId id="2147483772" r:id="rId17"/>
    <p:sldLayoutId id="2147483773" r:id="rId18"/>
    <p:sldLayoutId id="2147483686" r:id="rId19"/>
    <p:sldLayoutId id="2147483703" r:id="rId20"/>
    <p:sldLayoutId id="2147483709" r:id="rId21"/>
    <p:sldLayoutId id="2147483710" r:id="rId22"/>
    <p:sldLayoutId id="2147483711" r:id="rId23"/>
    <p:sldLayoutId id="2147483712" r:id="rId24"/>
    <p:sldLayoutId id="2147483749" r:id="rId25"/>
    <p:sldLayoutId id="2147483751" r:id="rId26"/>
    <p:sldLayoutId id="2147483704" r:id="rId27"/>
    <p:sldLayoutId id="2147483702" r:id="rId28"/>
    <p:sldLayoutId id="2147483713" r:id="rId29"/>
    <p:sldLayoutId id="2147483714" r:id="rId30"/>
    <p:sldLayoutId id="2147483715" r:id="rId31"/>
    <p:sldLayoutId id="2147483695" r:id="rId32"/>
    <p:sldLayoutId id="2147483730" r:id="rId33"/>
    <p:sldLayoutId id="2147483698" r:id="rId34"/>
    <p:sldLayoutId id="2147483731" r:id="rId35"/>
    <p:sldLayoutId id="2147483699" r:id="rId36"/>
    <p:sldLayoutId id="2147483732" r:id="rId37"/>
    <p:sldLayoutId id="2147483739" r:id="rId38"/>
    <p:sldLayoutId id="2147483740" r:id="rId39"/>
    <p:sldLayoutId id="2147483700" r:id="rId40"/>
    <p:sldLayoutId id="2147483741" r:id="rId41"/>
    <p:sldLayoutId id="2147483742" r:id="rId42"/>
    <p:sldLayoutId id="2147483696" r:id="rId43"/>
    <p:sldLayoutId id="2147483743" r:id="rId44"/>
    <p:sldLayoutId id="2147483744" r:id="rId45"/>
    <p:sldLayoutId id="2147483745" r:id="rId46"/>
    <p:sldLayoutId id="2147483705" r:id="rId47"/>
    <p:sldLayoutId id="2147483746" r:id="rId48"/>
    <p:sldLayoutId id="2147483687" r:id="rId49"/>
    <p:sldLayoutId id="2147483719" r:id="rId50"/>
    <p:sldLayoutId id="2147483720" r:id="rId51"/>
    <p:sldLayoutId id="2147483718" r:id="rId52"/>
    <p:sldLayoutId id="2147483721" r:id="rId53"/>
    <p:sldLayoutId id="2147483716" r:id="rId54"/>
    <p:sldLayoutId id="2147483722" r:id="rId55"/>
    <p:sldLayoutId id="2147483723" r:id="rId56"/>
    <p:sldLayoutId id="2147483753" r:id="rId57"/>
    <p:sldLayoutId id="2147483754" r:id="rId58"/>
    <p:sldLayoutId id="2147483755" r:id="rId59"/>
    <p:sldLayoutId id="2147483756" r:id="rId60"/>
    <p:sldLayoutId id="2147483725" r:id="rId61"/>
    <p:sldLayoutId id="2147483726" r:id="rId62"/>
    <p:sldLayoutId id="2147483675" r:id="rId63"/>
    <p:sldLayoutId id="2147483677" r:id="rId64"/>
    <p:sldLayoutId id="2147483729" r:id="rId65"/>
    <p:sldLayoutId id="2147483747" r:id="rId66"/>
    <p:sldLayoutId id="2147483728" r:id="rId67"/>
    <p:sldLayoutId id="2147483771" r:id="rId6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444563-AFDD-6F95-3E85-5072990DD7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69D983-A644-D4F6-91DA-D8520D78E5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46DEC4-BF64-DE4E-8480-95DD15DB6D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5665CF-9F96-42F1-AC94-3C98DDF86271}" type="datetimeFigureOut">
              <a:rPr lang="en-US" smtClean="0"/>
              <a:t>7/9/26</a:t>
            </a:fld>
            <a:endParaRPr lang="en-US"/>
          </a:p>
        </p:txBody>
      </p:sp>
      <p:sp>
        <p:nvSpPr>
          <p:cNvPr id="5" name="Footer Placeholder 4">
            <a:extLst>
              <a:ext uri="{FF2B5EF4-FFF2-40B4-BE49-F238E27FC236}">
                <a16:creationId xmlns:a16="http://schemas.microsoft.com/office/drawing/2014/main" id="{4C598D19-2C0C-06B9-6270-A8403B51FB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4024E5-0657-0374-8758-3FF3B2122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1C515D-E7C8-47A8-9A4F-19675576E03A}" type="slidenum">
              <a:rPr lang="en-US" smtClean="0"/>
              <a:t>‹#›</a:t>
            </a:fld>
            <a:endParaRPr lang="en-US"/>
          </a:p>
        </p:txBody>
      </p:sp>
    </p:spTree>
    <p:extLst>
      <p:ext uri="{BB962C8B-B14F-4D97-AF65-F5344CB8AC3E}">
        <p14:creationId xmlns:p14="http://schemas.microsoft.com/office/powerpoint/2010/main" val="2017608839"/>
      </p:ext>
    </p:extLst>
  </p:cSld>
  <p:clrMap bg1="lt1" tx1="dk1" bg2="lt2" tx2="dk2" accent1="accent1" accent2="accent2" accent3="accent3" accent4="accent4" accent5="accent5" accent6="accent6" hlink="hlink" folHlink="folHlink"/>
  <p:sldLayoutIdLst>
    <p:sldLayoutId id="2147483769"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hyperlink" Target="https://www.hccs.edu/about-us/campus-locations/coleman-campus/health-sciences-simulation-lab/"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32.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www.hccs.edu/health" TargetMode="External"/><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hyperlink" Target="mailto:co.dentalassisting@hccs.edu" TargetMode="External"/><Relationship Id="rId4" Type="http://schemas.openxmlformats.org/officeDocument/2006/relationships/hyperlink" Target="mailto:coleman.advising@hccs.edu"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hcc.idloom.events/completion-of-mandatory-powerpoint/register"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2203689" y="6137651"/>
            <a:ext cx="9575801" cy="475183"/>
          </a:xfrm>
          <a:prstGeom prst="rect">
            <a:avLst/>
          </a:prstGeom>
        </p:spPr>
        <p:txBody>
          <a:bodyPr anchor="t">
            <a:normAutofit/>
          </a:bodyPr>
          <a:lstStyle/>
          <a:p>
            <a:r>
              <a:rPr lang="en-US" sz="2200" cap="all" spc="300" dirty="0">
                <a:latin typeface="Avenir Light"/>
                <a:cs typeface="Gill Sans"/>
              </a:rPr>
              <a:t>Coleman College for HEALTH SCIENCEs</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2203690" y="4974771"/>
            <a:ext cx="8136682" cy="763421"/>
          </a:xfrm>
          <a:prstGeom prst="rect">
            <a:avLst/>
          </a:prstGeom>
        </p:spPr>
        <p:txBody>
          <a:bodyPr vert="horz" lIns="91440" tIns="45720" rIns="91440" bIns="45720" rtlCol="0" anchor="t">
            <a:noAutofit/>
          </a:bodyPr>
          <a:lstStyle/>
          <a:p>
            <a:pPr>
              <a:lnSpc>
                <a:spcPct val="100000"/>
              </a:lnSpc>
              <a:spcBef>
                <a:spcPts val="0"/>
              </a:spcBef>
            </a:pPr>
            <a:r>
              <a:rPr lang="en-US" sz="4400" spc="0">
                <a:effectLst>
                  <a:outerShdw blurRad="38100" dist="38100" dir="2700000" algn="tl">
                    <a:srgbClr val="000000">
                      <a:alpha val="43137"/>
                    </a:srgbClr>
                  </a:outerShdw>
                </a:effectLst>
                <a:latin typeface="Avenir Black"/>
                <a:cs typeface="Arial"/>
              </a:rPr>
              <a:t>Dental Assisting Program</a:t>
            </a:r>
          </a:p>
        </p:txBody>
      </p:sp>
      <p:pic>
        <p:nvPicPr>
          <p:cNvPr id="6" name="Picture 5">
            <a:extLst>
              <a:ext uri="{FF2B5EF4-FFF2-40B4-BE49-F238E27FC236}">
                <a16:creationId xmlns:a16="http://schemas.microsoft.com/office/drawing/2014/main" id="{24CEB096-CFD4-5660-D265-6886C6844F68}"/>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4622334"/>
          </a:xfrm>
          <a:prstGeom prst="rect">
            <a:avLst/>
          </a:prstGeom>
        </p:spPr>
      </p:pic>
    </p:spTree>
    <p:extLst>
      <p:ext uri="{BB962C8B-B14F-4D97-AF65-F5344CB8AC3E}">
        <p14:creationId xmlns:p14="http://schemas.microsoft.com/office/powerpoint/2010/main" val="63110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421C1-704A-EBE7-3806-AD2C1465CE1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A9736D8-F03E-12B3-DD1F-103384EDD709}"/>
              </a:ext>
              <a:ext uri="{C183D7F6-B498-43B3-948B-1728B52AA6E4}">
                <adec:decorative xmlns:adec="http://schemas.microsoft.com/office/drawing/2017/decorative" val="1"/>
              </a:ext>
            </a:extLst>
          </p:cNvPr>
          <p:cNvSpPr>
            <a:spLocks noGrp="1"/>
          </p:cNvSpPr>
          <p:nvPr>
            <p:ph type="body" sz="quarter" idx="12"/>
          </p:nvPr>
        </p:nvSpPr>
        <p:spPr>
          <a:xfrm>
            <a:off x="554878" y="2614251"/>
            <a:ext cx="4340785" cy="466984"/>
          </a:xfrm>
        </p:spPr>
        <p:txBody>
          <a:bodyPr>
            <a:normAutofit lnSpcReduction="10000"/>
          </a:bodyPr>
          <a:lstStyle/>
          <a:p>
            <a:r>
              <a:rPr lang="en-US" sz="2800" dirty="0"/>
              <a:t>Tuition Costs</a:t>
            </a:r>
          </a:p>
        </p:txBody>
      </p:sp>
      <p:sp>
        <p:nvSpPr>
          <p:cNvPr id="3" name="Text Placeholder 2">
            <a:extLst>
              <a:ext uri="{FF2B5EF4-FFF2-40B4-BE49-F238E27FC236}">
                <a16:creationId xmlns:a16="http://schemas.microsoft.com/office/drawing/2014/main" id="{E767C78B-4291-6179-0A13-1A4AD135000B}"/>
              </a:ext>
              <a:ext uri="{C183D7F6-B498-43B3-948B-1728B52AA6E4}">
                <adec:decorative xmlns:adec="http://schemas.microsoft.com/office/drawing/2017/decorative" val="1"/>
              </a:ext>
            </a:extLst>
          </p:cNvPr>
          <p:cNvSpPr>
            <a:spLocks noGrp="1"/>
          </p:cNvSpPr>
          <p:nvPr>
            <p:ph type="body" sz="quarter" idx="14"/>
          </p:nvPr>
        </p:nvSpPr>
        <p:spPr>
          <a:xfrm>
            <a:off x="6614097" y="2656368"/>
            <a:ext cx="4342629" cy="382749"/>
          </a:xfrm>
        </p:spPr>
        <p:txBody>
          <a:bodyPr>
            <a:noAutofit/>
          </a:bodyPr>
          <a:lstStyle/>
          <a:p>
            <a:r>
              <a:rPr lang="en-US" sz="2800" dirty="0">
                <a:solidFill>
                  <a:schemeClr val="bg2">
                    <a:lumMod val="50000"/>
                  </a:schemeClr>
                </a:solidFill>
              </a:rPr>
              <a:t>Other Costs</a:t>
            </a:r>
          </a:p>
        </p:txBody>
      </p:sp>
      <p:sp>
        <p:nvSpPr>
          <p:cNvPr id="5" name="Text Placeholder 4">
            <a:extLst>
              <a:ext uri="{FF2B5EF4-FFF2-40B4-BE49-F238E27FC236}">
                <a16:creationId xmlns:a16="http://schemas.microsoft.com/office/drawing/2014/main" id="{D5132EC5-01AC-6520-E6AD-31EE33BB290B}"/>
              </a:ext>
              <a:ext uri="{C183D7F6-B498-43B3-948B-1728B52AA6E4}">
                <adec:decorative xmlns:adec="http://schemas.microsoft.com/office/drawing/2017/decorative" val="1"/>
              </a:ext>
            </a:extLst>
          </p:cNvPr>
          <p:cNvSpPr>
            <a:spLocks noGrp="1"/>
          </p:cNvSpPr>
          <p:nvPr>
            <p:ph type="body" sz="quarter" idx="16"/>
          </p:nvPr>
        </p:nvSpPr>
        <p:spPr>
          <a:xfrm>
            <a:off x="553034" y="3126059"/>
            <a:ext cx="4342629" cy="2803821"/>
          </a:xfrm>
        </p:spPr>
        <p:txBody>
          <a:bodyPr vert="horz" lIns="0" tIns="72000" rIns="91440" bIns="45720" rtlCol="0" anchor="t">
            <a:normAutofit/>
          </a:bodyPr>
          <a:lstStyle/>
          <a:p>
            <a:pPr marL="285750" indent="-285750">
              <a:lnSpc>
                <a:spcPct val="150000"/>
              </a:lnSpc>
            </a:pPr>
            <a:r>
              <a:rPr lang="en-US" sz="2000" dirty="0">
                <a:latin typeface="Avenir Light" panose="020B0402020203020204" pitchFamily="34" charset="0"/>
              </a:rPr>
              <a:t>In-District: $3,292</a:t>
            </a:r>
          </a:p>
          <a:p>
            <a:pPr marL="285750" indent="-285750">
              <a:lnSpc>
                <a:spcPct val="150000"/>
              </a:lnSpc>
            </a:pPr>
            <a:r>
              <a:rPr lang="en-US" sz="2000" dirty="0">
                <a:latin typeface="Avenir Light" panose="020B0402020203020204" pitchFamily="34" charset="0"/>
              </a:rPr>
              <a:t>Out-of-District: $7,036</a:t>
            </a:r>
          </a:p>
          <a:p>
            <a:pPr marL="285750" indent="-285750">
              <a:lnSpc>
                <a:spcPct val="150000"/>
              </a:lnSpc>
            </a:pPr>
            <a:r>
              <a:rPr lang="en-US" sz="2000" dirty="0">
                <a:latin typeface="Avenir Light" panose="020B0402020203020204" pitchFamily="34" charset="0"/>
              </a:rPr>
              <a:t>Out-of-State: $8,635</a:t>
            </a:r>
          </a:p>
        </p:txBody>
      </p:sp>
      <p:sp>
        <p:nvSpPr>
          <p:cNvPr id="10" name="Title 9">
            <a:extLst>
              <a:ext uri="{FF2B5EF4-FFF2-40B4-BE49-F238E27FC236}">
                <a16:creationId xmlns:a16="http://schemas.microsoft.com/office/drawing/2014/main" id="{CD9D7BB6-E4B2-0B16-35FC-E85169107DB4}"/>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dirty="0">
                <a:cs typeface="Gill Sans"/>
              </a:rPr>
              <a:t>Program Costs</a:t>
            </a:r>
            <a:r>
              <a:rPr lang="en-US" dirty="0">
                <a:solidFill>
                  <a:schemeClr val="accent1"/>
                </a:solidFill>
                <a:cs typeface="Gill Sans"/>
              </a:rPr>
              <a:t>*</a:t>
            </a:r>
          </a:p>
        </p:txBody>
      </p:sp>
      <p:sp>
        <p:nvSpPr>
          <p:cNvPr id="6" name="Text Placeholder 4">
            <a:extLst>
              <a:ext uri="{FF2B5EF4-FFF2-40B4-BE49-F238E27FC236}">
                <a16:creationId xmlns:a16="http://schemas.microsoft.com/office/drawing/2014/main" id="{B75DD4B4-1E70-CC54-63A3-117CC86C27D8}"/>
              </a:ext>
              <a:ext uri="{C183D7F6-B498-43B3-948B-1728B52AA6E4}">
                <adec:decorative xmlns:adec="http://schemas.microsoft.com/office/drawing/2017/decorative" val="1"/>
              </a:ext>
            </a:extLst>
          </p:cNvPr>
          <p:cNvSpPr txBox="1">
            <a:spLocks/>
          </p:cNvSpPr>
          <p:nvPr/>
        </p:nvSpPr>
        <p:spPr>
          <a:xfrm>
            <a:off x="6614098" y="3126059"/>
            <a:ext cx="5229560" cy="3373331"/>
          </a:xfrm>
          <a:prstGeom prst="rect">
            <a:avLst/>
          </a:prstGeom>
        </p:spPr>
        <p:txBody>
          <a:bodyPr vert="horz" lIns="0" tIns="7200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50" b="0" i="0" kern="1200">
                <a:solidFill>
                  <a:schemeClr val="bg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50" b="0" i="0" kern="1200">
                <a:solidFill>
                  <a:schemeClr val="bg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ln w="0"/>
                <a:solidFill>
                  <a:schemeClr val="bg2">
                    <a:lumMod val="50000"/>
                  </a:schemeClr>
                </a:solidFill>
                <a:effectLst>
                  <a:outerShdw blurRad="38100" dist="19050" dir="2700000" algn="tl" rotWithShape="0">
                    <a:schemeClr val="dk1">
                      <a:alpha val="40000"/>
                    </a:schemeClr>
                  </a:outerShdw>
                </a:effectLst>
                <a:latin typeface="Avenir Medium" panose="02000503020000020003" pitchFamily="2" charset="0"/>
                <a:cs typeface="Arial"/>
              </a:rPr>
              <a:t>$200	Background Check &amp; Drug Screen</a:t>
            </a:r>
          </a:p>
          <a:p>
            <a:pPr marL="0" indent="0">
              <a:lnSpc>
                <a:spcPct val="100000"/>
              </a:lnSpc>
              <a:spcBef>
                <a:spcPts val="0"/>
              </a:spcBef>
              <a:buNone/>
            </a:pPr>
            <a:r>
              <a:rPr lang="en-US" sz="1600" dirty="0">
                <a:ln w="0"/>
                <a:solidFill>
                  <a:schemeClr val="bg2">
                    <a:lumMod val="50000"/>
                  </a:schemeClr>
                </a:solidFill>
                <a:effectLst>
                  <a:outerShdw blurRad="38100" dist="19050" dir="2700000" algn="tl" rotWithShape="0">
                    <a:schemeClr val="dk1">
                      <a:alpha val="40000"/>
                    </a:schemeClr>
                  </a:outerShdw>
                </a:effectLst>
                <a:latin typeface="Avenir Medium" panose="02000503020000020003" pitchFamily="2" charset="0"/>
                <a:cs typeface="Arial"/>
              </a:rPr>
              <a:t>	</a:t>
            </a:r>
            <a:r>
              <a:rPr lang="en-US" i="1" dirty="0">
                <a:ln w="0"/>
                <a:solidFill>
                  <a:schemeClr val="bg2">
                    <a:lumMod val="50000"/>
                  </a:schemeClr>
                </a:solidFill>
                <a:effectLst>
                  <a:outerShdw blurRad="38100" dist="19050" dir="2700000" algn="tl" rotWithShape="0">
                    <a:schemeClr val="dk1">
                      <a:alpha val="40000"/>
                    </a:schemeClr>
                  </a:outerShdw>
                </a:effectLst>
                <a:latin typeface="Avenir Light Oblique" panose="020B0402020203090204" pitchFamily="34" charset="77"/>
                <a:cs typeface="Arial"/>
              </a:rPr>
              <a:t>(</a:t>
            </a:r>
            <a:r>
              <a:rPr lang="en-US" sz="1400" i="1" dirty="0">
                <a:ln w="0"/>
                <a:solidFill>
                  <a:schemeClr val="bg2">
                    <a:lumMod val="50000"/>
                  </a:schemeClr>
                </a:solidFill>
                <a:effectLst>
                  <a:outerShdw blurRad="38100" dist="19050" dir="2700000" algn="tl" rotWithShape="0">
                    <a:schemeClr val="dk1">
                      <a:alpha val="40000"/>
                    </a:schemeClr>
                  </a:outerShdw>
                </a:effectLst>
                <a:latin typeface="Avenir Light Oblique" panose="020B0402020203090204" pitchFamily="34" charset="77"/>
                <a:cs typeface="Arial"/>
              </a:rPr>
              <a:t>Includes </a:t>
            </a:r>
            <a:r>
              <a:rPr lang="en-US" sz="1400" i="1" dirty="0" err="1">
                <a:ln w="0"/>
                <a:solidFill>
                  <a:schemeClr val="bg2">
                    <a:lumMod val="50000"/>
                  </a:schemeClr>
                </a:solidFill>
                <a:effectLst>
                  <a:outerShdw blurRad="38100" dist="19050" dir="2700000" algn="tl" rotWithShape="0">
                    <a:schemeClr val="dk1">
                      <a:alpha val="40000"/>
                    </a:schemeClr>
                  </a:outerShdw>
                </a:effectLst>
                <a:latin typeface="Avenir Light Oblique" panose="020B0402020203090204" pitchFamily="34" charset="77"/>
                <a:cs typeface="Arial"/>
              </a:rPr>
              <a:t>Complio</a:t>
            </a:r>
            <a:r>
              <a:rPr lang="en-US" sz="1400" i="1" dirty="0">
                <a:ln w="0"/>
                <a:solidFill>
                  <a:schemeClr val="bg2">
                    <a:lumMod val="50000"/>
                  </a:schemeClr>
                </a:solidFill>
                <a:effectLst>
                  <a:outerShdw blurRad="38100" dist="19050" dir="2700000" algn="tl" rotWithShape="0">
                    <a:schemeClr val="dk1">
                      <a:alpha val="40000"/>
                    </a:schemeClr>
                  </a:outerShdw>
                </a:effectLst>
                <a:latin typeface="Avenir Light Oblique" panose="020B0402020203090204" pitchFamily="34" charset="77"/>
                <a:cs typeface="Arial"/>
              </a:rPr>
              <a:t> immunization tracker)</a:t>
            </a:r>
          </a:p>
          <a:p>
            <a:pPr marL="0" indent="0">
              <a:lnSpc>
                <a:spcPct val="100000"/>
              </a:lnSpc>
              <a:buNone/>
            </a:pPr>
            <a:r>
              <a:rPr lang="en-US" sz="1600" dirty="0">
                <a:ln w="0"/>
                <a:solidFill>
                  <a:schemeClr val="bg2">
                    <a:lumMod val="50000"/>
                  </a:schemeClr>
                </a:solidFill>
                <a:effectLst>
                  <a:outerShdw blurRad="38100" dist="19050" dir="2700000" algn="tl" rotWithShape="0">
                    <a:schemeClr val="dk1">
                      <a:alpha val="40000"/>
                    </a:schemeClr>
                  </a:outerShdw>
                </a:effectLst>
                <a:latin typeface="Avenir Medium" panose="02000503020000020003" pitchFamily="2" charset="0"/>
                <a:cs typeface="Arial"/>
              </a:rPr>
              <a:t>$300	Physical/Immunizations</a:t>
            </a:r>
          </a:p>
          <a:p>
            <a:pPr marL="0" indent="0">
              <a:lnSpc>
                <a:spcPct val="100000"/>
              </a:lnSpc>
              <a:buNone/>
            </a:pPr>
            <a:r>
              <a:rPr lang="en-US" sz="1600" dirty="0">
                <a:ln w="0"/>
                <a:solidFill>
                  <a:schemeClr val="bg2">
                    <a:lumMod val="50000"/>
                  </a:schemeClr>
                </a:solidFill>
                <a:effectLst>
                  <a:outerShdw blurRad="38100" dist="19050" dir="2700000" algn="tl" rotWithShape="0">
                    <a:schemeClr val="dk1">
                      <a:alpha val="40000"/>
                    </a:schemeClr>
                  </a:outerShdw>
                </a:effectLst>
                <a:latin typeface="Avenir Medium" panose="02000503020000020003" pitchFamily="2" charset="0"/>
                <a:cs typeface="Arial"/>
              </a:rPr>
              <a:t>$90	</a:t>
            </a:r>
            <a:r>
              <a:rPr lang="en-US" sz="1600" dirty="0" err="1">
                <a:ln w="0"/>
                <a:solidFill>
                  <a:schemeClr val="bg2">
                    <a:lumMod val="50000"/>
                  </a:schemeClr>
                </a:solidFill>
                <a:effectLst>
                  <a:outerShdw blurRad="38100" dist="19050" dir="2700000" algn="tl" rotWithShape="0">
                    <a:schemeClr val="dk1">
                      <a:alpha val="40000"/>
                    </a:schemeClr>
                  </a:outerShdw>
                </a:effectLst>
                <a:latin typeface="Avenir Medium" panose="02000503020000020003" pitchFamily="2" charset="0"/>
                <a:cs typeface="Arial"/>
              </a:rPr>
              <a:t>Trajecys</a:t>
            </a:r>
            <a:endParaRPr lang="en-US" sz="1600" dirty="0">
              <a:ln w="0"/>
              <a:solidFill>
                <a:schemeClr val="bg2">
                  <a:lumMod val="50000"/>
                </a:schemeClr>
              </a:solidFill>
              <a:effectLst>
                <a:outerShdw blurRad="38100" dist="19050" dir="2700000" algn="tl" rotWithShape="0">
                  <a:schemeClr val="dk1">
                    <a:alpha val="40000"/>
                  </a:schemeClr>
                </a:outerShdw>
              </a:effectLst>
              <a:latin typeface="Avenir Medium" panose="02000503020000020003" pitchFamily="2" charset="0"/>
              <a:cs typeface="Arial"/>
            </a:endParaRPr>
          </a:p>
          <a:p>
            <a:pPr marL="0" indent="0">
              <a:lnSpc>
                <a:spcPct val="100000"/>
              </a:lnSpc>
              <a:buNone/>
            </a:pPr>
            <a:r>
              <a:rPr lang="en-US" sz="1600" dirty="0">
                <a:ln w="0"/>
                <a:solidFill>
                  <a:schemeClr val="bg2">
                    <a:lumMod val="50000"/>
                  </a:schemeClr>
                </a:solidFill>
                <a:effectLst>
                  <a:outerShdw blurRad="38100" dist="19050" dir="2700000" algn="tl" rotWithShape="0">
                    <a:schemeClr val="dk1">
                      <a:alpha val="40000"/>
                    </a:schemeClr>
                  </a:outerShdw>
                </a:effectLst>
                <a:latin typeface="Avenir Medium" panose="02000503020000020003" pitchFamily="2" charset="0"/>
                <a:cs typeface="Arial"/>
              </a:rPr>
              <a:t>$300	Student Kit</a:t>
            </a:r>
          </a:p>
          <a:p>
            <a:pPr marL="0" indent="0">
              <a:lnSpc>
                <a:spcPct val="100000"/>
              </a:lnSpc>
              <a:buNone/>
            </a:pPr>
            <a:r>
              <a:rPr lang="en-US" sz="1600" dirty="0">
                <a:ln w="0"/>
                <a:solidFill>
                  <a:schemeClr val="bg2">
                    <a:lumMod val="50000"/>
                  </a:schemeClr>
                </a:solidFill>
                <a:effectLst>
                  <a:outerShdw blurRad="38100" dist="19050" dir="2700000" algn="tl" rotWithShape="0">
                    <a:schemeClr val="dk1">
                      <a:alpha val="40000"/>
                    </a:schemeClr>
                  </a:outerShdw>
                </a:effectLst>
                <a:latin typeface="Avenir Medium" panose="02000503020000020003" pitchFamily="2" charset="0"/>
                <a:cs typeface="Arial"/>
              </a:rPr>
              <a:t>$1400	Instructional Materials</a:t>
            </a:r>
          </a:p>
          <a:p>
            <a:pPr marL="0" indent="0">
              <a:lnSpc>
                <a:spcPct val="100000"/>
              </a:lnSpc>
              <a:buNone/>
            </a:pPr>
            <a:r>
              <a:rPr lang="en-US" sz="1600" dirty="0">
                <a:ln w="0"/>
                <a:solidFill>
                  <a:schemeClr val="bg2">
                    <a:lumMod val="50000"/>
                  </a:schemeClr>
                </a:solidFill>
                <a:effectLst>
                  <a:outerShdw blurRad="38100" dist="19050" dir="2700000" algn="tl" rotWithShape="0">
                    <a:schemeClr val="dk1">
                      <a:alpha val="40000"/>
                    </a:schemeClr>
                  </a:outerShdw>
                </a:effectLst>
                <a:latin typeface="Avenir Medium" panose="02000503020000020003" pitchFamily="2" charset="0"/>
                <a:cs typeface="Arial"/>
              </a:rPr>
              <a:t>$200 - $300 Uniforms (Scrubs)</a:t>
            </a:r>
          </a:p>
          <a:p>
            <a:pPr marL="0" indent="0">
              <a:lnSpc>
                <a:spcPct val="100000"/>
              </a:lnSpc>
              <a:buNone/>
            </a:pPr>
            <a:r>
              <a:rPr lang="en-US" i="1" dirty="0">
                <a:ln w="0"/>
                <a:solidFill>
                  <a:schemeClr val="bg2">
                    <a:lumMod val="50000"/>
                  </a:schemeClr>
                </a:solidFill>
                <a:effectLst>
                  <a:outerShdw blurRad="38100" dist="19050" dir="2700000" algn="tl" rotWithShape="0">
                    <a:schemeClr val="dk1">
                      <a:alpha val="40000"/>
                    </a:schemeClr>
                  </a:outerShdw>
                </a:effectLst>
                <a:latin typeface="Avenir Light Oblique" panose="020B0402020203090204" pitchFamily="34" charset="77"/>
                <a:cs typeface="Arial"/>
              </a:rPr>
              <a:t>(varies)</a:t>
            </a:r>
            <a:r>
              <a:rPr lang="en-US" sz="1600" dirty="0">
                <a:ln w="0"/>
                <a:solidFill>
                  <a:schemeClr val="bg2">
                    <a:lumMod val="50000"/>
                  </a:schemeClr>
                </a:solidFill>
                <a:effectLst>
                  <a:outerShdw blurRad="38100" dist="19050" dir="2700000" algn="tl" rotWithShape="0">
                    <a:schemeClr val="dk1">
                      <a:alpha val="40000"/>
                    </a:schemeClr>
                  </a:outerShdw>
                </a:effectLst>
                <a:latin typeface="Avenir Medium" panose="02000503020000020003" pitchFamily="2" charset="0"/>
                <a:cs typeface="Arial"/>
              </a:rPr>
              <a:t>	Parking</a:t>
            </a:r>
          </a:p>
        </p:txBody>
      </p:sp>
      <p:sp>
        <p:nvSpPr>
          <p:cNvPr id="8" name="TextBox 7">
            <a:extLst>
              <a:ext uri="{FF2B5EF4-FFF2-40B4-BE49-F238E27FC236}">
                <a16:creationId xmlns:a16="http://schemas.microsoft.com/office/drawing/2014/main" id="{08ADBC33-3AEF-AFC7-373A-DD2F37DEC9D9}"/>
              </a:ext>
              <a:ext uri="{C183D7F6-B498-43B3-948B-1728B52AA6E4}">
                <adec:decorative xmlns:adec="http://schemas.microsoft.com/office/drawing/2017/decorative" val="1"/>
              </a:ext>
            </a:extLst>
          </p:cNvPr>
          <p:cNvSpPr txBox="1"/>
          <p:nvPr/>
        </p:nvSpPr>
        <p:spPr>
          <a:xfrm>
            <a:off x="2913529" y="1759051"/>
            <a:ext cx="6096000" cy="369332"/>
          </a:xfrm>
          <a:prstGeom prst="rect">
            <a:avLst/>
          </a:prstGeom>
          <a:noFill/>
        </p:spPr>
        <p:txBody>
          <a:bodyPr wrap="square">
            <a:spAutoFit/>
          </a:bodyPr>
          <a:lstStyle/>
          <a:p>
            <a:pPr algn="ctr"/>
            <a:r>
              <a:rPr lang="en-US" dirty="0">
                <a:solidFill>
                  <a:schemeClr val="accent1"/>
                </a:solidFill>
                <a:effectLst>
                  <a:outerShdw blurRad="50800" dist="38100" dir="2700000" algn="tl" rotWithShape="0">
                    <a:prstClr val="black">
                      <a:alpha val="40000"/>
                    </a:prstClr>
                  </a:outerShdw>
                </a:effectLst>
              </a:rPr>
              <a:t>*</a:t>
            </a:r>
            <a:r>
              <a:rPr lang="en-US" sz="1400" spc="300" dirty="0">
                <a:solidFill>
                  <a:schemeClr val="accent1"/>
                </a:solidFill>
                <a:effectLst>
                  <a:outerShdw blurRad="50800" dist="38100" dir="2700000" algn="tl" rotWithShape="0">
                    <a:prstClr val="black">
                      <a:alpha val="40000"/>
                    </a:prstClr>
                  </a:outerShdw>
                </a:effectLst>
                <a:latin typeface="Avenir Medium" panose="02000503020000020003" pitchFamily="2" charset="0"/>
              </a:rPr>
              <a:t>ALL COSTS ARE ESTIMATED AND </a:t>
            </a:r>
            <a:r>
              <a:rPr lang="en-US" sz="1600" spc="300" dirty="0">
                <a:solidFill>
                  <a:schemeClr val="accent1"/>
                </a:solidFill>
                <a:effectLst>
                  <a:outerShdw blurRad="50800" dist="38100" dir="2700000" algn="tl" rotWithShape="0">
                    <a:prstClr val="black">
                      <a:alpha val="40000"/>
                    </a:prstClr>
                  </a:outerShdw>
                </a:effectLst>
                <a:latin typeface="Avenir Medium" panose="02000503020000020003" pitchFamily="2" charset="0"/>
              </a:rPr>
              <a:t>SUBJECT</a:t>
            </a:r>
            <a:r>
              <a:rPr lang="en-US" sz="1400" spc="300" dirty="0">
                <a:solidFill>
                  <a:schemeClr val="accent1"/>
                </a:solidFill>
                <a:effectLst>
                  <a:outerShdw blurRad="50800" dist="38100" dir="2700000" algn="tl" rotWithShape="0">
                    <a:prstClr val="black">
                      <a:alpha val="40000"/>
                    </a:prstClr>
                  </a:outerShdw>
                </a:effectLst>
                <a:latin typeface="Avenir Medium" panose="02000503020000020003" pitchFamily="2" charset="0"/>
              </a:rPr>
              <a:t> TO CHANGE</a:t>
            </a:r>
          </a:p>
        </p:txBody>
      </p:sp>
    </p:spTree>
    <p:extLst>
      <p:ext uri="{BB962C8B-B14F-4D97-AF65-F5344CB8AC3E}">
        <p14:creationId xmlns:p14="http://schemas.microsoft.com/office/powerpoint/2010/main" val="338971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up)">
                                      <p:cBhvr>
                                        <p:cTn id="11" dur="500"/>
                                        <p:tgtEl>
                                          <p:spTgt spid="5">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up)">
                                      <p:cBhvr>
                                        <p:cTn id="15" dur="500"/>
                                        <p:tgtEl>
                                          <p:spTgt spid="5">
                                            <p:txEl>
                                              <p:pRg st="2" end="2"/>
                                            </p:txEl>
                                          </p:spTgt>
                                        </p:tgtEl>
                                      </p:cBhvr>
                                    </p:animEffect>
                                  </p:childTnLst>
                                </p:cTn>
                              </p:par>
                            </p:childTnLst>
                          </p:cTn>
                        </p:par>
                        <p:par>
                          <p:cTn id="16" fill="hold">
                            <p:stCondLst>
                              <p:cond delay="1500"/>
                            </p:stCondLst>
                            <p:childTnLst>
                              <p:par>
                                <p:cTn id="17" presetID="22" presetClass="entr" presetSubtype="1" fill="hold" grpId="0" nodeType="afterEffect">
                                  <p:stCondLst>
                                    <p:cond delay="150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3000"/>
                                        <p:tgtEl>
                                          <p:spTgt spid="6"/>
                                        </p:tgtEl>
                                      </p:cBhvr>
                                    </p:animEffect>
                                  </p:childTnLst>
                                </p:cTn>
                              </p:par>
                            </p:childTnLst>
                          </p:cTn>
                        </p:par>
                        <p:par>
                          <p:cTn id="20" fill="hold">
                            <p:stCondLst>
                              <p:cond delay="6000"/>
                            </p:stCondLst>
                            <p:childTnLst>
                              <p:par>
                                <p:cTn id="21" presetID="55" presetClass="entr" presetSubtype="0" fill="hold" grpId="0" nodeType="afterEffect">
                                  <p:stCondLst>
                                    <p:cond delay="200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strVal val="#ppt_w*0.70"/>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30F1113-8790-6801-3D9B-C536B559992E}"/>
              </a:ext>
              <a:ext uri="{C183D7F6-B498-43B3-948B-1728B52AA6E4}">
                <adec:decorative xmlns:adec="http://schemas.microsoft.com/office/drawing/2017/decorative" val="1"/>
              </a:ext>
            </a:extLst>
          </p:cNvPr>
          <p:cNvSpPr>
            <a:spLocks noGrp="1"/>
          </p:cNvSpPr>
          <p:nvPr>
            <p:ph type="body" sz="quarter" idx="13"/>
          </p:nvPr>
        </p:nvSpPr>
        <p:spPr>
          <a:xfrm>
            <a:off x="471529" y="1712576"/>
            <a:ext cx="4294206" cy="428762"/>
          </a:xfrm>
        </p:spPr>
        <p:txBody>
          <a:bodyPr>
            <a:normAutofit/>
          </a:bodyPr>
          <a:lstStyle/>
          <a:p>
            <a:r>
              <a:rPr lang="en-US" b="1" dirty="0">
                <a:solidFill>
                  <a:srgbClr val="002060"/>
                </a:solidFill>
                <a:latin typeface="Avenir Heavy" panose="02000503020000020003" pitchFamily="2" charset="0"/>
              </a:rPr>
              <a:t>Training Manikins</a:t>
            </a:r>
          </a:p>
        </p:txBody>
      </p:sp>
      <p:sp>
        <p:nvSpPr>
          <p:cNvPr id="5" name="Text Placeholder 4">
            <a:extLst>
              <a:ext uri="{FF2B5EF4-FFF2-40B4-BE49-F238E27FC236}">
                <a16:creationId xmlns:a16="http://schemas.microsoft.com/office/drawing/2014/main" id="{36ADD427-997B-51F5-0B09-395598AF971F}"/>
              </a:ext>
              <a:ext uri="{C183D7F6-B498-43B3-948B-1728B52AA6E4}">
                <adec:decorative xmlns:adec="http://schemas.microsoft.com/office/drawing/2017/decorative" val="1"/>
              </a:ext>
            </a:extLst>
          </p:cNvPr>
          <p:cNvSpPr>
            <a:spLocks noGrp="1"/>
          </p:cNvSpPr>
          <p:nvPr>
            <p:ph type="body" sz="quarter" idx="14"/>
          </p:nvPr>
        </p:nvSpPr>
        <p:spPr>
          <a:xfrm>
            <a:off x="663274" y="4118531"/>
            <a:ext cx="5158205" cy="776759"/>
          </a:xfrm>
        </p:spPr>
        <p:txBody>
          <a:bodyPr>
            <a:normAutofit/>
          </a:bodyPr>
          <a:lstStyle/>
          <a:p>
            <a:pPr fontAlgn="base"/>
            <a:r>
              <a:rPr lang="en-US" sz="1200" dirty="0"/>
              <a:t>Speak naturally with AI virtual patients, asking your own questions. Interactive models dynamically respond to learners’ decisions. Observe real-time adjustments of vital signs, symptom progression and organ function. </a:t>
            </a:r>
          </a:p>
        </p:txBody>
      </p:sp>
      <p:sp>
        <p:nvSpPr>
          <p:cNvPr id="6" name="Text Placeholder 5">
            <a:extLst>
              <a:ext uri="{FF2B5EF4-FFF2-40B4-BE49-F238E27FC236}">
                <a16:creationId xmlns:a16="http://schemas.microsoft.com/office/drawing/2014/main" id="{6CD913D9-F8BE-E8D9-C309-EDA2C9178C80}"/>
              </a:ext>
              <a:ext uri="{C183D7F6-B498-43B3-948B-1728B52AA6E4}">
                <adec:decorative xmlns:adec="http://schemas.microsoft.com/office/drawing/2017/decorative" val="1"/>
              </a:ext>
            </a:extLst>
          </p:cNvPr>
          <p:cNvSpPr>
            <a:spLocks noGrp="1"/>
          </p:cNvSpPr>
          <p:nvPr>
            <p:ph type="body" sz="quarter" idx="15"/>
          </p:nvPr>
        </p:nvSpPr>
        <p:spPr>
          <a:xfrm>
            <a:off x="471528" y="2647665"/>
            <a:ext cx="4294206" cy="480100"/>
          </a:xfrm>
        </p:spPr>
        <p:txBody>
          <a:bodyPr vert="horz" lIns="91440" tIns="45720" rIns="91440" bIns="45720" rtlCol="0" anchor="ctr">
            <a:normAutofit/>
          </a:bodyPr>
          <a:lstStyle/>
          <a:p>
            <a:r>
              <a:rPr lang="en-US" b="1" dirty="0" err="1">
                <a:solidFill>
                  <a:srgbClr val="002060"/>
                </a:solidFill>
                <a:latin typeface="Avenir Heavy" panose="02000503020000020003" pitchFamily="2" charset="0"/>
              </a:rPr>
              <a:t>Anatomage</a:t>
            </a:r>
            <a:r>
              <a:rPr lang="en-US" b="1" dirty="0">
                <a:solidFill>
                  <a:srgbClr val="002060"/>
                </a:solidFill>
                <a:latin typeface="Avenir Heavy" panose="02000503020000020003" pitchFamily="2" charset="0"/>
              </a:rPr>
              <a:t> Table &amp; Tablets</a:t>
            </a:r>
          </a:p>
        </p:txBody>
      </p:sp>
      <p:sp>
        <p:nvSpPr>
          <p:cNvPr id="8" name="Title 7">
            <a:extLst>
              <a:ext uri="{FF2B5EF4-FFF2-40B4-BE49-F238E27FC236}">
                <a16:creationId xmlns:a16="http://schemas.microsoft.com/office/drawing/2014/main" id="{0163A1AA-5AFA-6709-180C-F427EB74EC98}"/>
              </a:ext>
              <a:ext uri="{C183D7F6-B498-43B3-948B-1728B52AA6E4}">
                <adec:decorative xmlns:adec="http://schemas.microsoft.com/office/drawing/2017/decorative" val="1"/>
              </a:ext>
            </a:extLst>
          </p:cNvPr>
          <p:cNvSpPr>
            <a:spLocks noGrp="1"/>
          </p:cNvSpPr>
          <p:nvPr>
            <p:ph type="title"/>
          </p:nvPr>
        </p:nvSpPr>
        <p:spPr>
          <a:xfrm>
            <a:off x="577170" y="192385"/>
            <a:ext cx="4941634" cy="755651"/>
          </a:xfrm>
        </p:spPr>
        <p:txBody>
          <a:bodyPr/>
          <a:lstStyle/>
          <a:p>
            <a:r>
              <a:rPr lang="en-US" spc="0" dirty="0">
                <a:solidFill>
                  <a:srgbClr val="0075C9"/>
                </a:solidFill>
                <a:hlinkClick r:id="rId3">
                  <a:extLst>
                    <a:ext uri="{A12FA001-AC4F-418D-AE19-62706E023703}">
                      <ahyp:hlinkClr xmlns:ahyp="http://schemas.microsoft.com/office/drawing/2018/hyperlinkcolor" val="tx"/>
                    </a:ext>
                  </a:extLst>
                </a:hlinkClick>
              </a:rPr>
              <a:t>SIMULATION CENTER</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61173CA-E633-682F-AF29-B961E3D47F03}"/>
                  </a:ext>
                  <a:ext uri="{C183D7F6-B498-43B3-948B-1728B52AA6E4}">
                    <adec:decorative xmlns:adec="http://schemas.microsoft.com/office/drawing/2017/decorative" val="1"/>
                  </a:ext>
                </a:extLst>
              </p:cNvPr>
              <p:cNvSpPr txBox="1"/>
              <p:nvPr/>
            </p:nvSpPr>
            <p:spPr>
              <a:xfrm>
                <a:off x="471202" y="873939"/>
                <a:ext cx="4485953" cy="513282"/>
              </a:xfrm>
              <a:prstGeom prst="rect">
                <a:avLst/>
              </a:prstGeom>
              <a:noFill/>
              <a:ln>
                <a:noFill/>
              </a:ln>
            </p:spPr>
            <p:txBody>
              <a:bodyPr wrap="square" rtlCol="0">
                <a:spAutoFit/>
              </a:bodyPr>
              <a:lstStyle/>
              <a:p>
                <a:pPr algn="ctr"/>
                <a:r>
                  <a:rPr lang="en-US" sz="2000" dirty="0">
                    <a:solidFill>
                      <a:schemeClr val="bg1">
                        <a:lumMod val="95000"/>
                      </a:schemeClr>
                    </a:solidFill>
                    <a:effectLst>
                      <a:outerShdw blurRad="38100" dist="38100" dir="2700000" algn="tl">
                        <a:srgbClr val="000000">
                          <a:alpha val="43137"/>
                        </a:srgbClr>
                      </a:outerShdw>
                    </a:effectLst>
                    <a:latin typeface="Avenir Medium" panose="02000503020000020003" pitchFamily="2" charset="0"/>
                  </a:rPr>
                  <a:t>Manage </a:t>
                </a:r>
                <a14:m>
                  <m:oMath xmlns:m="http://schemas.openxmlformats.org/officeDocument/2006/math">
                    <m:r>
                      <a:rPr lang="en-US" sz="2800" b="1" i="0" dirty="0" smtClean="0">
                        <a:solidFill>
                          <a:schemeClr val="bg1">
                            <a:lumMod val="95000"/>
                          </a:scheme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a14:m>
                <a:r>
                  <a:rPr lang="en-US" sz="2000" dirty="0">
                    <a:solidFill>
                      <a:schemeClr val="bg1">
                        <a:lumMod val="95000"/>
                      </a:schemeClr>
                    </a:solidFill>
                    <a:effectLst>
                      <a:outerShdw blurRad="38100" dist="38100" dir="2700000" algn="tl">
                        <a:srgbClr val="000000">
                          <a:alpha val="43137"/>
                        </a:srgbClr>
                      </a:outerShdw>
                    </a:effectLst>
                    <a:latin typeface="Avenir Medium" panose="02000503020000020003" pitchFamily="2" charset="0"/>
                  </a:rPr>
                  <a:t> Assess </a:t>
                </a:r>
                <a14:m>
                  <m:oMath xmlns:m="http://schemas.openxmlformats.org/officeDocument/2006/math">
                    <m:r>
                      <a:rPr lang="en-US" sz="2800" b="1" i="0" dirty="0">
                        <a:solidFill>
                          <a:schemeClr val="bg1">
                            <a:lumMod val="95000"/>
                          </a:scheme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r>
                      <a:rPr lang="en-US" sz="2800" b="0" i="1" dirty="0" smtClean="0">
                        <a:solidFill>
                          <a:schemeClr val="bg1">
                            <a:lumMod val="95000"/>
                          </a:scheme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oMath>
                </a14:m>
                <a:r>
                  <a:rPr lang="en-US" sz="2000" dirty="0">
                    <a:solidFill>
                      <a:schemeClr val="bg1">
                        <a:lumMod val="95000"/>
                      </a:schemeClr>
                    </a:solidFill>
                    <a:effectLst>
                      <a:outerShdw blurRad="38100" dist="38100" dir="2700000" algn="tl">
                        <a:srgbClr val="000000">
                          <a:alpha val="43137"/>
                        </a:srgbClr>
                      </a:outerShdw>
                    </a:effectLst>
                    <a:latin typeface="Avenir Medium" panose="02000503020000020003" pitchFamily="2" charset="0"/>
                  </a:rPr>
                  <a:t>Debrief</a:t>
                </a:r>
              </a:p>
            </p:txBody>
          </p:sp>
        </mc:Choice>
        <mc:Fallback xmlns="">
          <p:sp>
            <p:nvSpPr>
              <p:cNvPr id="11" name="TextBox 10">
                <a:extLst>
                  <a:ext uri="{FF2B5EF4-FFF2-40B4-BE49-F238E27FC236}">
                    <a16:creationId xmlns:a16="http://schemas.microsoft.com/office/drawing/2014/main" id="{961173CA-E633-682F-AF29-B961E3D47F03}"/>
                  </a:ext>
                  <a:ext uri="{C183D7F6-B498-43B3-948B-1728B52AA6E4}">
                    <adec:decorative xmlns:adec="http://schemas.microsoft.com/office/drawing/2017/decorative" val="1"/>
                  </a:ext>
                </a:extLst>
              </p:cNvPr>
              <p:cNvSpPr txBox="1">
                <a:spLocks noRot="1" noChangeAspect="1" noMove="1" noResize="1" noEditPoints="1" noAdjustHandles="1" noChangeArrowheads="1" noChangeShapeType="1" noTextEdit="1"/>
              </p:cNvSpPr>
              <p:nvPr/>
            </p:nvSpPr>
            <p:spPr>
              <a:xfrm>
                <a:off x="471202" y="873939"/>
                <a:ext cx="4485953" cy="513282"/>
              </a:xfrm>
              <a:prstGeom prst="rect">
                <a:avLst/>
              </a:prstGeom>
              <a:blipFill>
                <a:blip r:embed="rId4"/>
                <a:stretch>
                  <a:fillRect b="-23529"/>
                </a:stretch>
              </a:blipFill>
              <a:ln>
                <a:noFill/>
              </a:ln>
            </p:spPr>
            <p:txBody>
              <a:bodyPr/>
              <a:lstStyle/>
              <a:p>
                <a:r>
                  <a:rPr lang="en-US">
                    <a:noFill/>
                  </a:rPr>
                  <a:t> </a:t>
                </a:r>
              </a:p>
            </p:txBody>
          </p:sp>
        </mc:Fallback>
      </mc:AlternateContent>
      <p:sp>
        <p:nvSpPr>
          <p:cNvPr id="12" name="Text Placeholder 3">
            <a:extLst>
              <a:ext uri="{FF2B5EF4-FFF2-40B4-BE49-F238E27FC236}">
                <a16:creationId xmlns:a16="http://schemas.microsoft.com/office/drawing/2014/main" id="{FCAC7CDA-48A0-EC7D-9104-EDACD503726D}"/>
              </a:ext>
              <a:ext uri="{C183D7F6-B498-43B3-948B-1728B52AA6E4}">
                <adec:decorative xmlns:adec="http://schemas.microsoft.com/office/drawing/2017/decorative" val="1"/>
              </a:ext>
            </a:extLst>
          </p:cNvPr>
          <p:cNvSpPr txBox="1">
            <a:spLocks/>
          </p:cNvSpPr>
          <p:nvPr/>
        </p:nvSpPr>
        <p:spPr>
          <a:xfrm>
            <a:off x="663276" y="2046980"/>
            <a:ext cx="5263848" cy="72374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Cutting edge patient simulators (including adults, children, maternity and infants), task trainers, learning modules, and mixed reality solutions, offer safe and effective training opportunities for healthcare students across nearly all clinical specialties. </a:t>
            </a:r>
          </a:p>
        </p:txBody>
      </p:sp>
      <p:sp>
        <p:nvSpPr>
          <p:cNvPr id="13" name="Text Placeholder 4">
            <a:extLst>
              <a:ext uri="{FF2B5EF4-FFF2-40B4-BE49-F238E27FC236}">
                <a16:creationId xmlns:a16="http://schemas.microsoft.com/office/drawing/2014/main" id="{00121EB1-5782-50B5-6E6D-6CA59553D161}"/>
              </a:ext>
              <a:ext uri="{C183D7F6-B498-43B3-948B-1728B52AA6E4}">
                <adec:decorative xmlns:adec="http://schemas.microsoft.com/office/drawing/2017/decorative" val="1"/>
              </a:ext>
            </a:extLst>
          </p:cNvPr>
          <p:cNvSpPr txBox="1">
            <a:spLocks/>
          </p:cNvSpPr>
          <p:nvPr/>
        </p:nvSpPr>
        <p:spPr>
          <a:xfrm>
            <a:off x="471528" y="3700470"/>
            <a:ext cx="4294206" cy="44783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rgbClr val="002060"/>
                </a:solidFill>
                <a:latin typeface="Avenir Heavy" panose="02000503020000020003" pitchFamily="2" charset="0"/>
              </a:rPr>
              <a:t>Body Interact</a:t>
            </a:r>
            <a:endParaRPr lang="en-US" b="1" dirty="0">
              <a:solidFill>
                <a:srgbClr val="002060"/>
              </a:solidFill>
              <a:latin typeface="Avenir Heavy" panose="02000503020000020003" pitchFamily="2" charset="0"/>
            </a:endParaRPr>
          </a:p>
        </p:txBody>
      </p:sp>
      <p:sp>
        <p:nvSpPr>
          <p:cNvPr id="14" name="Text Placeholder 3">
            <a:extLst>
              <a:ext uri="{FF2B5EF4-FFF2-40B4-BE49-F238E27FC236}">
                <a16:creationId xmlns:a16="http://schemas.microsoft.com/office/drawing/2014/main" id="{1486172C-A2F6-B272-E224-1A5AF39C212A}"/>
              </a:ext>
              <a:ext uri="{C183D7F6-B498-43B3-948B-1728B52AA6E4}">
                <adec:decorative xmlns:adec="http://schemas.microsoft.com/office/drawing/2017/decorative" val="1"/>
              </a:ext>
            </a:extLst>
          </p:cNvPr>
          <p:cNvSpPr txBox="1">
            <a:spLocks/>
          </p:cNvSpPr>
          <p:nvPr/>
        </p:nvSpPr>
        <p:spPr>
          <a:xfrm>
            <a:off x="663276" y="3014094"/>
            <a:ext cx="5181712" cy="755650"/>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90000"/>
              </a:lnSpc>
              <a:spcBef>
                <a:spcPts val="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This advanced technology offers digitized cadavers, intricate vascular systems, 3-D anatomy details can be visualized up to 0.5mm, real patient cases and simulation of real-tissue physiology. Simulation tools include cardiac motions, kinesiology, ocular motions, general pathways, dental arch, and pregnancy &amp; delivery.</a:t>
            </a:r>
          </a:p>
        </p:txBody>
      </p:sp>
      <p:pic>
        <p:nvPicPr>
          <p:cNvPr id="19" name="Picture 18">
            <a:extLst>
              <a:ext uri="{FF2B5EF4-FFF2-40B4-BE49-F238E27FC236}">
                <a16:creationId xmlns:a16="http://schemas.microsoft.com/office/drawing/2014/main" id="{C5F9788C-8082-72E2-906A-D54C68F1E61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177175" y="0"/>
            <a:ext cx="6014825" cy="6895081"/>
          </a:xfrm>
          <a:prstGeom prst="rect">
            <a:avLst/>
          </a:prstGeom>
        </p:spPr>
      </p:pic>
    </p:spTree>
    <p:extLst>
      <p:ext uri="{BB962C8B-B14F-4D97-AF65-F5344CB8AC3E}">
        <p14:creationId xmlns:p14="http://schemas.microsoft.com/office/powerpoint/2010/main" val="186263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up)">
                                      <p:cBhvr>
                                        <p:cTn id="11" dur="2000"/>
                                        <p:tgtEl>
                                          <p:spTgt spid="12">
                                            <p:txEl>
                                              <p:pRg st="0" end="0"/>
                                            </p:txEl>
                                          </p:spTgt>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1000"/>
                                        <p:tgtEl>
                                          <p:spTgt spid="6">
                                            <p:txEl>
                                              <p:pRg st="0" end="0"/>
                                            </p:txEl>
                                          </p:spTgt>
                                        </p:tgtEl>
                                      </p:cBhvr>
                                    </p:animEffect>
                                  </p:childTnLst>
                                </p:cTn>
                              </p:par>
                            </p:childTnLst>
                          </p:cTn>
                        </p:par>
                        <p:par>
                          <p:cTn id="16" fill="hold">
                            <p:stCondLst>
                              <p:cond delay="4000"/>
                            </p:stCondLst>
                            <p:childTnLst>
                              <p:par>
                                <p:cTn id="17" presetID="22" presetClass="entr" presetSubtype="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2000"/>
                                        <p:tgtEl>
                                          <p:spTgt spid="14"/>
                                        </p:tgtEl>
                                      </p:cBhvr>
                                    </p:animEffect>
                                  </p:childTnLst>
                                </p:cTn>
                              </p:par>
                            </p:childTnLst>
                          </p:cTn>
                        </p:par>
                        <p:par>
                          <p:cTn id="20" fill="hold">
                            <p:stCondLst>
                              <p:cond delay="6000"/>
                            </p:stCondLst>
                            <p:childTnLst>
                              <p:par>
                                <p:cTn id="21" presetID="22" presetClass="entr" presetSubtype="8"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1000"/>
                                        <p:tgtEl>
                                          <p:spTgt spid="13"/>
                                        </p:tgtEl>
                                      </p:cBhvr>
                                    </p:animEffect>
                                  </p:childTnLst>
                                </p:cTn>
                              </p:par>
                            </p:childTnLst>
                          </p:cTn>
                        </p:par>
                        <p:par>
                          <p:cTn id="24" fill="hold">
                            <p:stCondLst>
                              <p:cond delay="7000"/>
                            </p:stCondLst>
                            <p:childTnLst>
                              <p:par>
                                <p:cTn id="25" presetID="22" presetClass="entr" presetSubtype="8"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left)">
                                      <p:cBhvr>
                                        <p:cTn id="2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P spid="12" grpId="0" build="p"/>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66514E-1999-CF14-0387-93FE9659A5F3}"/>
              </a:ext>
              <a:ext uri="{C183D7F6-B498-43B3-948B-1728B52AA6E4}">
                <adec:decorative xmlns:adec="http://schemas.microsoft.com/office/drawing/2017/decorative" val="1"/>
              </a:ext>
            </a:extLst>
          </p:cNvPr>
          <p:cNvSpPr>
            <a:spLocks noGrp="1"/>
          </p:cNvSpPr>
          <p:nvPr>
            <p:ph type="body" sz="quarter" idx="11"/>
          </p:nvPr>
        </p:nvSpPr>
        <p:spPr>
          <a:xfrm>
            <a:off x="5468970" y="678629"/>
            <a:ext cx="6238625" cy="921274"/>
          </a:xfrm>
        </p:spPr>
        <p:txBody>
          <a:bodyPr>
            <a:normAutofit fontScale="92500" lnSpcReduction="20000"/>
          </a:bodyPr>
          <a:lstStyle/>
          <a:p>
            <a:r>
              <a:rPr lang="en-US" sz="3900" b="1" spc="-150">
                <a:solidFill>
                  <a:srgbClr val="002060"/>
                </a:solidFill>
                <a:latin typeface="Corbel"/>
                <a:ea typeface="+mj-ea"/>
                <a:cs typeface="Gill Sans"/>
              </a:rPr>
              <a:t>Pathway After  Graduation</a:t>
            </a:r>
          </a:p>
          <a:p>
            <a:r>
              <a:rPr kumimoji="0" lang="en-US" sz="3100" b="1" i="0" u="none" strike="noStrike" kern="1200" cap="none" spc="-150" normalizeH="0" baseline="0" noProof="0">
                <a:ln>
                  <a:noFill/>
                </a:ln>
                <a:solidFill>
                  <a:schemeClr val="accent1"/>
                </a:solidFill>
                <a:effectLst/>
                <a:uLnTx/>
                <a:uFillTx/>
                <a:latin typeface="Snell Roundhand"/>
                <a:ea typeface="+mj-ea"/>
                <a:cs typeface="Gill Sans"/>
              </a:rPr>
              <a:t>Your Journey Doesn’t End Here!</a:t>
            </a:r>
            <a:endParaRPr lang="en-US" sz="3100" b="1" i="0" u="none" strike="noStrike" kern="1200" cap="none" spc="-150" normalizeH="0" baseline="0" noProof="0">
              <a:ln>
                <a:noFill/>
              </a:ln>
              <a:solidFill>
                <a:schemeClr val="accent1"/>
              </a:solidFill>
              <a:effectLst/>
              <a:uLnTx/>
              <a:uFillTx/>
              <a:latin typeface="Snell Roundhand"/>
              <a:ea typeface="+mj-ea"/>
              <a:cs typeface="Gill Sans"/>
            </a:endParaRPr>
          </a:p>
          <a:p>
            <a:endParaRPr lang="en-US" sz="3100" b="1">
              <a:latin typeface="Corbel"/>
              <a:cs typeface="Gill Sans"/>
            </a:endParaRPr>
          </a:p>
        </p:txBody>
      </p:sp>
      <p:pic>
        <p:nvPicPr>
          <p:cNvPr id="9" name="Picture 9">
            <a:extLst>
              <a:ext uri="{FF2B5EF4-FFF2-40B4-BE49-F238E27FC236}">
                <a16:creationId xmlns:a16="http://schemas.microsoft.com/office/drawing/2014/main" id="{97FF2BDF-D0B6-362D-76AD-663B4DBCD647}"/>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1" y="0"/>
            <a:ext cx="4575857" cy="6863008"/>
          </a:xfrm>
        </p:spPr>
      </p:pic>
      <p:sp>
        <p:nvSpPr>
          <p:cNvPr id="4" name="Title 3">
            <a:extLst>
              <a:ext uri="{FF2B5EF4-FFF2-40B4-BE49-F238E27FC236}">
                <a16:creationId xmlns:a16="http://schemas.microsoft.com/office/drawing/2014/main" id="{784A670B-1E4D-E651-7697-494B0BF1841F}"/>
              </a:ext>
              <a:ext uri="{C183D7F6-B498-43B3-948B-1728B52AA6E4}">
                <adec:decorative xmlns:adec="http://schemas.microsoft.com/office/drawing/2017/decorative" val="1"/>
              </a:ext>
            </a:extLst>
          </p:cNvPr>
          <p:cNvSpPr txBox="1">
            <a:spLocks noGrp="1"/>
          </p:cNvSpPr>
          <p:nvPr>
            <p:ph type="title" idx="4294967295"/>
          </p:nvPr>
        </p:nvSpPr>
        <p:spPr>
          <a:xfrm>
            <a:off x="5468970" y="1874728"/>
            <a:ext cx="6238625" cy="15542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Avenir Medium" panose="02000503020000020003" pitchFamily="2" charset="0"/>
                <a:ea typeface="+mn-ea"/>
                <a:cs typeface="+mn-cs"/>
              </a:rPr>
              <a:t>The credit hours you have earned in a Dental Assisting</a:t>
            </a:r>
            <a:r>
              <a:rPr kumimoji="0" lang="en-US" sz="2000" b="0" i="0" u="sng" strike="noStrike" kern="1200" cap="none" spc="0" normalizeH="0" baseline="0" noProof="0" dirty="0">
                <a:ln>
                  <a:noFill/>
                </a:ln>
                <a:solidFill>
                  <a:schemeClr val="tx1"/>
                </a:solidFill>
                <a:effectLst/>
                <a:uLnTx/>
                <a:uFillTx/>
                <a:latin typeface="Avenir Medium" panose="02000503020000020003" pitchFamily="2" charset="0"/>
                <a:ea typeface="+mn-ea"/>
                <a:cs typeface="+mn-cs"/>
              </a:rPr>
              <a:t> (AAS) </a:t>
            </a:r>
            <a:r>
              <a:rPr kumimoji="0" lang="en-US" sz="2000" b="0" i="0" u="none" strike="noStrike" kern="1200" cap="none" spc="0" normalizeH="0" baseline="0" noProof="0" dirty="0">
                <a:ln>
                  <a:noFill/>
                </a:ln>
                <a:solidFill>
                  <a:schemeClr val="tx1"/>
                </a:solidFill>
                <a:effectLst/>
                <a:uLnTx/>
                <a:uFillTx/>
                <a:latin typeface="Avenir Medium" panose="02000503020000020003" pitchFamily="2" charset="0"/>
                <a:ea typeface="+mn-ea"/>
                <a:cs typeface="+mn-cs"/>
              </a:rPr>
              <a:t>degree can be applied towards HCC’s </a:t>
            </a:r>
            <a:r>
              <a:rPr kumimoji="0" lang="en-US" sz="2000" b="0" i="0" u="sng" strike="noStrike" kern="1200" cap="none" spc="0" normalizeH="0" baseline="0" noProof="0" dirty="0">
                <a:ln>
                  <a:noFill/>
                </a:ln>
                <a:solidFill>
                  <a:schemeClr val="accent1"/>
                </a:solidFill>
                <a:effectLst/>
                <a:uLnTx/>
                <a:uFillTx/>
                <a:latin typeface="Avenir Medium" panose="02000503020000020003" pitchFamily="2" charset="0"/>
                <a:ea typeface="+mn-ea"/>
                <a:cs typeface="+mn-cs"/>
              </a:rPr>
              <a:t>Bachelor of Applied Science (BAS) in Healthcare Management</a:t>
            </a:r>
            <a:r>
              <a:rPr kumimoji="0" lang="en-US" sz="2000" b="0" i="0" u="none" strike="noStrike" kern="1200" cap="none" spc="0" normalizeH="0" baseline="0" noProof="0" dirty="0">
                <a:ln>
                  <a:noFill/>
                </a:ln>
                <a:solidFill>
                  <a:schemeClr val="tx1"/>
                </a:solidFill>
                <a:effectLst/>
                <a:uLnTx/>
                <a:uFillTx/>
                <a:latin typeface="Avenir Medium" panose="02000503020000020003"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12568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83F2B-FA73-B4CE-F1F1-56B4922B40A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10800000">
            <a:off x="-1409758" y="-438902"/>
            <a:ext cx="13601757" cy="7296902"/>
          </a:xfrm>
          <a:prstGeom prst="rect">
            <a:avLst/>
          </a:prstGeom>
          <a:noFill/>
        </p:spPr>
      </p:pic>
      <p:sp>
        <p:nvSpPr>
          <p:cNvPr id="3" name="Content Placeholder 2">
            <a:extLst>
              <a:ext uri="{FF2B5EF4-FFF2-40B4-BE49-F238E27FC236}">
                <a16:creationId xmlns:a16="http://schemas.microsoft.com/office/drawing/2014/main" id="{23FF43F3-BCD1-5EBD-89FE-3D7850CAEE3B}"/>
              </a:ext>
              <a:ext uri="{C183D7F6-B498-43B3-948B-1728B52AA6E4}">
                <adec:decorative xmlns:adec="http://schemas.microsoft.com/office/drawing/2017/decorative" val="1"/>
              </a:ext>
            </a:extLst>
          </p:cNvPr>
          <p:cNvSpPr>
            <a:spLocks noGrp="1"/>
          </p:cNvSpPr>
          <p:nvPr>
            <p:ph type="title" idx="4294967295"/>
          </p:nvPr>
        </p:nvSpPr>
        <p:spPr>
          <a:xfrm>
            <a:off x="6265863" y="3672114"/>
            <a:ext cx="5926137" cy="3185886"/>
          </a:xfrm>
          <a:prstGeom prst="rect">
            <a:avLst/>
          </a:prstGeom>
          <a:solidFill>
            <a:schemeClr val="accent1"/>
          </a:solidFill>
          <a:ln>
            <a:noFill/>
            <a:prstDash/>
          </a:ln>
          <a:effectLst/>
        </p:spPr>
        <p:txBody>
          <a:bodyPr rot="0" spcFirstLastPara="0" vertOverflow="overflow" horzOverflow="overflow" vert="horz" wrap="square" lIns="274320" tIns="182880" rIns="182880" bIns="182880" numCol="1" spcCol="0" rtlCol="0" fromWordArt="0" anchor="ctr"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3200" b="1" i="0" u="none" strike="noStrike" kern="1200" cap="none" spc="-150" normalizeH="0" baseline="0" noProof="0" dirty="0">
                <a:ln>
                  <a:noFill/>
                </a:ln>
                <a:solidFill>
                  <a:srgbClr val="0070C0"/>
                </a:solidFill>
                <a:effectLst/>
                <a:uLnTx/>
                <a:uFillTx/>
                <a:ea typeface="+mn-ea"/>
              </a:rPr>
              <a:t>Program Accreditation</a:t>
            </a:r>
          </a:p>
          <a:p>
            <a:pPr marL="171450" marR="0" lvl="0" indent="-17145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US" sz="1600" b="0" i="0" u="none" strike="noStrike" kern="1200" cap="none" spc="300" normalizeH="0" baseline="0" noProof="0" dirty="0">
                <a:ln>
                  <a:noFill/>
                </a:ln>
                <a:solidFill>
                  <a:srgbClr val="000000"/>
                </a:solidFill>
                <a:effectLst/>
                <a:uLnTx/>
                <a:uFillTx/>
                <a:latin typeface="Amasis MT Pro" panose="02040504050005020304" pitchFamily="18" charset="0"/>
                <a:ea typeface="+mn-ea"/>
                <a:cs typeface="Arial" panose="020B0604020202020204" pitchFamily="34" charset="0"/>
              </a:rPr>
              <a:t>The ONLY school in the greater Houston area that is accredited by the Commission on Dental Accreditation.</a:t>
            </a:r>
          </a:p>
          <a:p>
            <a:pPr marL="171450" marR="0" lvl="0" indent="-17145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US" sz="1600" b="0" i="0" u="none" strike="noStrike" kern="1200" cap="none" spc="300" normalizeH="0" baseline="0" noProof="0" dirty="0">
                <a:ln>
                  <a:noFill/>
                </a:ln>
                <a:solidFill>
                  <a:srgbClr val="000000"/>
                </a:solidFill>
                <a:effectLst/>
                <a:uLnTx/>
                <a:uFillTx/>
                <a:latin typeface="Amasis MT Pro" panose="02040504050005020304" pitchFamily="18" charset="0"/>
                <a:ea typeface="+mn-ea"/>
                <a:cs typeface="Arial" panose="020B0604020202020204" pitchFamily="34" charset="0"/>
              </a:rPr>
              <a:t>The Commission is a specialized accrediting body recognized by the United States Department of Education. </a:t>
            </a:r>
          </a:p>
          <a:p>
            <a:pPr marL="171450" marR="0" lvl="0" indent="-17145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US" sz="1600" b="0" i="0" u="none" strike="noStrike" kern="1200" cap="none" spc="300" normalizeH="0" baseline="0" noProof="0" dirty="0">
                <a:ln>
                  <a:noFill/>
                </a:ln>
                <a:solidFill>
                  <a:srgbClr val="000000"/>
                </a:solidFill>
                <a:effectLst/>
                <a:uLnTx/>
                <a:uFillTx/>
                <a:latin typeface="Amasis MT Pro" panose="02040504050005020304" pitchFamily="18" charset="0"/>
                <a:ea typeface="+mn-ea"/>
                <a:cs typeface="Arial" panose="020B0604020202020204" pitchFamily="34" charset="0"/>
              </a:rPr>
              <a:t>Advanced standing into the Dental Hygiene Program</a:t>
            </a:r>
          </a:p>
        </p:txBody>
      </p:sp>
    </p:spTree>
    <p:extLst>
      <p:ext uri="{BB962C8B-B14F-4D97-AF65-F5344CB8AC3E}">
        <p14:creationId xmlns:p14="http://schemas.microsoft.com/office/powerpoint/2010/main" val="210237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2000"/>
                                        <p:tgtEl>
                                          <p:spTgt spid="3">
                                            <p:txEl>
                                              <p:pRg st="1" end="1"/>
                                            </p:txEl>
                                          </p:spTgt>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2000"/>
                                        <p:tgtEl>
                                          <p:spTgt spid="3">
                                            <p:txEl>
                                              <p:pRg st="2" end="2"/>
                                            </p:txEl>
                                          </p:spTgt>
                                        </p:tgtEl>
                                      </p:cBhvr>
                                    </p:animEffect>
                                  </p:childTnLst>
                                </p:cTn>
                              </p:par>
                            </p:childTnLst>
                          </p:cTn>
                        </p:par>
                        <p:par>
                          <p:cTn id="16" fill="hold">
                            <p:stCondLst>
                              <p:cond delay="6000"/>
                            </p:stCondLst>
                            <p:childTnLst>
                              <p:par>
                                <p:cTn id="17" presetID="22" presetClass="entr" presetSubtype="1"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up)">
                                      <p:cBhvr>
                                        <p:cTn id="19"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5354C0-0782-ABE5-0695-FF5C7188147F}"/>
              </a:ext>
              <a:ext uri="{C183D7F6-B498-43B3-948B-1728B52AA6E4}">
                <adec:decorative xmlns:adec="http://schemas.microsoft.com/office/drawing/2017/decorative" val="1"/>
              </a:ext>
            </a:extLst>
          </p:cNvPr>
          <p:cNvSpPr>
            <a:spLocks noGrp="1"/>
          </p:cNvSpPr>
          <p:nvPr>
            <p:ph type="body" sz="quarter" idx="10"/>
          </p:nvPr>
        </p:nvSpPr>
        <p:spPr>
          <a:xfrm>
            <a:off x="241508" y="2788170"/>
            <a:ext cx="3357821" cy="3795510"/>
          </a:xfrm>
        </p:spPr>
        <p:txBody>
          <a:bodyPr>
            <a:normAutofit fontScale="62500" lnSpcReduction="20000"/>
          </a:bodyPr>
          <a:lstStyle/>
          <a:p>
            <a:pPr algn="ctr"/>
            <a:r>
              <a:rPr lang="en-US" sz="2500" dirty="0">
                <a:solidFill>
                  <a:schemeClr val="accent1"/>
                </a:solidFill>
                <a:latin typeface="Avenir Heavy" panose="020B0703020203020204" pitchFamily="34" charset="0"/>
              </a:rPr>
              <a:t>WEBSITE</a:t>
            </a:r>
            <a:endParaRPr lang="en-US" sz="2500" dirty="0">
              <a:latin typeface="Avenir Medium" panose="02000603020000020003" pitchFamily="50" charset="0"/>
              <a:hlinkClick r:id="rId3"/>
            </a:endParaRPr>
          </a:p>
          <a:p>
            <a:pPr algn="ctr"/>
            <a:r>
              <a:rPr lang="en-US" sz="1800" dirty="0">
                <a:latin typeface="Avenir Medium" panose="02000603020000020003" pitchFamily="50" charset="0"/>
                <a:hlinkClick r:id="rId3"/>
              </a:rPr>
              <a:t>www.hccs.edu/</a:t>
            </a:r>
            <a:r>
              <a:rPr lang="en-US" sz="1800" u="sng" dirty="0">
                <a:latin typeface="Avenir Medium" panose="02000603020000020003" pitchFamily="50" charset="0"/>
                <a:hlinkClick r:id="rId3"/>
              </a:rPr>
              <a:t>health</a:t>
            </a:r>
            <a:endParaRPr lang="en-US" sz="1800" dirty="0">
              <a:latin typeface="Avenir Heavy" panose="020B0703020203020204" pitchFamily="34" charset="0"/>
            </a:endParaRPr>
          </a:p>
          <a:p>
            <a:pPr algn="ctr">
              <a:spcBef>
                <a:spcPts val="2200"/>
              </a:spcBef>
            </a:pPr>
            <a:r>
              <a:rPr lang="en-US" sz="2500" dirty="0">
                <a:solidFill>
                  <a:schemeClr val="accent1"/>
                </a:solidFill>
                <a:latin typeface="Avenir Heavy" panose="020B0703020203020204" pitchFamily="34" charset="0"/>
              </a:rPr>
              <a:t>ADVISING</a:t>
            </a:r>
          </a:p>
          <a:p>
            <a:pPr algn="ctr"/>
            <a:r>
              <a:rPr lang="en-US" sz="2000" b="1" dirty="0">
                <a:solidFill>
                  <a:srgbClr val="263238"/>
                </a:solidFill>
                <a:effectLst/>
                <a:latin typeface="Avenir Heavy" panose="020B0703020203020204"/>
              </a:rPr>
              <a:t>(713) 718-7082</a:t>
            </a:r>
          </a:p>
          <a:p>
            <a:pPr algn="ctr"/>
            <a:r>
              <a:rPr lang="en-US" sz="2000" b="1" dirty="0">
                <a:solidFill>
                  <a:srgbClr val="263238"/>
                </a:solidFill>
                <a:latin typeface="Avenir Heavy" panose="020B0703020203020204"/>
              </a:rPr>
              <a:t>Yolanda Colbert</a:t>
            </a:r>
          </a:p>
          <a:p>
            <a:pPr algn="ctr"/>
            <a:r>
              <a:rPr lang="en-US" sz="2000" b="1" dirty="0">
                <a:solidFill>
                  <a:srgbClr val="263238"/>
                </a:solidFill>
                <a:effectLst/>
                <a:latin typeface="Avenir Heavy" panose="020B0703020203020204"/>
              </a:rPr>
              <a:t> </a:t>
            </a:r>
            <a:r>
              <a:rPr lang="en-US" sz="1800" b="0" i="0" u="sng" dirty="0">
                <a:solidFill>
                  <a:srgbClr val="0563C1"/>
                </a:solidFill>
                <a:effectLst/>
                <a:latin typeface="Avenir Heavy" panose="020B0703020203020204"/>
                <a:hlinkClick r:id="rId4"/>
              </a:rPr>
              <a:t>coleman.advising@hccs.edu</a:t>
            </a:r>
            <a:endParaRPr lang="en-US" sz="1800" b="0" i="0" u="sng" dirty="0">
              <a:solidFill>
                <a:srgbClr val="0563C1"/>
              </a:solidFill>
              <a:effectLst/>
              <a:latin typeface="Avenir Heavy" panose="020B0703020203020204"/>
            </a:endParaRPr>
          </a:p>
          <a:p>
            <a:pPr algn="ctr"/>
            <a:r>
              <a:rPr lang="en-US" sz="2900" dirty="0">
                <a:solidFill>
                  <a:schemeClr val="accent1"/>
                </a:solidFill>
                <a:latin typeface="Avenir Heavy" panose="020B0703020203020204"/>
              </a:rPr>
              <a:t>GENERAL QUESTIONS</a:t>
            </a:r>
          </a:p>
          <a:p>
            <a:pPr algn="ctr"/>
            <a:r>
              <a:rPr lang="en-US" sz="1800" b="1" dirty="0">
                <a:solidFill>
                  <a:srgbClr val="263238"/>
                </a:solidFill>
                <a:effectLst/>
                <a:latin typeface="Avenir Heavy" panose="020B0703020203020204"/>
              </a:rPr>
              <a:t>(713) 718-5940</a:t>
            </a:r>
          </a:p>
          <a:p>
            <a:pPr algn="ctr"/>
            <a:r>
              <a:rPr lang="en-US" sz="1800" b="1" dirty="0">
                <a:solidFill>
                  <a:srgbClr val="263238"/>
                </a:solidFill>
                <a:effectLst/>
                <a:latin typeface="Avenir Heavy" panose="020B0703020203020204"/>
              </a:rPr>
              <a:t> </a:t>
            </a:r>
            <a:r>
              <a:rPr lang="en-US" sz="1800" b="0" i="0" u="sng" dirty="0">
                <a:solidFill>
                  <a:srgbClr val="0563C1"/>
                </a:solidFill>
                <a:effectLst/>
                <a:latin typeface="Avenir Heavy" panose="020B0703020203020204"/>
                <a:hlinkClick r:id="rId5"/>
              </a:rPr>
              <a:t>co.dentalassisting@hccs.edu</a:t>
            </a:r>
            <a:endParaRPr lang="en-US" sz="1800" b="0" i="0" u="sng" dirty="0">
              <a:solidFill>
                <a:srgbClr val="0563C1"/>
              </a:solidFill>
              <a:effectLst/>
              <a:latin typeface="Avenir Heavy" panose="020B0703020203020204"/>
            </a:endParaRPr>
          </a:p>
          <a:p>
            <a:pPr algn="ctr"/>
            <a:r>
              <a:rPr lang="en-US" sz="2900" dirty="0">
                <a:solidFill>
                  <a:schemeClr val="accent1"/>
                </a:solidFill>
                <a:latin typeface="Avenir Heavy" panose="020B0703020203020204"/>
              </a:rPr>
              <a:t>PROGRAM DIRECTOR </a:t>
            </a:r>
          </a:p>
          <a:p>
            <a:pPr algn="ctr"/>
            <a:r>
              <a:rPr lang="en-US" sz="1800" b="1" dirty="0">
                <a:solidFill>
                  <a:schemeClr val="tx2"/>
                </a:solidFill>
                <a:latin typeface="Avenir Heavy" panose="020B0703020203020204"/>
              </a:rPr>
              <a:t>(713)718- 7351</a:t>
            </a:r>
          </a:p>
          <a:p>
            <a:pPr algn="ctr"/>
            <a:r>
              <a:rPr lang="en-US" sz="2100" b="1" dirty="0">
                <a:solidFill>
                  <a:schemeClr val="tx2"/>
                </a:solidFill>
                <a:latin typeface="Avenir Heavy" panose="020B0703020203020204"/>
              </a:rPr>
              <a:t>Kay Jukes</a:t>
            </a:r>
          </a:p>
          <a:p>
            <a:pPr algn="ctr"/>
            <a:r>
              <a:rPr lang="en-US" sz="2100" dirty="0">
                <a:solidFill>
                  <a:srgbClr val="0070C0"/>
                </a:solidFill>
                <a:latin typeface="Avenir Heavy" panose="020B0703020203020204"/>
              </a:rPr>
              <a:t>Kay.jukes@hccs.edu</a:t>
            </a:r>
          </a:p>
          <a:p>
            <a:pPr algn="ctr"/>
            <a:endParaRPr lang="en-US" sz="1800" dirty="0">
              <a:latin typeface="Avenir Heavy" panose="020B0703020203020204" pitchFamily="34" charset="0"/>
            </a:endParaRPr>
          </a:p>
          <a:p>
            <a:pPr algn="ctr"/>
            <a:endParaRPr lang="en-US" sz="1800" dirty="0">
              <a:latin typeface="Avenir Heavy" panose="020B0703020203020204" pitchFamily="34" charset="0"/>
            </a:endParaRPr>
          </a:p>
        </p:txBody>
      </p:sp>
      <p:sp>
        <p:nvSpPr>
          <p:cNvPr id="8" name="Title 7">
            <a:extLst>
              <a:ext uri="{FF2B5EF4-FFF2-40B4-BE49-F238E27FC236}">
                <a16:creationId xmlns:a16="http://schemas.microsoft.com/office/drawing/2014/main" id="{6F92635D-9F27-D9B2-F038-3BD7FAE1BF3C}"/>
              </a:ext>
              <a:ext uri="{C183D7F6-B498-43B3-948B-1728B52AA6E4}">
                <adec:decorative xmlns:adec="http://schemas.microsoft.com/office/drawing/2017/decorative" val="1"/>
              </a:ext>
            </a:extLst>
          </p:cNvPr>
          <p:cNvSpPr>
            <a:spLocks noGrp="1"/>
          </p:cNvSpPr>
          <p:nvPr>
            <p:ph type="title"/>
          </p:nvPr>
        </p:nvSpPr>
        <p:spPr>
          <a:xfrm>
            <a:off x="5109457" y="4856503"/>
            <a:ext cx="6536692" cy="1325563"/>
          </a:xfrm>
        </p:spPr>
        <p:txBody>
          <a:bodyPr>
            <a:normAutofit/>
          </a:bodyPr>
          <a:lstStyle/>
          <a:p>
            <a:pPr algn="ctr"/>
            <a:r>
              <a:rPr lang="en-US" sz="6600" b="0" dirty="0">
                <a:solidFill>
                  <a:schemeClr val="accent1"/>
                </a:solidFill>
                <a:effectLst>
                  <a:innerShdw blurRad="63500" dist="50800" dir="13500000">
                    <a:prstClr val="black">
                      <a:alpha val="50000"/>
                    </a:prstClr>
                  </a:innerShdw>
                </a:effectLst>
                <a:latin typeface="Gotham Black" panose="02000604040000020004" pitchFamily="2" charset="0"/>
                <a:ea typeface="+mn-ea"/>
                <a:cs typeface="Arial" panose="020B0604020202020204" pitchFamily="34" charset="0"/>
              </a:rPr>
              <a:t>Contact Us</a:t>
            </a:r>
          </a:p>
        </p:txBody>
      </p:sp>
      <p:sp>
        <p:nvSpPr>
          <p:cNvPr id="2" name="Text Placeholder 2">
            <a:extLst>
              <a:ext uri="{FF2B5EF4-FFF2-40B4-BE49-F238E27FC236}">
                <a16:creationId xmlns:a16="http://schemas.microsoft.com/office/drawing/2014/main" id="{463C1109-C478-4E1C-2EB7-FD229F04640C}"/>
              </a:ext>
              <a:ext uri="{C183D7F6-B498-43B3-948B-1728B52AA6E4}">
                <adec:decorative xmlns:adec="http://schemas.microsoft.com/office/drawing/2017/decorative" val="1"/>
              </a:ext>
            </a:extLst>
          </p:cNvPr>
          <p:cNvSpPr txBox="1">
            <a:spLocks/>
          </p:cNvSpPr>
          <p:nvPr/>
        </p:nvSpPr>
        <p:spPr>
          <a:xfrm>
            <a:off x="353568" y="1061243"/>
            <a:ext cx="3245762" cy="621254"/>
          </a:xfrm>
          <a:prstGeom prst="rect">
            <a:avLst/>
          </a:prstGeom>
        </p:spPr>
        <p:txBody>
          <a:bodyPr vert="horz" lIns="91440" tIns="0" rIns="91440" bIns="0" rtlCol="0" anchor="b">
            <a:noAutofit/>
          </a:bodyPr>
          <a:lstStyle>
            <a:lvl1pPr marL="0" indent="0" algn="r" defTabSz="914400" rtl="0" eaLnBrk="1" latinLnBrk="0" hangingPunct="1">
              <a:lnSpc>
                <a:spcPct val="90000"/>
              </a:lnSpc>
              <a:spcBef>
                <a:spcPts val="1000"/>
              </a:spcBef>
              <a:buFont typeface="Arial" panose="020B0604020202020204" pitchFamily="34" charset="0"/>
              <a:buNone/>
              <a:defRPr sz="30000" b="0" i="0" kern="1200">
                <a:solidFill>
                  <a:schemeClr val="accent4">
                    <a:lumMod val="40000"/>
                    <a:lumOff val="60000"/>
                    <a:alpha val="20000"/>
                  </a:schemeClr>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algn="ctr">
              <a:lnSpc>
                <a:spcPct val="100000"/>
              </a:lnSpc>
              <a:spcBef>
                <a:spcPts val="0"/>
              </a:spcBef>
            </a:pPr>
            <a:r>
              <a:rPr lang="en-US" sz="4400" b="1" dirty="0">
                <a:solidFill>
                  <a:schemeClr val="tx1"/>
                </a:solidFill>
              </a:rPr>
              <a:t>Dental  Assisting</a:t>
            </a:r>
          </a:p>
        </p:txBody>
      </p:sp>
    </p:spTree>
    <p:extLst>
      <p:ext uri="{BB962C8B-B14F-4D97-AF65-F5344CB8AC3E}">
        <p14:creationId xmlns:p14="http://schemas.microsoft.com/office/powerpoint/2010/main" val="310066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E7F7A4-6134-9A37-57BC-5CAC42B896E9}"/>
              </a:ext>
            </a:extLst>
          </p:cNvPr>
          <p:cNvSpPr>
            <a:spLocks noGrp="1"/>
          </p:cNvSpPr>
          <p:nvPr>
            <p:ph type="title"/>
          </p:nvPr>
        </p:nvSpPr>
        <p:spPr>
          <a:xfrm>
            <a:off x="1549400" y="3604982"/>
            <a:ext cx="9093199" cy="1593830"/>
          </a:xfrm>
        </p:spPr>
        <p:txBody>
          <a:bodyPr/>
          <a:lstStyle/>
          <a:p>
            <a:pPr>
              <a:lnSpc>
                <a:spcPct val="100000"/>
              </a:lnSpc>
              <a:spcBef>
                <a:spcPts val="600"/>
              </a:spcBef>
            </a:pPr>
            <a:r>
              <a:rPr lang="en-US" sz="8800" b="0" dirty="0">
                <a:solidFill>
                  <a:srgbClr val="002060"/>
                </a:solidFill>
                <a:latin typeface="Snell Roundhand" panose="02000603080000090004" pitchFamily="2" charset="77"/>
                <a:ea typeface="Palatino" pitchFamily="2" charset="77"/>
              </a:rPr>
              <a:t>Thank You!</a:t>
            </a:r>
            <a:br>
              <a:rPr lang="en-US" sz="8800" b="0" dirty="0">
                <a:solidFill>
                  <a:srgbClr val="002060"/>
                </a:solidFill>
                <a:latin typeface="Snell Roundhand" panose="02000603080000090004" pitchFamily="2" charset="77"/>
                <a:ea typeface="Palatino" pitchFamily="2" charset="77"/>
              </a:rPr>
            </a:br>
            <a:r>
              <a:rPr lang="en-US" sz="4000" b="0" dirty="0">
                <a:solidFill>
                  <a:srgbClr val="002060"/>
                </a:solidFill>
                <a:latin typeface="Snell Roundhand" panose="02000603080000090004" pitchFamily="2" charset="77"/>
                <a:ea typeface="Palatino" pitchFamily="2" charset="77"/>
              </a:rPr>
              <a:t>Please click </a:t>
            </a:r>
            <a:r>
              <a:rPr lang="en-US" sz="3600" b="0" i="1" u="sng" dirty="0">
                <a:solidFill>
                  <a:srgbClr val="0070C0"/>
                </a:solidFill>
                <a:latin typeface="Snell Roundhand" panose="02000603080000090004" pitchFamily="2" charset="77"/>
                <a:ea typeface="Palatino" pitchFamily="2" charset="77"/>
                <a:hlinkClick r:id="rId3"/>
              </a:rPr>
              <a:t>HERE</a:t>
            </a:r>
            <a:r>
              <a:rPr lang="en-US" sz="4000" b="0" dirty="0">
                <a:solidFill>
                  <a:srgbClr val="002060"/>
                </a:solidFill>
                <a:latin typeface="Snell Roundhand" panose="02000603080000090004" pitchFamily="2" charset="77"/>
                <a:ea typeface="Palatino" pitchFamily="2" charset="77"/>
              </a:rPr>
              <a:t> to confirm you have completed the PowerPoint</a:t>
            </a:r>
            <a:r>
              <a:rPr lang="en-US" sz="3600" b="0" dirty="0">
                <a:solidFill>
                  <a:srgbClr val="002060"/>
                </a:solidFill>
                <a:latin typeface="Snell Roundhand" panose="02000603080000090004" pitchFamily="2" charset="77"/>
                <a:ea typeface="Palatino" pitchFamily="2" charset="77"/>
              </a:rPr>
              <a:t>.</a:t>
            </a:r>
            <a:endParaRPr lang="en-US" sz="6600" dirty="0">
              <a:solidFill>
                <a:srgbClr val="002060"/>
              </a:solidFill>
            </a:endParaRPr>
          </a:p>
        </p:txBody>
      </p:sp>
    </p:spTree>
    <p:extLst>
      <p:ext uri="{BB962C8B-B14F-4D97-AF65-F5344CB8AC3E}">
        <p14:creationId xmlns:p14="http://schemas.microsoft.com/office/powerpoint/2010/main" val="79124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afterEffect">
                                  <p:stCondLst>
                                    <p:cond delay="0"/>
                                  </p:stCondLst>
                                  <p:iterate type="lt">
                                    <p:tmPct val="10000"/>
                                  </p:iterate>
                                  <p:childTnLst>
                                    <p:animScale>
                                      <p:cBhvr>
                                        <p:cTn id="6" dur="250" autoRev="1" fill="hold">
                                          <p:stCondLst>
                                            <p:cond delay="0"/>
                                          </p:stCondLst>
                                        </p:cTn>
                                        <p:tgtEl>
                                          <p:spTgt spid="4"/>
                                        </p:tgtEl>
                                      </p:cBhvr>
                                      <p:to x="80000" y="100000"/>
                                    </p:animScale>
                                    <p:anim by="(#ppt_w*0.10)" calcmode="lin" valueType="num">
                                      <p:cBhvr>
                                        <p:cTn id="7" dur="250" autoRev="1" fill="hold">
                                          <p:stCondLst>
                                            <p:cond delay="0"/>
                                          </p:stCondLst>
                                        </p:cTn>
                                        <p:tgtEl>
                                          <p:spTgt spid="4"/>
                                        </p:tgtEl>
                                        <p:attrNameLst>
                                          <p:attrName>ppt_x</p:attrName>
                                        </p:attrNameLst>
                                      </p:cBhvr>
                                    </p:anim>
                                    <p:anim by="(-#ppt_w*0.10)" calcmode="lin" valueType="num">
                                      <p:cBhvr>
                                        <p:cTn id="8" dur="250" autoRev="1" fill="hold">
                                          <p:stCondLst>
                                            <p:cond delay="0"/>
                                          </p:stCondLst>
                                        </p:cTn>
                                        <p:tgtEl>
                                          <p:spTgt spid="4"/>
                                        </p:tgtEl>
                                        <p:attrNameLst>
                                          <p:attrName>ppt_y</p:attrName>
                                        </p:attrNameLst>
                                      </p:cBhvr>
                                    </p:anim>
                                    <p:animRot by="-480000">
                                      <p:cBhvr>
                                        <p:cTn id="9" dur="250" autoRev="1"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24BC8-6100-7905-15A8-B24C035F007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89BAB2B-562B-D255-D09F-4136454986F8}"/>
              </a:ext>
              <a:ext uri="{C183D7F6-B498-43B3-948B-1728B52AA6E4}">
                <adec:decorative xmlns:adec="http://schemas.microsoft.com/office/drawing/2017/decorative" val="1"/>
              </a:ext>
            </a:extLst>
          </p:cNvPr>
          <p:cNvSpPr/>
          <p:nvPr/>
        </p:nvSpPr>
        <p:spPr>
          <a:xfrm>
            <a:off x="7449760" y="640643"/>
            <a:ext cx="4353655" cy="53225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1A002FFA-4FB5-5FD0-38BB-F68C6753CE24}"/>
              </a:ext>
            </a:extLst>
          </p:cNvPr>
          <p:cNvSpPr>
            <a:spLocks noGrp="1"/>
          </p:cNvSpPr>
          <p:nvPr>
            <p:ph type="title"/>
          </p:nvPr>
        </p:nvSpPr>
        <p:spPr>
          <a:xfrm>
            <a:off x="791035" y="3824388"/>
            <a:ext cx="2657979" cy="1025525"/>
          </a:xfrm>
        </p:spPr>
        <p:txBody>
          <a:bodyPr/>
          <a:lstStyle/>
          <a:p>
            <a:r>
              <a:rPr lang="en-US" sz="4400"/>
              <a:t>Overview </a:t>
            </a:r>
          </a:p>
        </p:txBody>
      </p:sp>
      <p:sp>
        <p:nvSpPr>
          <p:cNvPr id="6" name="Text Placeholder 34">
            <a:extLst>
              <a:ext uri="{FF2B5EF4-FFF2-40B4-BE49-F238E27FC236}">
                <a16:creationId xmlns:a16="http://schemas.microsoft.com/office/drawing/2014/main" id="{B455AA09-5003-6FAB-3EB8-5464B6AB321E}"/>
              </a:ext>
            </a:extLst>
          </p:cNvPr>
          <p:cNvSpPr txBox="1">
            <a:spLocks/>
          </p:cNvSpPr>
          <p:nvPr/>
        </p:nvSpPr>
        <p:spPr>
          <a:xfrm>
            <a:off x="3524721" y="811782"/>
            <a:ext cx="3679999" cy="523240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Aft>
                <a:spcPts val="300"/>
              </a:spcAft>
            </a:pPr>
            <a:r>
              <a:rPr lang="en-US" b="1" dirty="0"/>
              <a:t>Dental Assistants work under the supervision of a licensed dentist and assist in the care and treatment of dental patients. They perform a variety of important functions in the dental office. As a vital member of the dental health team, the dental assistant prepares the patient for treatment, provides the dentist with necessary instruments, instructs patients in proper oral hygiene, records dental services, and performs various laboratory procedures and managerial duties for the office.</a:t>
            </a:r>
            <a:br>
              <a:rPr lang="en-US" sz="1800" dirty="0">
                <a:effectLst/>
                <a:latin typeface="Avenir Light" panose="020B0402020203020204" pitchFamily="34" charset="0"/>
                <a:ea typeface="Calibri" panose="020F0502020204030204" pitchFamily="34" charset="0"/>
                <a:cs typeface="Avenir Light" panose="020B0402020203020204" pitchFamily="34" charset="0"/>
              </a:rPr>
            </a:br>
            <a:br>
              <a:rPr lang="en-US" sz="1800" dirty="0">
                <a:effectLst/>
                <a:latin typeface="Avenir Light" panose="020B0402020203020204" pitchFamily="34" charset="0"/>
                <a:ea typeface="Calibri" panose="020F0502020204030204" pitchFamily="34" charset="0"/>
                <a:cs typeface="Avenir Light" panose="020B0402020203020204" pitchFamily="34" charset="0"/>
              </a:rPr>
            </a:br>
            <a:endParaRPr lang="en-US">
              <a:latin typeface="Avenir Light"/>
              <a:ea typeface="Calibri"/>
            </a:endParaRPr>
          </a:p>
        </p:txBody>
      </p:sp>
      <p:pic>
        <p:nvPicPr>
          <p:cNvPr id="3" name="Picture 2" descr="A person in blue scrubs and gloves holding a spray bottle to a person’s mouth.">
            <a:extLst>
              <a:ext uri="{FF2B5EF4-FFF2-40B4-BE49-F238E27FC236}">
                <a16:creationId xmlns:a16="http://schemas.microsoft.com/office/drawing/2014/main" id="{DF1D3153-BEA3-6C0F-225F-834FEBD6E53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44783" y="1201587"/>
            <a:ext cx="4563608" cy="3995928"/>
          </a:xfrm>
          <a:prstGeom prst="rect">
            <a:avLst/>
          </a:prstGeom>
        </p:spPr>
      </p:pic>
    </p:spTree>
    <p:extLst>
      <p:ext uri="{BB962C8B-B14F-4D97-AF65-F5344CB8AC3E}">
        <p14:creationId xmlns:p14="http://schemas.microsoft.com/office/powerpoint/2010/main" val="3542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F519E1-B4F0-BFA9-BFFD-AA7AD831CECF}"/>
              </a:ext>
              <a:ext uri="{C183D7F6-B498-43B3-948B-1728B52AA6E4}">
                <adec:decorative xmlns:adec="http://schemas.microsoft.com/office/drawing/2017/decorative" val="1"/>
              </a:ext>
            </a:extLst>
          </p:cNvPr>
          <p:cNvSpPr>
            <a:spLocks noGrp="1"/>
          </p:cNvSpPr>
          <p:nvPr>
            <p:ph type="body" sz="quarter" idx="15"/>
          </p:nvPr>
        </p:nvSpPr>
        <p:spPr>
          <a:xfrm>
            <a:off x="1211303" y="4262323"/>
            <a:ext cx="4490250" cy="969605"/>
          </a:xfrm>
        </p:spPr>
        <p:txBody>
          <a:bodyPr vert="horz" lIns="0" tIns="72000" rIns="91440" bIns="45720" rtlCol="0" anchor="t">
            <a:noAutofit/>
          </a:bodyPr>
          <a:lstStyle/>
          <a:p>
            <a:pPr>
              <a:lnSpc>
                <a:spcPts val="2000"/>
              </a:lnSpc>
              <a:tabLst>
                <a:tab pos="914400" algn="l"/>
              </a:tabLst>
            </a:pPr>
            <a:endParaRPr lang="en-US" sz="1600" dirty="0">
              <a:solidFill>
                <a:schemeClr val="bg1"/>
              </a:solidFill>
              <a:latin typeface="Avenir Medium" panose="02000503020000020003" pitchFamily="2" charset="0"/>
            </a:endParaRPr>
          </a:p>
          <a:p>
            <a:pPr>
              <a:lnSpc>
                <a:spcPts val="2000"/>
              </a:lnSpc>
              <a:tabLst>
                <a:tab pos="914400" algn="l"/>
              </a:tabLst>
            </a:pPr>
            <a:r>
              <a:rPr lang="en-US" sz="1600" dirty="0">
                <a:solidFill>
                  <a:schemeClr val="bg1"/>
                </a:solidFill>
                <a:latin typeface="Avenir Medium" panose="02000503020000020003" pitchFamily="2" charset="0"/>
              </a:rPr>
              <a:t>Must be a high school graduate or have a GED</a:t>
            </a:r>
          </a:p>
        </p:txBody>
      </p:sp>
      <p:sp>
        <p:nvSpPr>
          <p:cNvPr id="6" name="Text Placeholder 5">
            <a:extLst>
              <a:ext uri="{FF2B5EF4-FFF2-40B4-BE49-F238E27FC236}">
                <a16:creationId xmlns:a16="http://schemas.microsoft.com/office/drawing/2014/main" id="{1CB0498F-14E7-8DDE-422A-EE23F8E0C9A1}"/>
              </a:ext>
              <a:ext uri="{C183D7F6-B498-43B3-948B-1728B52AA6E4}">
                <adec:decorative xmlns:adec="http://schemas.microsoft.com/office/drawing/2017/decorative" val="1"/>
              </a:ext>
            </a:extLst>
          </p:cNvPr>
          <p:cNvSpPr>
            <a:spLocks noGrp="1"/>
          </p:cNvSpPr>
          <p:nvPr>
            <p:ph type="body" sz="quarter" idx="11"/>
          </p:nvPr>
        </p:nvSpPr>
        <p:spPr>
          <a:xfrm>
            <a:off x="1160945" y="5338649"/>
            <a:ext cx="4540608" cy="1000683"/>
          </a:xfrm>
        </p:spPr>
        <p:txBody>
          <a:bodyPr>
            <a:normAutofit/>
          </a:bodyPr>
          <a:lstStyle/>
          <a:p>
            <a:pPr>
              <a:lnSpc>
                <a:spcPts val="2000"/>
              </a:lnSpc>
              <a:spcBef>
                <a:spcPts val="400"/>
              </a:spcBef>
              <a:tabLst>
                <a:tab pos="914400" algn="l"/>
              </a:tabLst>
            </a:pPr>
            <a:r>
              <a:rPr lang="en-US" sz="1600" dirty="0">
                <a:solidFill>
                  <a:schemeClr val="bg1"/>
                </a:solidFill>
                <a:latin typeface="Avenir Medium" panose="02000503020000020003" pitchFamily="2" charset="0"/>
                <a:ea typeface="Calibri Light"/>
              </a:rPr>
              <a:t>GPA of at least a 2.0 – no prerequisites</a:t>
            </a:r>
          </a:p>
          <a:p>
            <a:pPr>
              <a:lnSpc>
                <a:spcPts val="2000"/>
              </a:lnSpc>
              <a:spcBef>
                <a:spcPts val="400"/>
              </a:spcBef>
              <a:tabLst>
                <a:tab pos="914400" algn="l"/>
              </a:tabLst>
            </a:pPr>
            <a:endParaRPr lang="en-US" sz="1600" dirty="0">
              <a:solidFill>
                <a:schemeClr val="bg1"/>
              </a:solidFill>
              <a:latin typeface="Avenir Medium" panose="02000503020000020003" pitchFamily="2" charset="0"/>
              <a:ea typeface="Calibri Light"/>
            </a:endParaRPr>
          </a:p>
        </p:txBody>
      </p:sp>
      <p:sp>
        <p:nvSpPr>
          <p:cNvPr id="8" name="Text Placeholder 7">
            <a:extLst>
              <a:ext uri="{FF2B5EF4-FFF2-40B4-BE49-F238E27FC236}">
                <a16:creationId xmlns:a16="http://schemas.microsoft.com/office/drawing/2014/main" id="{D2C68D83-6063-4DB4-EB74-D66E5165494B}"/>
              </a:ext>
              <a:ext uri="{C183D7F6-B498-43B3-948B-1728B52AA6E4}">
                <adec:decorative xmlns:adec="http://schemas.microsoft.com/office/drawing/2017/decorative" val="1"/>
              </a:ext>
            </a:extLst>
          </p:cNvPr>
          <p:cNvSpPr>
            <a:spLocks noGrp="1"/>
          </p:cNvSpPr>
          <p:nvPr>
            <p:ph type="body" sz="quarter" idx="13"/>
          </p:nvPr>
        </p:nvSpPr>
        <p:spPr>
          <a:xfrm>
            <a:off x="1211303" y="2075480"/>
            <a:ext cx="4294206" cy="901564"/>
          </a:xfrm>
        </p:spPr>
        <p:txBody>
          <a:bodyPr vert="horz" lIns="91440" tIns="45720" rIns="91440" bIns="45720" rtlCol="0" anchor="ctr">
            <a:noAutofit/>
          </a:bodyPr>
          <a:lstStyle/>
          <a:p>
            <a:pPr>
              <a:lnSpc>
                <a:spcPts val="2000"/>
              </a:lnSpc>
              <a:spcBef>
                <a:spcPts val="400"/>
              </a:spcBef>
            </a:pPr>
            <a:r>
              <a:rPr lang="en-US" sz="1600" dirty="0">
                <a:solidFill>
                  <a:schemeClr val="bg1"/>
                </a:solidFill>
                <a:latin typeface="Avenir Medium" panose="02000503020000020003" pitchFamily="2" charset="0"/>
              </a:rPr>
              <a:t>Apply to HCC to get a student ID</a:t>
            </a:r>
          </a:p>
        </p:txBody>
      </p:sp>
      <p:sp>
        <p:nvSpPr>
          <p:cNvPr id="9" name="Text Placeholder 8">
            <a:extLst>
              <a:ext uri="{FF2B5EF4-FFF2-40B4-BE49-F238E27FC236}">
                <a16:creationId xmlns:a16="http://schemas.microsoft.com/office/drawing/2014/main" id="{A5BB3466-B2B2-B87D-FC3B-D6A876D49F28}"/>
              </a:ext>
              <a:ext uri="{C183D7F6-B498-43B3-948B-1728B52AA6E4}">
                <adec:decorative xmlns:adec="http://schemas.microsoft.com/office/drawing/2017/decorative" val="1"/>
              </a:ext>
            </a:extLst>
          </p:cNvPr>
          <p:cNvSpPr>
            <a:spLocks noGrp="1"/>
          </p:cNvSpPr>
          <p:nvPr>
            <p:ph type="body" sz="quarter" idx="16"/>
          </p:nvPr>
        </p:nvSpPr>
        <p:spPr>
          <a:xfrm>
            <a:off x="1160945" y="3175201"/>
            <a:ext cx="4540608" cy="888965"/>
          </a:xfrm>
        </p:spPr>
        <p:txBody>
          <a:bodyPr>
            <a:noAutofit/>
          </a:bodyPr>
          <a:lstStyle/>
          <a:p>
            <a:pPr>
              <a:lnSpc>
                <a:spcPts val="2000"/>
              </a:lnSpc>
            </a:pPr>
            <a:r>
              <a:rPr lang="en-US" sz="1600" dirty="0">
                <a:solidFill>
                  <a:schemeClr val="bg1"/>
                </a:solidFill>
                <a:latin typeface="Avenir Medium" panose="02000503020000020003" pitchFamily="2" charset="0"/>
              </a:rPr>
              <a:t>Apply to the Dental Assisting Program  </a:t>
            </a:r>
          </a:p>
        </p:txBody>
      </p:sp>
      <p:sp>
        <p:nvSpPr>
          <p:cNvPr id="10" name="Title 9">
            <a:extLst>
              <a:ext uri="{FF2B5EF4-FFF2-40B4-BE49-F238E27FC236}">
                <a16:creationId xmlns:a16="http://schemas.microsoft.com/office/drawing/2014/main" id="{B11BAC48-F4C4-46FB-96DC-423C381AC284}"/>
              </a:ext>
              <a:ext uri="{C183D7F6-B498-43B3-948B-1728B52AA6E4}">
                <adec:decorative xmlns:adec="http://schemas.microsoft.com/office/drawing/2017/decorative" val="1"/>
              </a:ext>
            </a:extLst>
          </p:cNvPr>
          <p:cNvSpPr>
            <a:spLocks noGrp="1"/>
          </p:cNvSpPr>
          <p:nvPr>
            <p:ph type="title"/>
          </p:nvPr>
        </p:nvSpPr>
        <p:spPr>
          <a:xfrm>
            <a:off x="609940" y="641184"/>
            <a:ext cx="3967935" cy="547224"/>
          </a:xfrm>
        </p:spPr>
        <p:txBody>
          <a:bodyPr>
            <a:normAutofit/>
          </a:bodyPr>
          <a:lstStyle/>
          <a:p>
            <a:r>
              <a:rPr lang="en-US" spc="0" dirty="0">
                <a:solidFill>
                  <a:schemeClr val="bg2">
                    <a:lumMod val="50000"/>
                  </a:schemeClr>
                </a:solidFill>
                <a:cs typeface="Gill Sans"/>
              </a:rPr>
              <a:t>Admission Steps</a:t>
            </a:r>
            <a:r>
              <a:rPr lang="en-US" sz="3600" spc="0" dirty="0">
                <a:solidFill>
                  <a:schemeClr val="bg2">
                    <a:lumMod val="50000"/>
                  </a:schemeClr>
                </a:solidFill>
                <a:cs typeface="Gill Sans"/>
              </a:rPr>
              <a:t> </a:t>
            </a:r>
          </a:p>
        </p:txBody>
      </p:sp>
      <p:sp>
        <p:nvSpPr>
          <p:cNvPr id="11" name="Text Placeholder 10">
            <a:extLst>
              <a:ext uri="{FF2B5EF4-FFF2-40B4-BE49-F238E27FC236}">
                <a16:creationId xmlns:a16="http://schemas.microsoft.com/office/drawing/2014/main" id="{EF307A3B-5DA0-5526-B84B-4646601BD9F1}"/>
              </a:ext>
              <a:ext uri="{C183D7F6-B498-43B3-948B-1728B52AA6E4}">
                <adec:decorative xmlns:adec="http://schemas.microsoft.com/office/drawing/2017/decorative" val="1"/>
              </a:ext>
            </a:extLst>
          </p:cNvPr>
          <p:cNvSpPr>
            <a:spLocks noGrp="1"/>
          </p:cNvSpPr>
          <p:nvPr>
            <p:ph type="body" sz="quarter" idx="4294967295"/>
          </p:nvPr>
        </p:nvSpPr>
        <p:spPr>
          <a:xfrm>
            <a:off x="421170" y="2232191"/>
            <a:ext cx="739775" cy="755650"/>
          </a:xfrm>
        </p:spPr>
        <p:txBody>
          <a:bodyPr>
            <a:noAutofit/>
          </a:bodyPr>
          <a:lstStyle/>
          <a:p>
            <a:pPr marL="0" indent="0">
              <a:buNone/>
            </a:pPr>
            <a:r>
              <a:rPr lang="en-US" sz="4000" b="1" dirty="0">
                <a:solidFill>
                  <a:schemeClr val="bg2">
                    <a:lumMod val="50000"/>
                  </a:schemeClr>
                </a:solidFill>
                <a:latin typeface="Avenir Heavy" panose="02000503020000020003" pitchFamily="2" charset="0"/>
              </a:rPr>
              <a:t>1.</a:t>
            </a:r>
          </a:p>
        </p:txBody>
      </p:sp>
      <p:sp>
        <p:nvSpPr>
          <p:cNvPr id="12" name="Text Placeholder 11">
            <a:extLst>
              <a:ext uri="{FF2B5EF4-FFF2-40B4-BE49-F238E27FC236}">
                <a16:creationId xmlns:a16="http://schemas.microsoft.com/office/drawing/2014/main" id="{82C646A6-5DFC-B825-7528-AED43DF21339}"/>
              </a:ext>
              <a:ext uri="{C183D7F6-B498-43B3-948B-1728B52AA6E4}">
                <adec:decorative xmlns:adec="http://schemas.microsoft.com/office/drawing/2017/decorative" val="1"/>
              </a:ext>
            </a:extLst>
          </p:cNvPr>
          <p:cNvSpPr>
            <a:spLocks noGrp="1"/>
          </p:cNvSpPr>
          <p:nvPr>
            <p:ph type="body" sz="quarter" idx="4294967295"/>
          </p:nvPr>
        </p:nvSpPr>
        <p:spPr>
          <a:xfrm>
            <a:off x="421170" y="3308516"/>
            <a:ext cx="739775" cy="755650"/>
          </a:xfrm>
        </p:spPr>
        <p:txBody>
          <a:bodyPr>
            <a:noAutofit/>
          </a:bodyPr>
          <a:lstStyle/>
          <a:p>
            <a:pPr marL="0" indent="0">
              <a:buNone/>
            </a:pPr>
            <a:r>
              <a:rPr lang="en-US" sz="4000" b="1" dirty="0">
                <a:solidFill>
                  <a:schemeClr val="bg2">
                    <a:lumMod val="50000"/>
                  </a:schemeClr>
                </a:solidFill>
                <a:latin typeface="Avenir Heavy" panose="02000503020000020003" pitchFamily="2" charset="0"/>
              </a:rPr>
              <a:t>2.</a:t>
            </a:r>
          </a:p>
        </p:txBody>
      </p:sp>
      <p:sp>
        <p:nvSpPr>
          <p:cNvPr id="13" name="Text Placeholder 12">
            <a:extLst>
              <a:ext uri="{FF2B5EF4-FFF2-40B4-BE49-F238E27FC236}">
                <a16:creationId xmlns:a16="http://schemas.microsoft.com/office/drawing/2014/main" id="{105EE198-5836-1854-9E8F-3581C078B28C}"/>
              </a:ext>
              <a:ext uri="{C183D7F6-B498-43B3-948B-1728B52AA6E4}">
                <adec:decorative xmlns:adec="http://schemas.microsoft.com/office/drawing/2017/decorative" val="1"/>
              </a:ext>
            </a:extLst>
          </p:cNvPr>
          <p:cNvSpPr>
            <a:spLocks noGrp="1"/>
          </p:cNvSpPr>
          <p:nvPr>
            <p:ph type="body" sz="quarter" idx="4294967295"/>
          </p:nvPr>
        </p:nvSpPr>
        <p:spPr>
          <a:xfrm>
            <a:off x="421170" y="4384841"/>
            <a:ext cx="739775" cy="755650"/>
          </a:xfrm>
        </p:spPr>
        <p:txBody>
          <a:bodyPr>
            <a:noAutofit/>
          </a:bodyPr>
          <a:lstStyle/>
          <a:p>
            <a:pPr marL="0" indent="0">
              <a:buNone/>
            </a:pPr>
            <a:r>
              <a:rPr lang="en-US" sz="4000" b="1" dirty="0">
                <a:solidFill>
                  <a:schemeClr val="bg2">
                    <a:lumMod val="50000"/>
                  </a:schemeClr>
                </a:solidFill>
                <a:latin typeface="Avenir Heavy" panose="02000503020000020003" pitchFamily="2" charset="0"/>
              </a:rPr>
              <a:t>3.</a:t>
            </a:r>
          </a:p>
        </p:txBody>
      </p:sp>
      <p:sp>
        <p:nvSpPr>
          <p:cNvPr id="14" name="Text Placeholder 13">
            <a:extLst>
              <a:ext uri="{FF2B5EF4-FFF2-40B4-BE49-F238E27FC236}">
                <a16:creationId xmlns:a16="http://schemas.microsoft.com/office/drawing/2014/main" id="{57A87719-7A72-D351-B8A3-2C429D86A2AA}"/>
              </a:ext>
              <a:ext uri="{C183D7F6-B498-43B3-948B-1728B52AA6E4}">
                <adec:decorative xmlns:adec="http://schemas.microsoft.com/office/drawing/2017/decorative" val="1"/>
              </a:ext>
            </a:extLst>
          </p:cNvPr>
          <p:cNvSpPr>
            <a:spLocks noGrp="1"/>
          </p:cNvSpPr>
          <p:nvPr>
            <p:ph type="body" sz="quarter" idx="4294967295"/>
          </p:nvPr>
        </p:nvSpPr>
        <p:spPr>
          <a:xfrm>
            <a:off x="421170" y="5461166"/>
            <a:ext cx="739775" cy="755650"/>
          </a:xfrm>
        </p:spPr>
        <p:txBody>
          <a:bodyPr>
            <a:noAutofit/>
          </a:bodyPr>
          <a:lstStyle/>
          <a:p>
            <a:pPr marL="0" indent="0">
              <a:buNone/>
            </a:pPr>
            <a:r>
              <a:rPr lang="en-US" sz="4000" b="1" dirty="0">
                <a:solidFill>
                  <a:schemeClr val="bg2">
                    <a:lumMod val="50000"/>
                  </a:schemeClr>
                </a:solidFill>
                <a:latin typeface="Avenir Heavy" panose="02000503020000020003" pitchFamily="2" charset="0"/>
              </a:rPr>
              <a:t>4.</a:t>
            </a:r>
          </a:p>
        </p:txBody>
      </p:sp>
      <p:pic>
        <p:nvPicPr>
          <p:cNvPr id="18" name="Picture Placeholder 17">
            <a:extLst>
              <a:ext uri="{FF2B5EF4-FFF2-40B4-BE49-F238E27FC236}">
                <a16:creationId xmlns:a16="http://schemas.microsoft.com/office/drawing/2014/main" id="{D6BCBCDB-ECF5-072F-9B13-28B67C5773D1}"/>
              </a:ext>
              <a:ext uri="{C183D7F6-B498-43B3-948B-1728B52AA6E4}">
                <adec:decorative xmlns:adec="http://schemas.microsoft.com/office/drawing/2017/decorative" val="1"/>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p:blipFill>
        <p:spPr>
          <a:xfrm>
            <a:off x="6490448" y="0"/>
            <a:ext cx="5701551" cy="6858000"/>
          </a:xfrm>
          <a:effectLst>
            <a:outerShdw blurRad="238505" dist="38100" dir="10800000" algn="r" rotWithShape="0">
              <a:prstClr val="black">
                <a:alpha val="40000"/>
              </a:prstClr>
            </a:outerShdw>
          </a:effectLst>
          <a:scene3d>
            <a:camera prst="orthographicFront"/>
            <a:lightRig rig="threePt" dir="t"/>
          </a:scene3d>
          <a:sp3d>
            <a:bevelT w="254000" h="152400" prst="riblet"/>
          </a:sp3d>
        </p:spPr>
      </p:pic>
    </p:spTree>
    <p:extLst>
      <p:ext uri="{BB962C8B-B14F-4D97-AF65-F5344CB8AC3E}">
        <p14:creationId xmlns:p14="http://schemas.microsoft.com/office/powerpoint/2010/main" val="351551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1000"/>
                                        <p:tgtEl>
                                          <p:spTgt spid="8">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up)">
                                      <p:cBhvr>
                                        <p:cTn id="11" dur="1000"/>
                                        <p:tgtEl>
                                          <p:spTgt spid="9">
                                            <p:txEl>
                                              <p:pRg st="0" end="0"/>
                                            </p:txEl>
                                          </p:spTgt>
                                        </p:tgtEl>
                                      </p:cBhvr>
                                    </p:animEffect>
                                  </p:childTnLst>
                                </p:cTn>
                              </p:par>
                            </p:childTnLst>
                          </p:cTn>
                        </p:par>
                        <p:par>
                          <p:cTn id="12" fill="hold">
                            <p:stCondLst>
                              <p:cond delay="2500"/>
                            </p:stCondLst>
                            <p:childTnLst>
                              <p:par>
                                <p:cTn id="13" presetID="22" presetClass="entr" presetSubtype="1" fill="hold" grpId="0" nodeType="afterEffect">
                                  <p:stCondLst>
                                    <p:cond delay="5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up)">
                                      <p:cBhvr>
                                        <p:cTn id="15" dur="1000"/>
                                        <p:tgtEl>
                                          <p:spTgt spid="5">
                                            <p:txEl>
                                              <p:pRg st="1" end="1"/>
                                            </p:txEl>
                                          </p:spTgt>
                                        </p:tgtEl>
                                      </p:cBhvr>
                                    </p:animEffect>
                                  </p:childTnLst>
                                </p:cTn>
                              </p:par>
                            </p:childTnLst>
                          </p:cTn>
                        </p:par>
                        <p:par>
                          <p:cTn id="16" fill="hold">
                            <p:stCondLst>
                              <p:cond delay="4000"/>
                            </p:stCondLst>
                            <p:childTnLst>
                              <p:par>
                                <p:cTn id="17" presetID="22" presetClass="entr" presetSubtype="1" fill="hold" grpId="0" nodeType="afterEffect">
                                  <p:stCondLst>
                                    <p:cond delay="50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up)">
                                      <p:cBhvr>
                                        <p:cTn id="1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8" grpId="0" build="p"/>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CD5BEF4-969A-C64C-6AD8-73B5D43110F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0"/>
            <a:ext cx="12638049" cy="6858000"/>
          </a:xfrm>
          <a:prstGeom prst="rect">
            <a:avLst/>
          </a:prstGeom>
        </p:spPr>
      </p:pic>
      <p:sp>
        <p:nvSpPr>
          <p:cNvPr id="7" name="Text Placeholder 6">
            <a:extLst>
              <a:ext uri="{FF2B5EF4-FFF2-40B4-BE49-F238E27FC236}">
                <a16:creationId xmlns:a16="http://schemas.microsoft.com/office/drawing/2014/main" id="{22E6648A-6F55-85F3-5784-A4B6F0BC12B4}"/>
              </a:ext>
            </a:extLst>
          </p:cNvPr>
          <p:cNvSpPr>
            <a:spLocks noGrp="1"/>
          </p:cNvSpPr>
          <p:nvPr>
            <p:ph type="title" idx="4294967295"/>
          </p:nvPr>
        </p:nvSpPr>
        <p:spPr>
          <a:xfrm>
            <a:off x="4887913" y="3665538"/>
            <a:ext cx="7304087" cy="2835275"/>
          </a:xfrm>
          <a:prstGeom prst="rect">
            <a:avLst/>
          </a:prstGeom>
          <a:solidFill>
            <a:schemeClr val="accent2"/>
          </a:solidFill>
          <a:ln>
            <a:noFill/>
            <a:prstDash/>
          </a:ln>
          <a:effectLst/>
        </p:spPr>
        <p:txBody>
          <a:bodyPr rot="0" spcFirstLastPara="0" vertOverflow="overflow" horzOverflow="overflow" vert="horz" wrap="square" lIns="274320" tIns="182880" rIns="182880" bIns="182880" numCol="1" spcCol="0" rtlCol="0" fromWordArt="0" anchor="ctr" anchorCtr="0" forceAA="0" compatLnSpc="1">
            <a:prstTxWarp prst="textNoShape">
              <a:avLst/>
            </a:prstTxWarp>
            <a:normAutofit fontScale="90000"/>
          </a:bodyPr>
          <a:lstStyle/>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800" b="1" i="0" u="none" strike="noStrike" kern="1200" cap="none" spc="-150" normalizeH="0" baseline="0" noProof="0" dirty="0">
                <a:ln>
                  <a:noFill/>
                </a:ln>
                <a:solidFill>
                  <a:schemeClr val="bg1"/>
                </a:solidFill>
                <a:effectLst/>
                <a:uLnTx/>
                <a:uFillTx/>
                <a:latin typeface="+mj-lt"/>
                <a:ea typeface="+mj-ea"/>
                <a:cs typeface="Gill Sans" panose="020B0502020104020203" pitchFamily="34" charset="-79"/>
              </a:rPr>
              <a:t>The only program in the greater Houston area accredited by the Commission on Dental Accreditation!</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US" sz="2800" b="1" i="0" u="none" strike="noStrike" kern="1200" cap="none" spc="-150" normalizeH="0" baseline="0" noProof="0" dirty="0">
              <a:ln>
                <a:noFill/>
              </a:ln>
              <a:solidFill>
                <a:schemeClr val="bg1"/>
              </a:solidFill>
              <a:effectLst/>
              <a:uLnTx/>
              <a:uFillTx/>
              <a:latin typeface="+mj-lt"/>
              <a:ea typeface="+mj-ea"/>
              <a:cs typeface="Gill Sans" panose="020B0502020104020203" pitchFamily="34" charset="-79"/>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800" b="1" i="0" u="none" strike="noStrike" kern="1200" cap="none" spc="-150" normalizeH="0" baseline="0" noProof="0" dirty="0">
                <a:ln>
                  <a:noFill/>
                </a:ln>
                <a:solidFill>
                  <a:schemeClr val="bg1"/>
                </a:solidFill>
                <a:effectLst/>
                <a:uLnTx/>
                <a:uFillTx/>
                <a:latin typeface="+mj-lt"/>
                <a:ea typeface="+mj-ea"/>
                <a:cs typeface="Gill Sans" panose="020B0502020104020203" pitchFamily="34" charset="-79"/>
              </a:rPr>
              <a:t>Fall, Spring, and Summer Start Dates</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US" sz="2800" b="1" i="0" u="none" strike="noStrike" kern="1200" cap="none" spc="-150" normalizeH="0" baseline="0" noProof="0" dirty="0">
              <a:ln>
                <a:noFill/>
              </a:ln>
              <a:solidFill>
                <a:schemeClr val="bg1"/>
              </a:solidFill>
              <a:effectLst/>
              <a:uLnTx/>
              <a:uFillTx/>
              <a:latin typeface="+mj-lt"/>
              <a:ea typeface="+mj-ea"/>
              <a:cs typeface="Gill Sans" panose="020B0502020104020203" pitchFamily="34" charset="-79"/>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800" b="1" i="0" u="none" strike="noStrike" kern="1200" cap="none" spc="-150" normalizeH="0" baseline="0" noProof="0" dirty="0">
                <a:ln>
                  <a:noFill/>
                </a:ln>
                <a:solidFill>
                  <a:schemeClr val="bg1"/>
                </a:solidFill>
                <a:effectLst/>
                <a:uLnTx/>
                <a:uFillTx/>
                <a:latin typeface="+mj-lt"/>
                <a:ea typeface="+mj-ea"/>
                <a:cs typeface="Gill Sans" panose="020B0502020104020203" pitchFamily="34" charset="-79"/>
              </a:rPr>
              <a:t>Advanced standing into the Dental Hygiene Program option</a:t>
            </a:r>
          </a:p>
        </p:txBody>
      </p:sp>
    </p:spTree>
    <p:extLst>
      <p:ext uri="{BB962C8B-B14F-4D97-AF65-F5344CB8AC3E}">
        <p14:creationId xmlns:p14="http://schemas.microsoft.com/office/powerpoint/2010/main" val="141592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713080" y="2121833"/>
            <a:ext cx="4385841" cy="1184893"/>
          </a:xfrm>
        </p:spPr>
        <p:txBody>
          <a:bodyPr vert="horz" lIns="91440" tIns="45720" rIns="91440" bIns="45720" rtlCol="0" anchor="b">
            <a:normAutofit fontScale="90000"/>
          </a:bodyPr>
          <a:lstStyle/>
          <a:p>
            <a:r>
              <a:rPr lang="en-US" sz="4000" b="1" i="0" kern="1200" spc="-150" dirty="0">
                <a:latin typeface="+mj-lt"/>
                <a:ea typeface="+mj-ea"/>
                <a:cs typeface="Gill Sans" panose="020B0502020104020203" pitchFamily="34" charset="-79"/>
              </a:rPr>
              <a:t>Employment Opportunities</a:t>
            </a:r>
          </a:p>
        </p:txBody>
      </p:sp>
      <p:sp>
        <p:nvSpPr>
          <p:cNvPr id="15" name="Text Placeholder 4">
            <a:extLst>
              <a:ext uri="{FF2B5EF4-FFF2-40B4-BE49-F238E27FC236}">
                <a16:creationId xmlns:a16="http://schemas.microsoft.com/office/drawing/2014/main" id="{23165640-52B3-2077-6596-6C868032FDB6}"/>
              </a:ext>
            </a:extLst>
          </p:cNvPr>
          <p:cNvSpPr>
            <a:spLocks noGrp="1"/>
          </p:cNvSpPr>
          <p:nvPr>
            <p:ph type="body" sz="quarter" idx="12"/>
          </p:nvPr>
        </p:nvSpPr>
        <p:spPr>
          <a:xfrm>
            <a:off x="713080" y="3551275"/>
            <a:ext cx="4618573" cy="2585231"/>
          </a:xfrm>
        </p:spPr>
        <p:txBody>
          <a:bodyPr anchor="t">
            <a:normAutofit/>
          </a:bodyPr>
          <a:lstStyle/>
          <a:p>
            <a:pPr marL="285750" indent="-285750">
              <a:buFont typeface="Arial" panose="020B0604020202020204" pitchFamily="34" charset="0"/>
              <a:buChar char="•"/>
            </a:pPr>
            <a:r>
              <a:rPr lang="en-US" sz="2200" b="0" dirty="0"/>
              <a:t>Private Dental Offices</a:t>
            </a:r>
          </a:p>
          <a:p>
            <a:pPr marL="285750" indent="-285750">
              <a:buFont typeface="Arial" panose="020B0604020202020204" pitchFamily="34" charset="0"/>
              <a:buChar char="•"/>
            </a:pPr>
            <a:r>
              <a:rPr lang="en-US" sz="2200" b="0" dirty="0"/>
              <a:t>Corporate Dental Offices</a:t>
            </a:r>
          </a:p>
          <a:p>
            <a:pPr marL="285750" indent="-285750">
              <a:buFont typeface="Arial" panose="020B0604020202020204" pitchFamily="34" charset="0"/>
              <a:buChar char="•"/>
            </a:pPr>
            <a:r>
              <a:rPr lang="en-US" sz="2200" b="0" dirty="0"/>
              <a:t>Community Clinics</a:t>
            </a:r>
          </a:p>
          <a:p>
            <a:pPr marL="285750" indent="-285750">
              <a:buFont typeface="Arial" panose="020B0604020202020204" pitchFamily="34" charset="0"/>
              <a:buChar char="•"/>
            </a:pPr>
            <a:r>
              <a:rPr lang="en-US" sz="2200" b="0" dirty="0"/>
              <a:t>Dental Schools</a:t>
            </a:r>
          </a:p>
        </p:txBody>
      </p:sp>
      <p:pic>
        <p:nvPicPr>
          <p:cNvPr id="6" name="Picture Placeholder 5" descr="A high angle view of a city.">
            <a:extLst>
              <a:ext uri="{FF2B5EF4-FFF2-40B4-BE49-F238E27FC236}">
                <a16:creationId xmlns:a16="http://schemas.microsoft.com/office/drawing/2014/main" id="{5EBBCCEB-96B2-601A-648A-0957B1DDFDF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6096000" y="18396"/>
            <a:ext cx="6096000" cy="6858000"/>
          </a:xfrm>
        </p:spPr>
      </p:pic>
    </p:spTree>
    <p:extLst>
      <p:ext uri="{BB962C8B-B14F-4D97-AF65-F5344CB8AC3E}">
        <p14:creationId xmlns:p14="http://schemas.microsoft.com/office/powerpoint/2010/main" val="193171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up)">
                                      <p:cBhvr>
                                        <p:cTn id="7" dur="500"/>
                                        <p:tgtEl>
                                          <p:spTgt spid="15">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wipe(up)">
                                      <p:cBhvr>
                                        <p:cTn id="11" dur="500"/>
                                        <p:tgtEl>
                                          <p:spTgt spid="15">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wipe(up)">
                                      <p:cBhvr>
                                        <p:cTn id="15" dur="500"/>
                                        <p:tgtEl>
                                          <p:spTgt spid="15">
                                            <p:txEl>
                                              <p:pRg st="2" end="2"/>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animEffect transition="in" filter="wipe(up)">
                                      <p:cBhvr>
                                        <p:cTn id="19"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5">
            <a:extLst>
              <a:ext uri="{FF2B5EF4-FFF2-40B4-BE49-F238E27FC236}">
                <a16:creationId xmlns:a16="http://schemas.microsoft.com/office/drawing/2014/main" id="{9CF5340C-04DE-122E-3337-8D440AB751D2}"/>
              </a:ext>
              <a:ext uri="{C183D7F6-B498-43B3-948B-1728B52AA6E4}">
                <adec:decorative xmlns:adec="http://schemas.microsoft.com/office/drawing/2017/decorative" val="1"/>
              </a:ext>
            </a:extLst>
          </p:cNvPr>
          <p:cNvSpPr txBox="1">
            <a:spLocks/>
          </p:cNvSpPr>
          <p:nvPr/>
        </p:nvSpPr>
        <p:spPr>
          <a:xfrm>
            <a:off x="4157565" y="526622"/>
            <a:ext cx="7773855" cy="148745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solidFill>
                  <a:schemeClr val="bg2">
                    <a:lumMod val="50000"/>
                  </a:schemeClr>
                </a:solidFill>
                <a:effectLst>
                  <a:outerShdw blurRad="50800" dist="38100" dir="2700000" algn="tl" rotWithShape="0">
                    <a:prstClr val="black">
                      <a:alpha val="40000"/>
                    </a:prstClr>
                  </a:outerShdw>
                </a:effectLst>
                <a:latin typeface="Avenir Heavy"/>
                <a:cs typeface="Arial"/>
              </a:rPr>
              <a:t>PROGRAM DURATION</a:t>
            </a:r>
            <a:endParaRPr lang="en-US">
              <a:solidFill>
                <a:schemeClr val="bg2">
                  <a:lumMod val="50000"/>
                </a:schemeClr>
              </a:solidFill>
              <a:effectLst>
                <a:outerShdw blurRad="50800" dist="38100" dir="2700000" algn="tl" rotWithShape="0">
                  <a:prstClr val="black">
                    <a:alpha val="40000"/>
                  </a:prstClr>
                </a:outerShdw>
              </a:effectLst>
              <a:latin typeface="Avenir Heavy" panose="020B0703020203020204" pitchFamily="34" charset="0"/>
            </a:endParaRPr>
          </a:p>
          <a:p>
            <a:pPr>
              <a:lnSpc>
                <a:spcPct val="100000"/>
              </a:lnSpc>
              <a:tabLst>
                <a:tab pos="1773238" algn="l"/>
              </a:tabLst>
            </a:pPr>
            <a:r>
              <a:rPr lang="en-US" sz="1800">
                <a:solidFill>
                  <a:schemeClr val="bg1"/>
                </a:solidFill>
                <a:latin typeface="Avenir Light"/>
                <a:cs typeface="Arial"/>
              </a:rPr>
              <a:t>1 Years (</a:t>
            </a:r>
            <a:r>
              <a:rPr lang="en-US" sz="1800" dirty="0">
                <a:solidFill>
                  <a:schemeClr val="bg1"/>
                </a:solidFill>
                <a:latin typeface="Avenir Light"/>
                <a:cs typeface="Arial"/>
              </a:rPr>
              <a:t>39</a:t>
            </a:r>
            <a:r>
              <a:rPr lang="en-US" sz="1800">
                <a:solidFill>
                  <a:schemeClr val="bg1"/>
                </a:solidFill>
                <a:latin typeface="Avenir Light"/>
                <a:cs typeface="Arial"/>
              </a:rPr>
              <a:t> credit hours)</a:t>
            </a:r>
          </a:p>
          <a:p>
            <a:pPr>
              <a:lnSpc>
                <a:spcPct val="100000"/>
              </a:lnSpc>
              <a:tabLst>
                <a:tab pos="1773238" algn="l"/>
              </a:tabLst>
            </a:pPr>
            <a:r>
              <a:rPr lang="en-US" sz="1800">
                <a:solidFill>
                  <a:schemeClr val="bg1"/>
                </a:solidFill>
                <a:latin typeface="Avenir Light"/>
                <a:cs typeface="Arial"/>
              </a:rPr>
              <a:t>3 semesters full-time</a:t>
            </a:r>
            <a:endParaRPr lang="en-US" sz="1800">
              <a:solidFill>
                <a:schemeClr val="bg1"/>
              </a:solidFill>
              <a:latin typeface="Avenir Light" panose="020B0402020203020204" pitchFamily="34" charset="0"/>
            </a:endParaRPr>
          </a:p>
        </p:txBody>
      </p:sp>
      <p:sp>
        <p:nvSpPr>
          <p:cNvPr id="7" name="Text Placeholder 34">
            <a:extLst>
              <a:ext uri="{FF2B5EF4-FFF2-40B4-BE49-F238E27FC236}">
                <a16:creationId xmlns:a16="http://schemas.microsoft.com/office/drawing/2014/main" id="{75A0555F-DBC4-D4AC-0FEF-831570ECA6F9}"/>
              </a:ext>
              <a:ext uri="{C183D7F6-B498-43B3-948B-1728B52AA6E4}">
                <adec:decorative xmlns:adec="http://schemas.microsoft.com/office/drawing/2017/decorative" val="1"/>
              </a:ext>
            </a:extLst>
          </p:cNvPr>
          <p:cNvSpPr txBox="1">
            <a:spLocks noGrp="1"/>
          </p:cNvSpPr>
          <p:nvPr>
            <p:ph type="title" idx="4294967295"/>
          </p:nvPr>
        </p:nvSpPr>
        <p:spPr>
          <a:xfrm>
            <a:off x="4000899" y="2014077"/>
            <a:ext cx="4190201" cy="162559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err="1">
                <a:ln>
                  <a:noFill/>
                </a:ln>
                <a:solidFill>
                  <a:schemeClr val="bg2">
                    <a:lumMod val="50000"/>
                  </a:schemeClr>
                </a:solidFill>
                <a:effectLst>
                  <a:outerShdw blurRad="50800" dist="38100" dir="2700000" algn="tl" rotWithShape="0">
                    <a:prstClr val="black">
                      <a:alpha val="40000"/>
                    </a:prstClr>
                  </a:outerShdw>
                </a:effectLst>
                <a:uLnTx/>
                <a:uFillTx/>
                <a:latin typeface="Avenir Heavy"/>
                <a:ea typeface="+mn-ea"/>
                <a:cs typeface="Arial"/>
              </a:rPr>
              <a:t>FACE-to-FACE</a:t>
            </a:r>
            <a:r>
              <a:rPr kumimoji="0" lang="en-US" sz="2000" b="1" i="0" u="none" strike="noStrike" kern="1200" cap="none" spc="0" normalizeH="0" baseline="0" noProof="0" dirty="0">
                <a:ln>
                  <a:noFill/>
                </a:ln>
                <a:solidFill>
                  <a:schemeClr val="bg2">
                    <a:lumMod val="50000"/>
                  </a:schemeClr>
                </a:solidFill>
                <a:effectLst>
                  <a:outerShdw blurRad="50800" dist="38100" dir="2700000" algn="tl" rotWithShape="0">
                    <a:prstClr val="black">
                      <a:alpha val="40000"/>
                    </a:prstClr>
                  </a:outerShdw>
                </a:effectLst>
                <a:uLnTx/>
                <a:uFillTx/>
                <a:latin typeface="Avenir Heavy"/>
                <a:ea typeface="+mn-ea"/>
                <a:cs typeface="Arial"/>
              </a:rPr>
              <a:t> COURSES</a:t>
            </a:r>
            <a:endParaRPr kumimoji="0" lang="en-US" sz="2000" b="1" i="0" u="none" strike="noStrike" kern="1200" cap="none" spc="0" normalizeH="0" baseline="0" noProof="0" dirty="0">
              <a:ln>
                <a:noFill/>
              </a:ln>
              <a:solidFill>
                <a:schemeClr val="bg2">
                  <a:lumMod val="50000"/>
                </a:schemeClr>
              </a:solidFill>
              <a:effectLst>
                <a:outerShdw blurRad="50800" dist="38100" dir="2700000" algn="tl" rotWithShape="0">
                  <a:prstClr val="black">
                    <a:alpha val="40000"/>
                  </a:prstClr>
                </a:outerShdw>
              </a:effectLst>
              <a:uLnTx/>
              <a:uFillTx/>
              <a:latin typeface="Avenir Heavy"/>
              <a:ea typeface="Calibri Light"/>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Avenir Light"/>
                <a:ea typeface="+mn-ea"/>
                <a:cs typeface="Arial"/>
              </a:rPr>
              <a:t>DNTA lecture/lab: 8am-4:30pm</a:t>
            </a:r>
            <a:endParaRPr kumimoji="0" lang="en-US" sz="1800" b="0" i="0" u="none" strike="noStrike" kern="1200" cap="none" spc="-150" normalizeH="0" baseline="0" noProof="0" dirty="0">
              <a:ln>
                <a:noFill/>
              </a:ln>
              <a:solidFill>
                <a:schemeClr val="bg2">
                  <a:lumMod val="50000"/>
                </a:schemeClr>
              </a:solidFill>
              <a:effectLst/>
              <a:uLnTx/>
              <a:uFillTx/>
              <a:latin typeface="+mn-lt"/>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Avenir Light"/>
                <a:ea typeface="+mn-ea"/>
                <a:cs typeface="Arial"/>
              </a:rPr>
              <a:t>DNTA Practicums: Clinic Hours</a:t>
            </a:r>
            <a:endParaRPr kumimoji="0" lang="en-US" sz="1800" b="0" i="0" u="none" strike="noStrike" kern="1200" cap="none" spc="-150" normalizeH="0" baseline="0" noProof="0" dirty="0">
              <a:ln>
                <a:noFill/>
              </a:ln>
              <a:solidFill>
                <a:schemeClr val="bg2">
                  <a:lumMod val="50000"/>
                </a:schemeClr>
              </a:solidFill>
              <a:effectLst/>
              <a:uLnTx/>
              <a:uFillTx/>
              <a:latin typeface="Avenir Light"/>
              <a:ea typeface="+mn-ea"/>
              <a:cs typeface="Arial"/>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bg1"/>
              </a:solidFill>
              <a:effectLst/>
              <a:uLnTx/>
              <a:uFillTx/>
              <a:latin typeface="Avenir Light"/>
              <a:ea typeface="+mn-ea"/>
              <a:cs typeface="Arial"/>
            </a:endParaRPr>
          </a:p>
        </p:txBody>
      </p:sp>
      <p:sp>
        <p:nvSpPr>
          <p:cNvPr id="3" name="Text Placeholder 34">
            <a:extLst>
              <a:ext uri="{FF2B5EF4-FFF2-40B4-BE49-F238E27FC236}">
                <a16:creationId xmlns:a16="http://schemas.microsoft.com/office/drawing/2014/main" id="{CFDC5C08-E35D-9BBD-AB37-B018EA09FA66}"/>
              </a:ext>
              <a:ext uri="{C183D7F6-B498-43B3-948B-1728B52AA6E4}">
                <adec:decorative xmlns:adec="http://schemas.microsoft.com/office/drawing/2017/decorative" val="1"/>
              </a:ext>
            </a:extLst>
          </p:cNvPr>
          <p:cNvSpPr txBox="1">
            <a:spLocks/>
          </p:cNvSpPr>
          <p:nvPr/>
        </p:nvSpPr>
        <p:spPr>
          <a:xfrm>
            <a:off x="3944725" y="3794714"/>
            <a:ext cx="4532088" cy="195166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solidFill>
                  <a:schemeClr val="bg2">
                    <a:lumMod val="50000"/>
                  </a:schemeClr>
                </a:solidFill>
                <a:effectLst>
                  <a:outerShdw blurRad="50800" dist="38100" dir="2700000" algn="tl" rotWithShape="0">
                    <a:prstClr val="black">
                      <a:alpha val="40000"/>
                    </a:prstClr>
                  </a:outerShdw>
                </a:effectLst>
                <a:latin typeface="Avenir Heavy"/>
                <a:cs typeface="Arial"/>
              </a:rPr>
              <a:t>ADMISSIONS REQUIREMENTS</a:t>
            </a:r>
          </a:p>
          <a:p>
            <a:pPr>
              <a:lnSpc>
                <a:spcPct val="100000"/>
              </a:lnSpc>
            </a:pPr>
            <a:r>
              <a:rPr lang="en-US" b="1" dirty="0">
                <a:solidFill>
                  <a:schemeClr val="bg2">
                    <a:lumMod val="50000"/>
                  </a:schemeClr>
                </a:solidFill>
                <a:effectLst>
                  <a:outerShdw blurRad="50800" dist="38100" dir="2700000" algn="tl" rotWithShape="0">
                    <a:prstClr val="black">
                      <a:alpha val="40000"/>
                    </a:prstClr>
                  </a:outerShdw>
                </a:effectLst>
                <a:latin typeface="Avenir Heavy"/>
                <a:cs typeface="Arial"/>
              </a:rPr>
              <a:t>TSI needed for associates degree</a:t>
            </a:r>
          </a:p>
          <a:p>
            <a:pPr>
              <a:lnSpc>
                <a:spcPct val="100000"/>
              </a:lnSpc>
            </a:pPr>
            <a:r>
              <a:rPr lang="en-US" b="1" dirty="0">
                <a:solidFill>
                  <a:schemeClr val="bg2">
                    <a:lumMod val="50000"/>
                  </a:schemeClr>
                </a:solidFill>
                <a:effectLst>
                  <a:outerShdw blurRad="50800" dist="38100" dir="2700000" algn="tl" rotWithShape="0">
                    <a:prstClr val="black">
                      <a:alpha val="40000"/>
                    </a:prstClr>
                  </a:outerShdw>
                </a:effectLst>
                <a:latin typeface="Avenir Heavy"/>
                <a:cs typeface="Arial"/>
              </a:rPr>
              <a:t>HPRS 1304 taken along with the program</a:t>
            </a:r>
          </a:p>
          <a:p>
            <a:pPr marL="0" indent="0">
              <a:lnSpc>
                <a:spcPct val="100000"/>
              </a:lnSpc>
              <a:buNone/>
            </a:pPr>
            <a:endParaRPr lang="en-US" b="1" dirty="0">
              <a:solidFill>
                <a:schemeClr val="bg2">
                  <a:lumMod val="50000"/>
                </a:schemeClr>
              </a:solidFill>
              <a:effectLst>
                <a:outerShdw blurRad="50800" dist="38100" dir="2700000" algn="tl" rotWithShape="0">
                  <a:prstClr val="black">
                    <a:alpha val="40000"/>
                  </a:prstClr>
                </a:outerShdw>
              </a:effectLst>
              <a:latin typeface="Avenir Heavy"/>
              <a:cs typeface="Arial"/>
            </a:endParaRPr>
          </a:p>
        </p:txBody>
      </p:sp>
      <p:pic>
        <p:nvPicPr>
          <p:cNvPr id="4" name="Picture 3">
            <a:extLst>
              <a:ext uri="{FF2B5EF4-FFF2-40B4-BE49-F238E27FC236}">
                <a16:creationId xmlns:a16="http://schemas.microsoft.com/office/drawing/2014/main" id="{CAE85DC6-60C2-CE17-E7AE-F5111149B38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0" y="0"/>
            <a:ext cx="3781912" cy="3639671"/>
          </a:xfrm>
          <a:prstGeom prst="rect">
            <a:avLst/>
          </a:prstGeom>
        </p:spPr>
      </p:pic>
      <p:pic>
        <p:nvPicPr>
          <p:cNvPr id="18" name="Picture 17">
            <a:extLst>
              <a:ext uri="{FF2B5EF4-FFF2-40B4-BE49-F238E27FC236}">
                <a16:creationId xmlns:a16="http://schemas.microsoft.com/office/drawing/2014/main" id="{706B0802-AA63-B6E2-D7B6-D64F211E63D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76813" y="4034392"/>
            <a:ext cx="3715187" cy="2823608"/>
          </a:xfrm>
          <a:prstGeom prst="rect">
            <a:avLst/>
          </a:prstGeom>
        </p:spPr>
      </p:pic>
    </p:spTree>
    <p:extLst>
      <p:ext uri="{BB962C8B-B14F-4D97-AF65-F5344CB8AC3E}">
        <p14:creationId xmlns:p14="http://schemas.microsoft.com/office/powerpoint/2010/main" val="337457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par>
                          <p:cTn id="12" fill="hold">
                            <p:stCondLst>
                              <p:cond delay="2500"/>
                            </p:stCondLst>
                            <p:childTnLst>
                              <p:par>
                                <p:cTn id="13" presetID="22" presetClass="entr" presetSubtype="1" fill="hold" grpId="0"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66514E-1999-CF14-0387-93FE9659A5F3}"/>
              </a:ext>
              <a:ext uri="{C183D7F6-B498-43B3-948B-1728B52AA6E4}">
                <adec:decorative xmlns:adec="http://schemas.microsoft.com/office/drawing/2017/decorative" val="1"/>
              </a:ext>
            </a:extLst>
          </p:cNvPr>
          <p:cNvSpPr>
            <a:spLocks noGrp="1"/>
          </p:cNvSpPr>
          <p:nvPr>
            <p:ph type="title" idx="4294967295"/>
          </p:nvPr>
        </p:nvSpPr>
        <p:spPr>
          <a:xfrm>
            <a:off x="5280025" y="328613"/>
            <a:ext cx="4802188" cy="7556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100" b="1" i="0" u="none" strike="noStrike" kern="1200" cap="none" spc="-150" normalizeH="0" baseline="0" noProof="0" dirty="0">
                <a:ln>
                  <a:noFill/>
                </a:ln>
                <a:solidFill>
                  <a:srgbClr val="002060"/>
                </a:solidFill>
                <a:effectLst/>
                <a:uLnTx/>
                <a:uFillTx/>
                <a:latin typeface="Corbel"/>
                <a:ea typeface="+mj-ea"/>
                <a:cs typeface="Gill Sans"/>
              </a:rPr>
              <a:t>Certificate Degree Plan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100" b="1" i="0" u="none" strike="noStrike" kern="1200" cap="none" spc="-150" normalizeH="0" baseline="0" noProof="0" dirty="0">
                <a:ln>
                  <a:noFill/>
                </a:ln>
                <a:solidFill>
                  <a:srgbClr val="002060"/>
                </a:solidFill>
                <a:effectLst/>
                <a:uLnTx/>
                <a:uFillTx/>
                <a:latin typeface="Corbel"/>
                <a:ea typeface="+mj-ea"/>
                <a:cs typeface="Gill Sans"/>
              </a:rPr>
              <a:t> Year One</a:t>
            </a:r>
            <a:endParaRPr kumimoji="0" lang="en-US" sz="3100" b="1" i="0" u="none" strike="noStrike" kern="1200" cap="none" spc="0" normalizeH="0" baseline="0" noProof="0" dirty="0">
              <a:ln>
                <a:noFill/>
              </a:ln>
              <a:solidFill>
                <a:srgbClr val="002060"/>
              </a:solidFill>
              <a:effectLst/>
              <a:uLnTx/>
              <a:uFillTx/>
              <a:latin typeface="Corbel"/>
              <a:ea typeface="+mn-ea"/>
              <a:cs typeface="Gill Sans"/>
            </a:endParaRPr>
          </a:p>
        </p:txBody>
      </p:sp>
      <p:sp>
        <p:nvSpPr>
          <p:cNvPr id="4" name="Text Placeholder 3">
            <a:extLst>
              <a:ext uri="{FF2B5EF4-FFF2-40B4-BE49-F238E27FC236}">
                <a16:creationId xmlns:a16="http://schemas.microsoft.com/office/drawing/2014/main" id="{1504077F-C168-645A-15D0-2E279D58671F}"/>
              </a:ext>
              <a:ext uri="{C183D7F6-B498-43B3-948B-1728B52AA6E4}">
                <adec:decorative xmlns:adec="http://schemas.microsoft.com/office/drawing/2017/decorative" val="1"/>
              </a:ext>
            </a:extLst>
          </p:cNvPr>
          <p:cNvSpPr>
            <a:spLocks noGrp="1"/>
          </p:cNvSpPr>
          <p:nvPr>
            <p:ph type="body" sz="quarter" idx="13"/>
          </p:nvPr>
        </p:nvSpPr>
        <p:spPr>
          <a:xfrm>
            <a:off x="5280309" y="1385957"/>
            <a:ext cx="6363600" cy="1684517"/>
          </a:xfrm>
        </p:spPr>
        <p:txBody>
          <a:bodyPr anchor="t">
            <a:normAutofit fontScale="92500" lnSpcReduction="20000"/>
          </a:bodyPr>
          <a:lstStyle/>
          <a:p>
            <a:pPr>
              <a:lnSpc>
                <a:spcPct val="100000"/>
              </a:lnSpc>
              <a:spcAft>
                <a:spcPts val="600"/>
              </a:spcAft>
              <a:tabLst>
                <a:tab pos="800100" algn="l"/>
                <a:tab pos="1828800" algn="l"/>
                <a:tab pos="2800350" algn="l"/>
                <a:tab pos="6172200" algn="l"/>
              </a:tabLst>
            </a:pPr>
            <a:r>
              <a:rPr lang="en-US" b="1" u="sng" dirty="0">
                <a:latin typeface="Avenir Light" panose="020B0402020203020204" pitchFamily="34" charset="0"/>
              </a:rPr>
              <a:t>	</a:t>
            </a:r>
          </a:p>
          <a:p>
            <a:pPr>
              <a:lnSpc>
                <a:spcPct val="100000"/>
              </a:lnSpc>
              <a:spcAft>
                <a:spcPts val="600"/>
              </a:spcAft>
              <a:tabLst>
                <a:tab pos="1028700" algn="l"/>
              </a:tabLst>
            </a:pPr>
            <a:r>
              <a:rPr lang="en-US" dirty="0">
                <a:latin typeface="Avenir Medium" panose="02000503020000020003" pitchFamily="2" charset="0"/>
              </a:rPr>
              <a:t>HPRS	1304	Basic Health Professions Skills</a:t>
            </a:r>
          </a:p>
          <a:p>
            <a:pPr>
              <a:lnSpc>
                <a:spcPct val="100000"/>
              </a:lnSpc>
              <a:spcAft>
                <a:spcPts val="600"/>
              </a:spcAft>
              <a:tabLst>
                <a:tab pos="1028700" algn="l"/>
              </a:tabLst>
            </a:pPr>
            <a:r>
              <a:rPr lang="en-US" dirty="0">
                <a:latin typeface="Avenir Medium" panose="02000503020000020003" pitchFamily="2" charset="0"/>
              </a:rPr>
              <a:t>DNTA 	1305	Dental Radiology</a:t>
            </a:r>
          </a:p>
          <a:p>
            <a:pPr>
              <a:lnSpc>
                <a:spcPct val="100000"/>
              </a:lnSpc>
              <a:spcAft>
                <a:spcPts val="600"/>
              </a:spcAft>
              <a:tabLst>
                <a:tab pos="1028700" algn="l"/>
              </a:tabLst>
            </a:pPr>
            <a:r>
              <a:rPr lang="en-US" dirty="0">
                <a:latin typeface="Avenir Medium" panose="02000503020000020003" pitchFamily="2" charset="0"/>
              </a:rPr>
              <a:t>DNTA 	1401	Dental Materials </a:t>
            </a:r>
            <a:endParaRPr lang="en-US" u="sng" dirty="0">
              <a:latin typeface="Avenir Medium" panose="02000503020000020003" pitchFamily="2" charset="0"/>
            </a:endParaRPr>
          </a:p>
          <a:p>
            <a:pPr>
              <a:lnSpc>
                <a:spcPct val="100000"/>
              </a:lnSpc>
              <a:spcAft>
                <a:spcPts val="600"/>
              </a:spcAft>
              <a:tabLst>
                <a:tab pos="1028700" algn="l"/>
              </a:tabLst>
            </a:pPr>
            <a:r>
              <a:rPr lang="en-US" dirty="0">
                <a:latin typeface="Avenir Medium" panose="02000503020000020003" pitchFamily="2" charset="0"/>
                <a:cs typeface="Arial"/>
              </a:rPr>
              <a:t>DNTA 	1411	Dental Science</a:t>
            </a:r>
          </a:p>
          <a:p>
            <a:pPr>
              <a:lnSpc>
                <a:spcPct val="100000"/>
              </a:lnSpc>
              <a:spcAft>
                <a:spcPts val="600"/>
              </a:spcAft>
              <a:tabLst>
                <a:tab pos="1028700" algn="l"/>
              </a:tabLst>
            </a:pPr>
            <a:r>
              <a:rPr lang="en-US" dirty="0">
                <a:latin typeface="Avenir Medium" panose="02000503020000020003" pitchFamily="2" charset="0"/>
                <a:cs typeface="Arial"/>
              </a:rPr>
              <a:t>DNTA              1415          Chairside Assisting</a:t>
            </a:r>
          </a:p>
        </p:txBody>
      </p:sp>
      <p:sp>
        <p:nvSpPr>
          <p:cNvPr id="2" name="TextBox 1">
            <a:extLst>
              <a:ext uri="{FF2B5EF4-FFF2-40B4-BE49-F238E27FC236}">
                <a16:creationId xmlns:a16="http://schemas.microsoft.com/office/drawing/2014/main" id="{F912C45E-3CDB-004E-AC33-FD9333EACE47}"/>
              </a:ext>
              <a:ext uri="{C183D7F6-B498-43B3-948B-1728B52AA6E4}">
                <adec:decorative xmlns:adec="http://schemas.microsoft.com/office/drawing/2017/decorative" val="1"/>
              </a:ext>
            </a:extLst>
          </p:cNvPr>
          <p:cNvSpPr txBox="1"/>
          <p:nvPr/>
        </p:nvSpPr>
        <p:spPr>
          <a:xfrm>
            <a:off x="5280713" y="1083527"/>
            <a:ext cx="1756250" cy="461665"/>
          </a:xfrm>
          <a:prstGeom prst="rect">
            <a:avLst/>
          </a:prstGeom>
          <a:noFill/>
        </p:spPr>
        <p:txBody>
          <a:bodyPr wrap="none" rtlCol="0">
            <a:spAutoFit/>
          </a:bodyPr>
          <a:lstStyle/>
          <a:p>
            <a:r>
              <a:rPr lang="en-US" sz="2400" b="1">
                <a:solidFill>
                  <a:schemeClr val="accent1"/>
                </a:solidFill>
              </a:rPr>
              <a:t>1st Semester</a:t>
            </a:r>
          </a:p>
        </p:txBody>
      </p:sp>
      <p:sp>
        <p:nvSpPr>
          <p:cNvPr id="6" name="TextBox 5">
            <a:extLst>
              <a:ext uri="{FF2B5EF4-FFF2-40B4-BE49-F238E27FC236}">
                <a16:creationId xmlns:a16="http://schemas.microsoft.com/office/drawing/2014/main" id="{E2B86AF3-09DB-F540-897B-72FB7BB75A8A}"/>
              </a:ext>
              <a:ext uri="{C183D7F6-B498-43B3-948B-1728B52AA6E4}">
                <adec:decorative xmlns:adec="http://schemas.microsoft.com/office/drawing/2017/decorative" val="1"/>
              </a:ext>
            </a:extLst>
          </p:cNvPr>
          <p:cNvSpPr txBox="1">
            <a:spLocks/>
          </p:cNvSpPr>
          <p:nvPr/>
        </p:nvSpPr>
        <p:spPr>
          <a:xfrm>
            <a:off x="5280309" y="3198167"/>
            <a:ext cx="18209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mn-lt"/>
                <a:ea typeface="+mn-ea"/>
                <a:cs typeface="+mn-cs"/>
              </a:rPr>
              <a:t>2</a:t>
            </a:r>
            <a:r>
              <a:rPr kumimoji="0" lang="en-US" sz="2400" b="1" i="0" u="none" strike="noStrike" kern="1200" cap="none" spc="0" normalizeH="0" baseline="30000" noProof="0" dirty="0">
                <a:ln>
                  <a:noFill/>
                </a:ln>
                <a:solidFill>
                  <a:schemeClr val="accent1"/>
                </a:solidFill>
                <a:effectLst/>
                <a:uLnTx/>
                <a:uFillTx/>
                <a:latin typeface="+mn-lt"/>
                <a:ea typeface="+mn-ea"/>
                <a:cs typeface="+mn-cs"/>
              </a:rPr>
              <a:t>nd</a:t>
            </a:r>
            <a:r>
              <a:rPr kumimoji="0" lang="en-US" sz="2400" b="1" i="0" u="none" strike="noStrike" kern="1200" cap="none" spc="0" normalizeH="0" baseline="0" noProof="0" dirty="0">
                <a:ln>
                  <a:noFill/>
                </a:ln>
                <a:solidFill>
                  <a:schemeClr val="accent1"/>
                </a:solidFill>
                <a:effectLst>
                  <a:outerShdw blurRad="73022" dist="38100" dir="2700000" algn="tl" rotWithShape="0">
                    <a:prstClr val="black">
                      <a:alpha val="75056"/>
                    </a:prstClr>
                  </a:outerShdw>
                </a:effectLst>
                <a:uLnTx/>
                <a:uFillTx/>
                <a:latin typeface="+mn-lt"/>
                <a:ea typeface="+mn-ea"/>
                <a:cs typeface="+mn-cs"/>
              </a:rPr>
              <a:t>  </a:t>
            </a:r>
            <a:r>
              <a:rPr kumimoji="0" lang="en-US" sz="2400" b="1" i="0" u="none" strike="noStrike" kern="1200" cap="none" spc="0" normalizeH="0" baseline="0" noProof="0" dirty="0">
                <a:ln>
                  <a:noFill/>
                </a:ln>
                <a:solidFill>
                  <a:schemeClr val="accent1"/>
                </a:solidFill>
                <a:effectLst/>
                <a:uLnTx/>
                <a:uFillTx/>
                <a:latin typeface="+mn-lt"/>
                <a:ea typeface="+mn-ea"/>
                <a:cs typeface="+mn-cs"/>
              </a:rPr>
              <a:t>Semester</a:t>
            </a:r>
          </a:p>
        </p:txBody>
      </p:sp>
      <p:sp>
        <p:nvSpPr>
          <p:cNvPr id="7" name="Text Placeholder 3">
            <a:extLst>
              <a:ext uri="{FF2B5EF4-FFF2-40B4-BE49-F238E27FC236}">
                <a16:creationId xmlns:a16="http://schemas.microsoft.com/office/drawing/2014/main" id="{B94CA714-2994-D04C-9B1C-77A5D51C40A7}"/>
              </a:ext>
              <a:ext uri="{C183D7F6-B498-43B3-948B-1728B52AA6E4}">
                <adec:decorative xmlns:adec="http://schemas.microsoft.com/office/drawing/2017/decorative" val="1"/>
              </a:ext>
            </a:extLst>
          </p:cNvPr>
          <p:cNvSpPr txBox="1">
            <a:spLocks/>
          </p:cNvSpPr>
          <p:nvPr/>
        </p:nvSpPr>
        <p:spPr>
          <a:xfrm>
            <a:off x="5280309" y="3407932"/>
            <a:ext cx="6363600" cy="1347031"/>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0"/>
              </a:spcBef>
              <a:buFont typeface="Arial" panose="020B0604020202020204" pitchFamily="34" charset="0"/>
              <a:buNone/>
              <a:defRPr sz="16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tabLst>
                <a:tab pos="800100" algn="l"/>
                <a:tab pos="1828800" algn="l"/>
                <a:tab pos="2800350" algn="l"/>
                <a:tab pos="6172200" algn="l"/>
              </a:tabLst>
            </a:pPr>
            <a:r>
              <a:rPr lang="en-US" b="1" u="sng" dirty="0">
                <a:latin typeface="Avenir Light" panose="020B0402020203020204" pitchFamily="34" charset="0"/>
              </a:rPr>
              <a:t>	</a:t>
            </a:r>
          </a:p>
          <a:p>
            <a:pPr>
              <a:lnSpc>
                <a:spcPct val="100000"/>
              </a:lnSpc>
              <a:spcAft>
                <a:spcPts val="600"/>
              </a:spcAft>
              <a:tabLst>
                <a:tab pos="1028700" algn="l"/>
              </a:tabLst>
            </a:pPr>
            <a:r>
              <a:rPr lang="en-US" dirty="0">
                <a:latin typeface="Avenir Medium" panose="02000503020000020003" pitchFamily="2" charset="0"/>
              </a:rPr>
              <a:t>DNTA	1245	Preventive Dentistry	</a:t>
            </a:r>
          </a:p>
          <a:p>
            <a:pPr>
              <a:lnSpc>
                <a:spcPct val="100000"/>
              </a:lnSpc>
              <a:spcAft>
                <a:spcPts val="600"/>
              </a:spcAft>
              <a:tabLst>
                <a:tab pos="1028700" algn="l"/>
              </a:tabLst>
            </a:pPr>
            <a:r>
              <a:rPr lang="en-US" dirty="0">
                <a:latin typeface="Avenir Medium" panose="02000503020000020003" pitchFamily="2" charset="0"/>
              </a:rPr>
              <a:t>DNTA	1349	Dental Radiology in the Clinic</a:t>
            </a:r>
          </a:p>
          <a:p>
            <a:pPr>
              <a:lnSpc>
                <a:spcPct val="100000"/>
              </a:lnSpc>
              <a:spcAft>
                <a:spcPts val="600"/>
              </a:spcAft>
              <a:tabLst>
                <a:tab pos="1028700" algn="l"/>
              </a:tabLst>
            </a:pPr>
            <a:r>
              <a:rPr lang="en-US" dirty="0">
                <a:latin typeface="Avenir Medium" panose="02000503020000020003" pitchFamily="2" charset="0"/>
              </a:rPr>
              <a:t>DNTA 	1453	Dental Assisting Applications</a:t>
            </a:r>
          </a:p>
          <a:p>
            <a:pPr>
              <a:lnSpc>
                <a:spcPct val="100000"/>
              </a:lnSpc>
              <a:spcAft>
                <a:spcPts val="600"/>
              </a:spcAft>
              <a:tabLst>
                <a:tab pos="1028700" algn="l"/>
              </a:tabLst>
            </a:pPr>
            <a:r>
              <a:rPr lang="en-US" dirty="0">
                <a:latin typeface="Avenir Light"/>
                <a:cs typeface="Arial"/>
              </a:rPr>
              <a:t>DNTA              1447          Advanced Dental Science</a:t>
            </a:r>
          </a:p>
        </p:txBody>
      </p:sp>
      <p:pic>
        <p:nvPicPr>
          <p:cNvPr id="23" name="Picture Placeholder 22">
            <a:extLst>
              <a:ext uri="{FF2B5EF4-FFF2-40B4-BE49-F238E27FC236}">
                <a16:creationId xmlns:a16="http://schemas.microsoft.com/office/drawing/2014/main" id="{22EE2748-E374-DA82-001E-F7C9761A174F}"/>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0" y="0"/>
            <a:ext cx="4558351" cy="6858000"/>
          </a:xfrm>
        </p:spPr>
      </p:pic>
    </p:spTree>
    <p:extLst>
      <p:ext uri="{BB962C8B-B14F-4D97-AF65-F5344CB8AC3E}">
        <p14:creationId xmlns:p14="http://schemas.microsoft.com/office/powerpoint/2010/main" val="313519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504077F-C168-645A-15D0-2E279D58671F}"/>
              </a:ext>
              <a:ext uri="{C183D7F6-B498-43B3-948B-1728B52AA6E4}">
                <adec:decorative xmlns:adec="http://schemas.microsoft.com/office/drawing/2017/decorative" val="1"/>
              </a:ext>
            </a:extLst>
          </p:cNvPr>
          <p:cNvSpPr>
            <a:spLocks noGrp="1"/>
          </p:cNvSpPr>
          <p:nvPr>
            <p:ph type="body" sz="quarter" idx="13"/>
          </p:nvPr>
        </p:nvSpPr>
        <p:spPr>
          <a:xfrm>
            <a:off x="5280511" y="1599376"/>
            <a:ext cx="6363600" cy="1829624"/>
          </a:xfrm>
        </p:spPr>
        <p:txBody>
          <a:bodyPr anchor="t">
            <a:normAutofit fontScale="92500" lnSpcReduction="10000"/>
          </a:bodyPr>
          <a:lstStyle/>
          <a:p>
            <a:pPr>
              <a:lnSpc>
                <a:spcPct val="100000"/>
              </a:lnSpc>
              <a:spcAft>
                <a:spcPts val="600"/>
              </a:spcAft>
              <a:tabLst>
                <a:tab pos="800100" algn="l"/>
                <a:tab pos="1828800" algn="l"/>
                <a:tab pos="2800350" algn="l"/>
                <a:tab pos="6172200" algn="l"/>
              </a:tabLst>
            </a:pPr>
            <a:r>
              <a:rPr lang="en-US" b="1" u="sng">
                <a:latin typeface="Avenir Light" panose="020B0402020203020204" pitchFamily="34" charset="0"/>
              </a:rPr>
              <a:t>	</a:t>
            </a:r>
          </a:p>
          <a:p>
            <a:pPr>
              <a:lnSpc>
                <a:spcPct val="100000"/>
              </a:lnSpc>
              <a:spcAft>
                <a:spcPts val="600"/>
              </a:spcAft>
              <a:tabLst>
                <a:tab pos="1028700" algn="l"/>
              </a:tabLst>
            </a:pPr>
            <a:r>
              <a:rPr lang="en-US">
                <a:latin typeface="Avenir Medium" panose="02000503020000020003" pitchFamily="2" charset="0"/>
              </a:rPr>
              <a:t>DNTA	2130	Seminar for the Dental Assistant </a:t>
            </a:r>
          </a:p>
          <a:p>
            <a:pPr>
              <a:lnSpc>
                <a:spcPct val="100000"/>
              </a:lnSpc>
              <a:spcAft>
                <a:spcPts val="600"/>
              </a:spcAft>
              <a:tabLst>
                <a:tab pos="1028700" algn="l"/>
              </a:tabLst>
            </a:pPr>
            <a:r>
              <a:rPr lang="en-US">
                <a:latin typeface="Avenir Medium" panose="02000503020000020003" pitchFamily="2" charset="0"/>
              </a:rPr>
              <a:t>DNTA	2367	Practicum (or Field Experience) - Dental </a:t>
            </a:r>
          </a:p>
          <a:p>
            <a:pPr>
              <a:lnSpc>
                <a:spcPct val="100000"/>
              </a:lnSpc>
              <a:spcAft>
                <a:spcPts val="600"/>
              </a:spcAft>
              <a:tabLst>
                <a:tab pos="1028700" algn="l"/>
              </a:tabLst>
            </a:pPr>
            <a:r>
              <a:rPr lang="en-US">
                <a:latin typeface="Avenir Medium" panose="02000503020000020003" pitchFamily="2" charset="0"/>
              </a:rPr>
              <a:t>	</a:t>
            </a:r>
            <a:r>
              <a:rPr lang="en-US" dirty="0">
                <a:latin typeface="Avenir Medium" panose="02000503020000020003" pitchFamily="2" charset="0"/>
              </a:rPr>
              <a:t>                   </a:t>
            </a:r>
            <a:r>
              <a:rPr lang="en-US">
                <a:latin typeface="Avenir Medium" panose="02000503020000020003" pitchFamily="2" charset="0"/>
              </a:rPr>
              <a:t>Assistant</a:t>
            </a:r>
            <a:endParaRPr lang="en-US" dirty="0">
              <a:latin typeface="Avenir Medium" panose="02000503020000020003" pitchFamily="2" charset="0"/>
            </a:endParaRPr>
          </a:p>
          <a:p>
            <a:pPr>
              <a:lnSpc>
                <a:spcPct val="100000"/>
              </a:lnSpc>
              <a:spcAft>
                <a:spcPts val="600"/>
              </a:spcAft>
              <a:tabLst>
                <a:tab pos="1028700" algn="l"/>
              </a:tabLst>
            </a:pPr>
            <a:r>
              <a:rPr lang="en-US" dirty="0">
                <a:latin typeface="Avenir Medium" panose="02000503020000020003" pitchFamily="2" charset="0"/>
              </a:rPr>
              <a:t>DNTA	1102	 Communication and Behavior in the Dental Office </a:t>
            </a:r>
          </a:p>
          <a:p>
            <a:pPr>
              <a:lnSpc>
                <a:spcPct val="100000"/>
              </a:lnSpc>
              <a:spcAft>
                <a:spcPts val="600"/>
              </a:spcAft>
              <a:tabLst>
                <a:tab pos="1028700" algn="l"/>
              </a:tabLst>
            </a:pPr>
            <a:r>
              <a:rPr lang="en-US">
                <a:latin typeface="Avenir Medium" panose="02000503020000020003" pitchFamily="2" charset="0"/>
              </a:rPr>
              <a:t> </a:t>
            </a:r>
          </a:p>
        </p:txBody>
      </p:sp>
      <p:sp>
        <p:nvSpPr>
          <p:cNvPr id="2" name="TextBox 1">
            <a:extLst>
              <a:ext uri="{FF2B5EF4-FFF2-40B4-BE49-F238E27FC236}">
                <a16:creationId xmlns:a16="http://schemas.microsoft.com/office/drawing/2014/main" id="{F912C45E-3CDB-004E-AC33-FD9333EACE47}"/>
              </a:ext>
            </a:extLst>
          </p:cNvPr>
          <p:cNvSpPr txBox="1"/>
          <p:nvPr/>
        </p:nvSpPr>
        <p:spPr>
          <a:xfrm>
            <a:off x="5280713" y="1076629"/>
            <a:ext cx="1800429" cy="461665"/>
          </a:xfrm>
          <a:prstGeom prst="rect">
            <a:avLst/>
          </a:prstGeom>
          <a:noFill/>
        </p:spPr>
        <p:txBody>
          <a:bodyPr wrap="none" rtlCol="0">
            <a:spAutoFit/>
          </a:bodyPr>
          <a:lstStyle/>
          <a:p>
            <a:r>
              <a:rPr lang="en-US" sz="2400" b="1">
                <a:solidFill>
                  <a:schemeClr val="accent1"/>
                </a:solidFill>
                <a:effectLst>
                  <a:outerShdw blurRad="73022" dist="38100" dir="2700000" algn="tl" rotWithShape="0">
                    <a:prstClr val="black">
                      <a:alpha val="75056"/>
                    </a:prstClr>
                  </a:outerShdw>
                </a:effectLst>
              </a:rPr>
              <a:t>3rd Semester</a:t>
            </a:r>
          </a:p>
        </p:txBody>
      </p:sp>
      <p:pic>
        <p:nvPicPr>
          <p:cNvPr id="11" name="Picture Placeholder 10">
            <a:extLst>
              <a:ext uri="{FF2B5EF4-FFF2-40B4-BE49-F238E27FC236}">
                <a16:creationId xmlns:a16="http://schemas.microsoft.com/office/drawing/2014/main" id="{11E996E1-FAF0-8BF4-0BFA-CDB2B687E037}"/>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1" y="0"/>
            <a:ext cx="4558351" cy="6858000"/>
          </a:xfrm>
        </p:spPr>
      </p:pic>
      <p:sp>
        <p:nvSpPr>
          <p:cNvPr id="9" name="Text Placeholder 2">
            <a:extLst>
              <a:ext uri="{FF2B5EF4-FFF2-40B4-BE49-F238E27FC236}">
                <a16:creationId xmlns:a16="http://schemas.microsoft.com/office/drawing/2014/main" id="{B926161A-E1DD-4CED-B28A-80DD5BBD6F0E}"/>
              </a:ext>
            </a:extLst>
          </p:cNvPr>
          <p:cNvSpPr>
            <a:spLocks noGrp="1"/>
          </p:cNvSpPr>
          <p:nvPr>
            <p:ph type="title" idx="4294967295"/>
          </p:nvPr>
        </p:nvSpPr>
        <p:spPr>
          <a:xfrm>
            <a:off x="5280025" y="304800"/>
            <a:ext cx="5183188" cy="8048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100" b="1" i="0" u="none" strike="noStrike" kern="1200" cap="none" spc="-150" normalizeH="0" baseline="0" noProof="0" dirty="0">
                <a:ln>
                  <a:noFill/>
                </a:ln>
                <a:solidFill>
                  <a:srgbClr val="002060"/>
                </a:solidFill>
                <a:effectLst/>
                <a:uLnTx/>
                <a:uFillTx/>
                <a:latin typeface="Corbel"/>
                <a:ea typeface="+mj-ea"/>
                <a:cs typeface="Gill Sans"/>
              </a:rPr>
              <a:t>Degree Plan – Year One</a:t>
            </a:r>
          </a:p>
        </p:txBody>
      </p:sp>
    </p:spTree>
    <p:extLst>
      <p:ext uri="{BB962C8B-B14F-4D97-AF65-F5344CB8AC3E}">
        <p14:creationId xmlns:p14="http://schemas.microsoft.com/office/powerpoint/2010/main" val="266311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0DE8F-7C87-47F1-15FE-A1388E4925F6}"/>
            </a:ext>
          </a:extLst>
        </p:cNvPr>
        <p:cNvGrpSpPr/>
        <p:nvPr/>
      </p:nvGrpSpPr>
      <p:grpSpPr>
        <a:xfrm>
          <a:off x="0" y="0"/>
          <a:ext cx="0" cy="0"/>
          <a:chOff x="0" y="0"/>
          <a:chExt cx="0" cy="0"/>
        </a:xfrm>
      </p:grpSpPr>
      <p:sp>
        <p:nvSpPr>
          <p:cNvPr id="6" name="Text Placeholder 35">
            <a:extLst>
              <a:ext uri="{FF2B5EF4-FFF2-40B4-BE49-F238E27FC236}">
                <a16:creationId xmlns:a16="http://schemas.microsoft.com/office/drawing/2014/main" id="{031F3CA2-1D88-5B18-C105-05F66172CD8F}"/>
              </a:ext>
              <a:ext uri="{C183D7F6-B498-43B3-948B-1728B52AA6E4}">
                <adec:decorative xmlns:adec="http://schemas.microsoft.com/office/drawing/2017/decorative" val="1"/>
              </a:ext>
            </a:extLst>
          </p:cNvPr>
          <p:cNvSpPr txBox="1">
            <a:spLocks noGrp="1"/>
          </p:cNvSpPr>
          <p:nvPr>
            <p:ph type="title" idx="4294967295"/>
          </p:nvPr>
        </p:nvSpPr>
        <p:spPr>
          <a:xfrm>
            <a:off x="3890682" y="371579"/>
            <a:ext cx="4137244" cy="6756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Avenir Heavy"/>
                <a:ea typeface="+mn-ea"/>
                <a:cs typeface="Arial"/>
              </a:rPr>
              <a:t>Program Requirements</a:t>
            </a:r>
            <a:endParaRPr kumimoji="0" lang="en-US" sz="2800" b="0"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Avenir Heavy" panose="020B0703020203020204" pitchFamily="34" charset="0"/>
              <a:ea typeface="+mn-ea"/>
              <a:cs typeface="Arial" panose="020B0604020202020204" pitchFamily="34" charset="0"/>
            </a:endParaRPr>
          </a:p>
        </p:txBody>
      </p:sp>
      <p:sp>
        <p:nvSpPr>
          <p:cNvPr id="2" name="Content Placeholder 2">
            <a:extLst>
              <a:ext uri="{FF2B5EF4-FFF2-40B4-BE49-F238E27FC236}">
                <a16:creationId xmlns:a16="http://schemas.microsoft.com/office/drawing/2014/main" id="{49C125BE-EE4C-7DCE-B898-3FA597016D56}"/>
              </a:ext>
              <a:ext uri="{C183D7F6-B498-43B3-948B-1728B52AA6E4}">
                <adec:decorative xmlns:adec="http://schemas.microsoft.com/office/drawing/2017/decorative" val="1"/>
              </a:ext>
            </a:extLst>
          </p:cNvPr>
          <p:cNvSpPr txBox="1">
            <a:spLocks/>
          </p:cNvSpPr>
          <p:nvPr/>
        </p:nvSpPr>
        <p:spPr>
          <a:xfrm>
            <a:off x="3890682" y="1963271"/>
            <a:ext cx="4137245" cy="4994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Physical Exam</a:t>
            </a:r>
          </a:p>
          <a:p>
            <a:endParaRPr lang="en-US" dirty="0">
              <a:latin typeface="+mj-lt"/>
            </a:endParaRPr>
          </a:p>
          <a:p>
            <a:endParaRPr lang="en-US" dirty="0">
              <a:latin typeface="+mj-lt"/>
            </a:endParaRPr>
          </a:p>
        </p:txBody>
      </p:sp>
      <p:sp>
        <p:nvSpPr>
          <p:cNvPr id="12" name="Content Placeholder 2">
            <a:extLst>
              <a:ext uri="{FF2B5EF4-FFF2-40B4-BE49-F238E27FC236}">
                <a16:creationId xmlns:a16="http://schemas.microsoft.com/office/drawing/2014/main" id="{82DB61FA-D566-E7A6-2554-DBA17E49DDDA}"/>
              </a:ext>
              <a:ext uri="{C183D7F6-B498-43B3-948B-1728B52AA6E4}">
                <adec:decorative xmlns:adec="http://schemas.microsoft.com/office/drawing/2017/decorative" val="1"/>
              </a:ext>
            </a:extLst>
          </p:cNvPr>
          <p:cNvSpPr txBox="1">
            <a:spLocks/>
          </p:cNvSpPr>
          <p:nvPr/>
        </p:nvSpPr>
        <p:spPr>
          <a:xfrm>
            <a:off x="3890681" y="1197979"/>
            <a:ext cx="4137245" cy="6756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Clear Background Check</a:t>
            </a:r>
          </a:p>
          <a:p>
            <a:pPr marL="0" indent="0">
              <a:spcBef>
                <a:spcPts val="0"/>
              </a:spcBef>
              <a:buNone/>
              <a:tabLst>
                <a:tab pos="220663" algn="l"/>
              </a:tabLst>
            </a:pPr>
            <a:r>
              <a:rPr lang="en-US" dirty="0">
                <a:latin typeface="+mj-lt"/>
              </a:rPr>
              <a:t>	&amp; Drug Screen </a:t>
            </a:r>
          </a:p>
          <a:p>
            <a:endParaRPr lang="en-US" sz="1600" b="1" dirty="0">
              <a:solidFill>
                <a:schemeClr val="bg1"/>
              </a:solidFill>
              <a:latin typeface="Avenir Heavy" panose="02000503020000020003" pitchFamily="2" charset="0"/>
            </a:endParaRPr>
          </a:p>
        </p:txBody>
      </p:sp>
      <p:sp>
        <p:nvSpPr>
          <p:cNvPr id="13" name="Content Placeholder 2">
            <a:extLst>
              <a:ext uri="{FF2B5EF4-FFF2-40B4-BE49-F238E27FC236}">
                <a16:creationId xmlns:a16="http://schemas.microsoft.com/office/drawing/2014/main" id="{E9AD38CF-20B1-A2D2-B196-FAA81E3D36F0}"/>
              </a:ext>
              <a:ext uri="{C183D7F6-B498-43B3-948B-1728B52AA6E4}">
                <adec:decorative xmlns:adec="http://schemas.microsoft.com/office/drawing/2017/decorative" val="1"/>
              </a:ext>
            </a:extLst>
          </p:cNvPr>
          <p:cNvSpPr txBox="1">
            <a:spLocks/>
          </p:cNvSpPr>
          <p:nvPr/>
        </p:nvSpPr>
        <p:spPr>
          <a:xfrm>
            <a:off x="3890682" y="2462739"/>
            <a:ext cx="4137245" cy="3014517"/>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mj-lt"/>
              </a:rPr>
              <a:t>Dental Exam and Cleaning</a:t>
            </a:r>
          </a:p>
          <a:p>
            <a:r>
              <a:rPr lang="en-US" sz="2400" dirty="0">
                <a:latin typeface="+mj-lt"/>
              </a:rPr>
              <a:t>Immunizations – Shot Record or Titers Showing Immunity</a:t>
            </a:r>
          </a:p>
          <a:p>
            <a:pPr lvl="1">
              <a:spcBef>
                <a:spcPts val="1700"/>
              </a:spcBef>
              <a:spcAft>
                <a:spcPts val="600"/>
              </a:spcAft>
            </a:pPr>
            <a:r>
              <a:rPr lang="en-US" sz="2400" dirty="0">
                <a:solidFill>
                  <a:srgbClr val="000000"/>
                </a:solidFill>
                <a:latin typeface="+mj-lt"/>
                <a:sym typeface="Wingdings" pitchFamily="2" charset="2"/>
              </a:rPr>
              <a:t>Hep B Series – (May Take 6 Months for Series)</a:t>
            </a:r>
          </a:p>
          <a:p>
            <a:pPr lvl="1">
              <a:spcAft>
                <a:spcPts val="600"/>
              </a:spcAft>
            </a:pPr>
            <a:r>
              <a:rPr lang="en-US" sz="2400" dirty="0">
                <a:solidFill>
                  <a:srgbClr val="000000"/>
                </a:solidFill>
                <a:latin typeface="+mj-lt"/>
                <a:sym typeface="Wingdings" pitchFamily="2" charset="2"/>
              </a:rPr>
              <a:t>MMR – 2 Shots </a:t>
            </a:r>
          </a:p>
          <a:p>
            <a:pPr lvl="1">
              <a:spcAft>
                <a:spcPts val="600"/>
              </a:spcAft>
            </a:pPr>
            <a:r>
              <a:rPr lang="en-US" sz="2400" dirty="0">
                <a:solidFill>
                  <a:srgbClr val="000000"/>
                </a:solidFill>
                <a:latin typeface="+mj-lt"/>
                <a:sym typeface="Wingdings" pitchFamily="2" charset="2"/>
              </a:rPr>
              <a:t>Tdap – Within 10 Years </a:t>
            </a:r>
          </a:p>
          <a:p>
            <a:pPr lvl="1">
              <a:spcAft>
                <a:spcPts val="600"/>
              </a:spcAft>
            </a:pPr>
            <a:r>
              <a:rPr lang="en-US" sz="2400" dirty="0">
                <a:solidFill>
                  <a:srgbClr val="000000"/>
                </a:solidFill>
                <a:latin typeface="+mj-lt"/>
                <a:sym typeface="Wingdings" pitchFamily="2" charset="2"/>
              </a:rPr>
              <a:t>TB – Within 6 Months</a:t>
            </a:r>
          </a:p>
          <a:p>
            <a:pPr lvl="1">
              <a:spcAft>
                <a:spcPts val="600"/>
              </a:spcAft>
            </a:pPr>
            <a:r>
              <a:rPr lang="en-US" sz="2400" dirty="0">
                <a:solidFill>
                  <a:srgbClr val="000000"/>
                </a:solidFill>
                <a:latin typeface="+mj-lt"/>
                <a:sym typeface="Wingdings" pitchFamily="2" charset="2"/>
              </a:rPr>
              <a:t>Varicella – 2 Shots</a:t>
            </a:r>
          </a:p>
          <a:p>
            <a:pPr marL="457200" lvl="1" indent="0">
              <a:spcAft>
                <a:spcPts val="600"/>
              </a:spcAft>
              <a:buNone/>
            </a:pPr>
            <a:r>
              <a:rPr lang="en-US" dirty="0">
                <a:solidFill>
                  <a:srgbClr val="000000"/>
                </a:solidFill>
                <a:latin typeface="+mj-lt"/>
                <a:sym typeface="Wingdings" pitchFamily="2" charset="2"/>
              </a:rPr>
              <a:t> </a:t>
            </a:r>
          </a:p>
          <a:p>
            <a:pPr marL="457200" lvl="1" indent="0">
              <a:spcAft>
                <a:spcPts val="600"/>
              </a:spcAft>
              <a:buNone/>
            </a:pPr>
            <a:endParaRPr lang="en-US" dirty="0">
              <a:solidFill>
                <a:srgbClr val="000000"/>
              </a:solidFill>
              <a:latin typeface="+mj-lt"/>
              <a:sym typeface="Wingdings" pitchFamily="2" charset="2"/>
            </a:endParaRPr>
          </a:p>
          <a:p>
            <a:endParaRPr lang="en-US" dirty="0"/>
          </a:p>
          <a:p>
            <a:pPr marL="0" indent="0">
              <a:buFont typeface="Arial" panose="020B0604020202020204" pitchFamily="34" charset="0"/>
              <a:buNone/>
            </a:pPr>
            <a:endParaRPr lang="en-US" sz="1600" b="1" dirty="0">
              <a:solidFill>
                <a:schemeClr val="bg1"/>
              </a:solidFill>
              <a:latin typeface="Avenir Heavy" panose="02000503020000020003" pitchFamily="2" charset="0"/>
            </a:endParaRPr>
          </a:p>
        </p:txBody>
      </p:sp>
      <p:pic>
        <p:nvPicPr>
          <p:cNvPr id="9" name="Picture Placeholder 8">
            <a:extLst>
              <a:ext uri="{FF2B5EF4-FFF2-40B4-BE49-F238E27FC236}">
                <a16:creationId xmlns:a16="http://schemas.microsoft.com/office/drawing/2014/main" id="{E76A600C-D891-4771-4232-2FC609F810AF}"/>
              </a:ext>
              <a:ext uri="{C183D7F6-B498-43B3-948B-1728B52AA6E4}">
                <adec:decorative xmlns:adec="http://schemas.microsoft.com/office/drawing/2017/decorative" val="1"/>
              </a:ext>
            </a:extLst>
          </p:cNvPr>
          <p:cNvPicPr>
            <a:picLocks noGrp="1" noChangeAspect="1"/>
          </p:cNvPicPr>
          <p:nvPr>
            <p:ph type="pic" sz="quarter" idx="17"/>
          </p:nvPr>
        </p:nvPicPr>
        <p:blipFill>
          <a:blip r:embed="rId3" cstate="print">
            <a:extLst>
              <a:ext uri="{28A0092B-C50C-407E-A947-70E740481C1C}">
                <a14:useLocalDpi xmlns:a14="http://schemas.microsoft.com/office/drawing/2010/main"/>
              </a:ext>
            </a:extLst>
          </a:blip>
          <a:srcRect/>
          <a:stretch>
            <a:fillRect/>
          </a:stretch>
        </p:blipFill>
        <p:spPr>
          <a:xfrm rot="5400000">
            <a:off x="6911181" y="1577181"/>
            <a:ext cx="6853238" cy="3708400"/>
          </a:xfrm>
          <a:prstGeom prst="rect">
            <a:avLst/>
          </a:prstGeom>
          <a:solidFill>
            <a:srgbClr val="FFFFFF">
              <a:lumMod val="95000"/>
            </a:srgbClr>
          </a:solidFill>
        </p:spPr>
      </p:pic>
      <p:pic>
        <p:nvPicPr>
          <p:cNvPr id="11" name="Picture 10">
            <a:extLst>
              <a:ext uri="{FF2B5EF4-FFF2-40B4-BE49-F238E27FC236}">
                <a16:creationId xmlns:a16="http://schemas.microsoft.com/office/drawing/2014/main" id="{986E8A3E-59DE-F8CA-FE01-4833B2F324B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7146" y="0"/>
            <a:ext cx="3905547" cy="6858000"/>
          </a:xfrm>
          <a:prstGeom prst="rect">
            <a:avLst/>
          </a:prstGeom>
        </p:spPr>
      </p:pic>
    </p:spTree>
    <p:extLst>
      <p:ext uri="{BB962C8B-B14F-4D97-AF65-F5344CB8AC3E}">
        <p14:creationId xmlns:p14="http://schemas.microsoft.com/office/powerpoint/2010/main" val="19220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par>
                          <p:cTn id="12" fill="hold">
                            <p:stCondLst>
                              <p:cond delay="2500"/>
                            </p:stCondLst>
                            <p:childTnLst>
                              <p:par>
                                <p:cTn id="13" presetID="22" presetClass="entr" presetSubtype="1" fill="hold" grpId="0" nodeType="after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Lst>
  </p:timing>
</p:sld>
</file>

<file path=ppt/theme/theme1.xml><?xml version="1.0" encoding="utf-8"?>
<a:theme xmlns:a="http://schemas.openxmlformats.org/drawingml/2006/main" name="Office Theme">
  <a:themeElements>
    <a:clrScheme name="Custom 2">
      <a:dk1>
        <a:srgbClr val="3F3F3F"/>
      </a:dk1>
      <a:lt1>
        <a:srgbClr val="FFFFFF"/>
      </a:lt1>
      <a:dk2>
        <a:srgbClr val="000000"/>
      </a:dk2>
      <a:lt2>
        <a:srgbClr val="A5A5A5"/>
      </a:lt2>
      <a:accent1>
        <a:srgbClr val="FFB819"/>
      </a:accent1>
      <a:accent2>
        <a:srgbClr val="000000"/>
      </a:accent2>
      <a:accent3>
        <a:srgbClr val="D9272E"/>
      </a:accent3>
      <a:accent4>
        <a:srgbClr val="55565A"/>
      </a:accent4>
      <a:accent5>
        <a:srgbClr val="EF7622"/>
      </a:accent5>
      <a:accent6>
        <a:srgbClr val="55565A"/>
      </a:accent6>
      <a:hlink>
        <a:srgbClr val="0075C9"/>
      </a:hlink>
      <a:folHlink>
        <a:srgbClr val="0093C9"/>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B60E38774F6E49A3B67BD0DF60E500" ma:contentTypeVersion="24" ma:contentTypeDescription="Create a new document." ma:contentTypeScope="" ma:versionID="030e9910c9927e883be0127404dcbb2a">
  <xsd:schema xmlns:xsd="http://www.w3.org/2001/XMLSchema" xmlns:xs="http://www.w3.org/2001/XMLSchema" xmlns:p="http://schemas.microsoft.com/office/2006/metadata/properties" xmlns:ns2="76605739-60b6-4de9-869f-8ffc21b77e6b" xmlns:ns3="ec0a73a2-6a68-4d25-a6f4-8f987aaa4423" targetNamespace="http://schemas.microsoft.com/office/2006/metadata/properties" ma:root="true" ma:fieldsID="15f008058f41e471ea866acfaba6c4f2" ns2:_="" ns3:_="">
    <xsd:import namespace="76605739-60b6-4de9-869f-8ffc21b77e6b"/>
    <xsd:import namespace="ec0a73a2-6a68-4d25-a6f4-8f987aaa442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StudentName" minOccurs="0"/>
                <xsd:element ref="ns2:Thumbnai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605739-60b6-4de9-869f-8ffc21b77e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StudentName" ma:index="23" nillable="true" ma:displayName="Student Name" ma:format="Dropdown" ma:internalName="StudentName">
      <xsd:simpleType>
        <xsd:restriction base="dms:Text">
          <xsd:maxLength value="255"/>
        </xsd:restriction>
      </xsd:simpleType>
    </xsd:element>
    <xsd:element name="Thumbnail" ma:index="24" nillable="true" ma:displayName="Thumbnail" ma:format="Thumbnail" ma:internalName="Thumbnail">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30656719-4c20-4d22-9fc0-d28739c75e0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c0a73a2-6a68-4d25-a6f4-8f987aaa442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6605739-60b6-4de9-869f-8ffc21b77e6b">
      <Terms xmlns="http://schemas.microsoft.com/office/infopath/2007/PartnerControls"/>
    </lcf76f155ced4ddcb4097134ff3c332f>
    <Thumbnail xmlns="76605739-60b6-4de9-869f-8ffc21b77e6b" xsi:nil="true"/>
    <StudentName xmlns="76605739-60b6-4de9-869f-8ffc21b77e6b" xsi:nil="true"/>
  </documentManagement>
</p:properties>
</file>

<file path=customXml/itemProps1.xml><?xml version="1.0" encoding="utf-8"?>
<ds:datastoreItem xmlns:ds="http://schemas.openxmlformats.org/officeDocument/2006/customXml" ds:itemID="{39F2EEDF-2CFB-4732-BF3D-B303978B638C}">
  <ds:schemaRefs>
    <ds:schemaRef ds:uri="76605739-60b6-4de9-869f-8ffc21b77e6b"/>
    <ds:schemaRef ds:uri="ec0a73a2-6a68-4d25-a6f4-8f987aaa44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B05842B-A5DB-47A2-80AF-35D283DF786C}">
  <ds:schemaRefs>
    <ds:schemaRef ds:uri="http://schemas.microsoft.com/sharepoint/v3/contenttype/forms"/>
  </ds:schemaRefs>
</ds:datastoreItem>
</file>

<file path=customXml/itemProps3.xml><?xml version="1.0" encoding="utf-8"?>
<ds:datastoreItem xmlns:ds="http://schemas.openxmlformats.org/officeDocument/2006/customXml" ds:itemID="{D4A72867-3D4A-443D-9695-B571E914C7E0}">
  <ds:schemaRefs>
    <ds:schemaRef ds:uri="http://www.w3.org/XML/1998/namespace"/>
    <ds:schemaRef ds:uri="http://schemas.microsoft.com/office/2006/metadata/properties"/>
    <ds:schemaRef ds:uri="ec0a73a2-6a68-4d25-a6f4-8f987aaa4423"/>
    <ds:schemaRef ds:uri="http://purl.org/dc/dcmitype/"/>
    <ds:schemaRef ds:uri="http://schemas.microsoft.com/office/2006/documentManagement/types"/>
    <ds:schemaRef ds:uri="76605739-60b6-4de9-869f-8ffc21b77e6b"/>
    <ds:schemaRef ds:uri="http://purl.org/dc/elements/1.1/"/>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Classic bold sophisticated presentation</Template>
  <TotalTime>164</TotalTime>
  <Words>770</Words>
  <Application>Microsoft Macintosh PowerPoint</Application>
  <PresentationFormat>Widescreen</PresentationFormat>
  <Paragraphs>127</Paragraphs>
  <Slides>15</Slides>
  <Notes>12</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15</vt:i4>
      </vt:variant>
    </vt:vector>
  </HeadingPairs>
  <TitlesOfParts>
    <vt:vector size="31" baseType="lpstr">
      <vt:lpstr>Amasis MT Pro</vt:lpstr>
      <vt:lpstr>Arial</vt:lpstr>
      <vt:lpstr>Avenir Black</vt:lpstr>
      <vt:lpstr>Avenir Heavy</vt:lpstr>
      <vt:lpstr>Avenir Light</vt:lpstr>
      <vt:lpstr>Avenir Light Oblique</vt:lpstr>
      <vt:lpstr>Avenir Medium</vt:lpstr>
      <vt:lpstr>Calibri</vt:lpstr>
      <vt:lpstr>Calibri Light</vt:lpstr>
      <vt:lpstr>Cambria Math</vt:lpstr>
      <vt:lpstr>Corbel</vt:lpstr>
      <vt:lpstr>Gill Sans</vt:lpstr>
      <vt:lpstr>Gotham Black</vt:lpstr>
      <vt:lpstr>Snell Roundhand</vt:lpstr>
      <vt:lpstr>Office Theme</vt:lpstr>
      <vt:lpstr>Custom Design</vt:lpstr>
      <vt:lpstr>Coleman College for HEALTH SCIENCEs</vt:lpstr>
      <vt:lpstr>Overview </vt:lpstr>
      <vt:lpstr>Admission Steps </vt:lpstr>
      <vt:lpstr>The only program in the greater Houston area accredited by the Commission on Dental Accreditation!  Fall, Spring, and Summer Start Dates  Advanced standing into the Dental Hygiene Program option</vt:lpstr>
      <vt:lpstr>Employment Opportunities</vt:lpstr>
      <vt:lpstr>FACE-to-FACE COURSES DNTA lecture/lab: 8am-4:30pm DNTA Practicums: Clinic Hours </vt:lpstr>
      <vt:lpstr>Certificate Degree Plan   Year One</vt:lpstr>
      <vt:lpstr>Degree Plan – Year One</vt:lpstr>
      <vt:lpstr>Program Requirements</vt:lpstr>
      <vt:lpstr>Program Costs*</vt:lpstr>
      <vt:lpstr>SIMULATION CENTER</vt:lpstr>
      <vt:lpstr>The credit hours you have earned in a Dental Assisting (AAS) degree can be applied towards HCC’s Bachelor of Applied Science (BAS) in Healthcare Management. </vt:lpstr>
      <vt:lpstr>Program Accreditation The ONLY school in the greater Houston area that is accredited by the Commission on Dental Accreditation. The Commission is a specialized accrediting body recognized by the United States Department of Education.  Advanced standing into the Dental Hygiene Program</vt:lpstr>
      <vt:lpstr>Contact Us</vt:lpstr>
      <vt:lpstr>Thank You! Please click HERE to confirm you have completed the PowerPoint.</vt:lpstr>
    </vt:vector>
  </TitlesOfParts>
  <Company>HCCS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anita.wolfgraves</dc:creator>
  <cp:lastModifiedBy>andrew.thai</cp:lastModifiedBy>
  <cp:revision>4</cp:revision>
  <cp:lastPrinted>2025-06-05T22:40:31Z</cp:lastPrinted>
  <dcterms:created xsi:type="dcterms:W3CDTF">2022-08-16T15:51:04Z</dcterms:created>
  <dcterms:modified xsi:type="dcterms:W3CDTF">2026-07-09T20:26:17Z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0x010100F8B60E38774F6E49A3B67BD0DF60E500</vt:lpwstr>
  </property>
  <property fmtid="{D5CDD505-2E9C-101B-9397-08002B2CF9AE}" pid="3" name="MediaServiceImageTags">
    <vt:lpwstr/>
  </property>
  <property fmtid="{D5CDD505-2E9C-101B-9397-08002B2CF9AE}" pid="4" name="Order">
    <vt:lpwstr>644700.000000000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