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93" r:id="rId5"/>
    <p:sldMasterId id="2147483703" r:id="rId6"/>
  </p:sldMasterIdLst>
  <p:notesMasterIdLst>
    <p:notesMasterId r:id="rId32"/>
  </p:notesMasterIdLst>
  <p:handoutMasterIdLst>
    <p:handoutMasterId r:id="rId33"/>
  </p:handoutMasterIdLst>
  <p:sldIdLst>
    <p:sldId id="257" r:id="rId7"/>
    <p:sldId id="349" r:id="rId8"/>
    <p:sldId id="348" r:id="rId9"/>
    <p:sldId id="271" r:id="rId10"/>
    <p:sldId id="256" r:id="rId11"/>
    <p:sldId id="269" r:id="rId12"/>
    <p:sldId id="270" r:id="rId13"/>
    <p:sldId id="260" r:id="rId14"/>
    <p:sldId id="278" r:id="rId15"/>
    <p:sldId id="336" r:id="rId16"/>
    <p:sldId id="339" r:id="rId17"/>
    <p:sldId id="338" r:id="rId18"/>
    <p:sldId id="337" r:id="rId19"/>
    <p:sldId id="340" r:id="rId20"/>
    <p:sldId id="341" r:id="rId21"/>
    <p:sldId id="273" r:id="rId22"/>
    <p:sldId id="351" r:id="rId23"/>
    <p:sldId id="352" r:id="rId24"/>
    <p:sldId id="275" r:id="rId25"/>
    <p:sldId id="353" r:id="rId26"/>
    <p:sldId id="350" r:id="rId27"/>
    <p:sldId id="272" r:id="rId28"/>
    <p:sldId id="267" r:id="rId29"/>
    <p:sldId id="268" r:id="rId30"/>
    <p:sldId id="27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19"/>
    <a:srgbClr val="8A8A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27027E-2EC4-469B-B703-173FD31A790E}" v="242" dt="2023-02-10T18:02:52.1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93"/>
    <p:restoredTop sz="87337" autoAdjust="0"/>
  </p:normalViewPr>
  <p:slideViewPr>
    <p:cSldViewPr snapToGrid="0" snapToObjects="1">
      <p:cViewPr varScale="1">
        <p:scale>
          <a:sx n="59" d="100"/>
          <a:sy n="59" d="100"/>
        </p:scale>
        <p:origin x="948" y="7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5" d="100"/>
          <a:sy n="95" d="100"/>
        </p:scale>
        <p:origin x="3152"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4.2741887377714151E-2"/>
          <c:y val="6.2378296997837097E-2"/>
          <c:w val="0.92696940988885268"/>
          <c:h val="0.84783412073490816"/>
        </c:manualLayout>
      </c:layout>
      <c:barChart>
        <c:barDir val="col"/>
        <c:grouping val="clustered"/>
        <c:varyColors val="0"/>
        <c:ser>
          <c:idx val="0"/>
          <c:order val="0"/>
          <c:tx>
            <c:strRef>
              <c:f>Sheet1!$A$2</c:f>
              <c:strCache>
                <c:ptCount val="1"/>
                <c:pt idx="0">
                  <c:v>2018-2019</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African-American</c:v>
                </c:pt>
                <c:pt idx="1">
                  <c:v>Asian</c:v>
                </c:pt>
                <c:pt idx="2">
                  <c:v>Hispanic</c:v>
                </c:pt>
                <c:pt idx="3">
                  <c:v>White</c:v>
                </c:pt>
              </c:strCache>
            </c:strRef>
          </c:cat>
          <c:val>
            <c:numRef>
              <c:f>Sheet1!$B$2:$E$2</c:f>
              <c:numCache>
                <c:formatCode>0.0</c:formatCode>
                <c:ptCount val="4"/>
                <c:pt idx="0">
                  <c:v>5.069</c:v>
                </c:pt>
                <c:pt idx="1">
                  <c:v>3.677</c:v>
                </c:pt>
                <c:pt idx="2">
                  <c:v>4.9450000000000003</c:v>
                </c:pt>
                <c:pt idx="3">
                  <c:v>5.3410000000000002</c:v>
                </c:pt>
              </c:numCache>
            </c:numRef>
          </c:val>
          <c:extLst>
            <c:ext xmlns:c16="http://schemas.microsoft.com/office/drawing/2014/chart" uri="{C3380CC4-5D6E-409C-BE32-E72D297353CC}">
              <c16:uniqueId val="{00000000-94CB-417A-8F2B-812E63DFE49E}"/>
            </c:ext>
          </c:extLst>
        </c:ser>
        <c:ser>
          <c:idx val="1"/>
          <c:order val="1"/>
          <c:tx>
            <c:strRef>
              <c:f>Sheet1!$A$3</c:f>
              <c:strCache>
                <c:ptCount val="1"/>
                <c:pt idx="0">
                  <c:v>2020-2021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African-American</c:v>
                </c:pt>
                <c:pt idx="1">
                  <c:v>Asian</c:v>
                </c:pt>
                <c:pt idx="2">
                  <c:v>Hispanic</c:v>
                </c:pt>
                <c:pt idx="3">
                  <c:v>White</c:v>
                </c:pt>
              </c:strCache>
            </c:strRef>
          </c:cat>
          <c:val>
            <c:numRef>
              <c:f>Sheet1!$B$3:$E$3</c:f>
              <c:numCache>
                <c:formatCode>0.0</c:formatCode>
                <c:ptCount val="4"/>
                <c:pt idx="0">
                  <c:v>4.9089999999999998</c:v>
                </c:pt>
                <c:pt idx="1">
                  <c:v>4.484</c:v>
                </c:pt>
                <c:pt idx="2">
                  <c:v>4.7699999999999996</c:v>
                </c:pt>
                <c:pt idx="3">
                  <c:v>4.8090000000000002</c:v>
                </c:pt>
              </c:numCache>
            </c:numRef>
          </c:val>
          <c:extLst>
            <c:ext xmlns:c16="http://schemas.microsoft.com/office/drawing/2014/chart" uri="{C3380CC4-5D6E-409C-BE32-E72D297353CC}">
              <c16:uniqueId val="{00000001-94CB-417A-8F2B-812E63DFE49E}"/>
            </c:ext>
          </c:extLst>
        </c:ser>
        <c:ser>
          <c:idx val="2"/>
          <c:order val="2"/>
          <c:tx>
            <c:strRef>
              <c:f>Sheet1!$A$4</c:f>
              <c:strCache>
                <c:ptCount val="1"/>
                <c:pt idx="0">
                  <c:v>2021-2022</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African-American</c:v>
                </c:pt>
                <c:pt idx="1">
                  <c:v>Asian</c:v>
                </c:pt>
                <c:pt idx="2">
                  <c:v>Hispanic</c:v>
                </c:pt>
                <c:pt idx="3">
                  <c:v>White</c:v>
                </c:pt>
              </c:strCache>
            </c:strRef>
          </c:cat>
          <c:val>
            <c:numRef>
              <c:f>Sheet1!$B$4:$E$4</c:f>
              <c:numCache>
                <c:formatCode>0.0</c:formatCode>
                <c:ptCount val="4"/>
                <c:pt idx="0">
                  <c:v>3.9990000000000001</c:v>
                </c:pt>
                <c:pt idx="1">
                  <c:v>3.7120000000000002</c:v>
                </c:pt>
                <c:pt idx="2">
                  <c:v>4.04</c:v>
                </c:pt>
                <c:pt idx="3">
                  <c:v>3.802</c:v>
                </c:pt>
              </c:numCache>
            </c:numRef>
          </c:val>
          <c:extLst>
            <c:ext xmlns:c16="http://schemas.microsoft.com/office/drawing/2014/chart" uri="{C3380CC4-5D6E-409C-BE32-E72D297353CC}">
              <c16:uniqueId val="{00000002-94CB-417A-8F2B-812E63DFE49E}"/>
            </c:ext>
          </c:extLst>
        </c:ser>
        <c:dLbls>
          <c:showLegendKey val="0"/>
          <c:showVal val="0"/>
          <c:showCatName val="0"/>
          <c:showSerName val="0"/>
          <c:showPercent val="0"/>
          <c:showBubbleSize val="0"/>
        </c:dLbls>
        <c:gapWidth val="219"/>
        <c:overlap val="-27"/>
        <c:axId val="225324304"/>
        <c:axId val="225325136"/>
      </c:barChart>
      <c:catAx>
        <c:axId val="225324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5325136"/>
        <c:crosses val="autoZero"/>
        <c:auto val="1"/>
        <c:lblAlgn val="ctr"/>
        <c:lblOffset val="100"/>
        <c:noMultiLvlLbl val="0"/>
      </c:catAx>
      <c:valAx>
        <c:axId val="22532513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25324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7686271582097424"/>
          <c:y val="2.992327623579703E-2"/>
          <c:w val="0.76013477515089978"/>
          <c:h val="0.7588540837004849"/>
        </c:manualLayout>
      </c:layout>
      <c:barChart>
        <c:barDir val="col"/>
        <c:grouping val="clustered"/>
        <c:varyColors val="0"/>
        <c:ser>
          <c:idx val="0"/>
          <c:order val="0"/>
          <c:tx>
            <c:strRef>
              <c:f>Sheet1!$A$2</c:f>
              <c:strCache>
                <c:ptCount val="1"/>
                <c:pt idx="0">
                  <c:v>2018-2019</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FTIC Time to Degree</c:v>
                </c:pt>
              </c:strCache>
            </c:strRef>
          </c:cat>
          <c:val>
            <c:numRef>
              <c:f>Sheet1!$B$2</c:f>
              <c:numCache>
                <c:formatCode>0.0</c:formatCode>
                <c:ptCount val="1"/>
                <c:pt idx="0">
                  <c:v>4.6100000000000003</c:v>
                </c:pt>
              </c:numCache>
            </c:numRef>
          </c:val>
          <c:extLst>
            <c:ext xmlns:c16="http://schemas.microsoft.com/office/drawing/2014/chart" uri="{C3380CC4-5D6E-409C-BE32-E72D297353CC}">
              <c16:uniqueId val="{00000000-349D-4747-8B3C-A5044893D54F}"/>
            </c:ext>
          </c:extLst>
        </c:ser>
        <c:ser>
          <c:idx val="1"/>
          <c:order val="1"/>
          <c:tx>
            <c:strRef>
              <c:f>Sheet1!$A$3</c:f>
              <c:strCache>
                <c:ptCount val="1"/>
                <c:pt idx="0">
                  <c:v>2020-2021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FTIC Time to Degree</c:v>
                </c:pt>
              </c:strCache>
            </c:strRef>
          </c:cat>
          <c:val>
            <c:numRef>
              <c:f>Sheet1!$B$3</c:f>
              <c:numCache>
                <c:formatCode>0.0</c:formatCode>
                <c:ptCount val="1"/>
                <c:pt idx="0">
                  <c:v>4.76</c:v>
                </c:pt>
              </c:numCache>
            </c:numRef>
          </c:val>
          <c:extLst>
            <c:ext xmlns:c16="http://schemas.microsoft.com/office/drawing/2014/chart" uri="{C3380CC4-5D6E-409C-BE32-E72D297353CC}">
              <c16:uniqueId val="{00000003-349D-4747-8B3C-A5044893D54F}"/>
            </c:ext>
          </c:extLst>
        </c:ser>
        <c:ser>
          <c:idx val="2"/>
          <c:order val="2"/>
          <c:tx>
            <c:strRef>
              <c:f>Sheet1!$A$4</c:f>
              <c:strCache>
                <c:ptCount val="1"/>
                <c:pt idx="0">
                  <c:v>2021-2022</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FTIC Time to Degree</c:v>
                </c:pt>
              </c:strCache>
            </c:strRef>
          </c:cat>
          <c:val>
            <c:numRef>
              <c:f>Sheet1!$B$4</c:f>
              <c:numCache>
                <c:formatCode>0.0</c:formatCode>
                <c:ptCount val="1"/>
                <c:pt idx="0">
                  <c:v>4.03</c:v>
                </c:pt>
              </c:numCache>
            </c:numRef>
          </c:val>
          <c:extLst>
            <c:ext xmlns:c16="http://schemas.microsoft.com/office/drawing/2014/chart" uri="{C3380CC4-5D6E-409C-BE32-E72D297353CC}">
              <c16:uniqueId val="{00000004-349D-4747-8B3C-A5044893D54F}"/>
            </c:ext>
          </c:extLst>
        </c:ser>
        <c:dLbls>
          <c:showLegendKey val="0"/>
          <c:showVal val="0"/>
          <c:showCatName val="0"/>
          <c:showSerName val="0"/>
          <c:showPercent val="0"/>
          <c:showBubbleSize val="0"/>
        </c:dLbls>
        <c:gapWidth val="219"/>
        <c:overlap val="-27"/>
        <c:axId val="225324304"/>
        <c:axId val="225325136"/>
      </c:barChart>
      <c:catAx>
        <c:axId val="225324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5325136"/>
        <c:crosses val="autoZero"/>
        <c:auto val="1"/>
        <c:lblAlgn val="ctr"/>
        <c:lblOffset val="100"/>
        <c:noMultiLvlLbl val="0"/>
      </c:catAx>
      <c:valAx>
        <c:axId val="225325136"/>
        <c:scaling>
          <c:orientation val="minMax"/>
          <c:max val="6"/>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Time to Degree (in 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25324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Fall 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Asian</c:v>
                </c:pt>
                <c:pt idx="1">
                  <c:v>Black</c:v>
                </c:pt>
                <c:pt idx="2">
                  <c:v>Hispanic</c:v>
                </c:pt>
                <c:pt idx="3">
                  <c:v>White</c:v>
                </c:pt>
                <c:pt idx="4">
                  <c:v>Female</c:v>
                </c:pt>
                <c:pt idx="5">
                  <c:v>Male</c:v>
                </c:pt>
              </c:strCache>
            </c:strRef>
          </c:cat>
          <c:val>
            <c:numRef>
              <c:f>Sheet1!$B$2:$G$2</c:f>
              <c:numCache>
                <c:formatCode>0.0%</c:formatCode>
                <c:ptCount val="6"/>
                <c:pt idx="0">
                  <c:v>6.7699999999999996E-2</c:v>
                </c:pt>
                <c:pt idx="1">
                  <c:v>0.1799</c:v>
                </c:pt>
                <c:pt idx="2">
                  <c:v>0.1381</c:v>
                </c:pt>
                <c:pt idx="3">
                  <c:v>0.1048</c:v>
                </c:pt>
                <c:pt idx="4">
                  <c:v>0.1268</c:v>
                </c:pt>
                <c:pt idx="5">
                  <c:v>0.1467</c:v>
                </c:pt>
              </c:numCache>
            </c:numRef>
          </c:val>
          <c:extLst>
            <c:ext xmlns:c16="http://schemas.microsoft.com/office/drawing/2014/chart" uri="{C3380CC4-5D6E-409C-BE32-E72D297353CC}">
              <c16:uniqueId val="{00000000-6F70-4C4A-8BA6-C6A462123C6E}"/>
            </c:ext>
          </c:extLst>
        </c:ser>
        <c:ser>
          <c:idx val="1"/>
          <c:order val="1"/>
          <c:tx>
            <c:strRef>
              <c:f>Sheet1!$A$3</c:f>
              <c:strCache>
                <c:ptCount val="1"/>
                <c:pt idx="0">
                  <c:v>Fall 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Asian</c:v>
                </c:pt>
                <c:pt idx="1">
                  <c:v>Black</c:v>
                </c:pt>
                <c:pt idx="2">
                  <c:v>Hispanic</c:v>
                </c:pt>
                <c:pt idx="3">
                  <c:v>White</c:v>
                </c:pt>
                <c:pt idx="4">
                  <c:v>Female</c:v>
                </c:pt>
                <c:pt idx="5">
                  <c:v>Male</c:v>
                </c:pt>
              </c:strCache>
            </c:strRef>
          </c:cat>
          <c:val>
            <c:numRef>
              <c:f>Sheet1!$B$3:$G$3</c:f>
              <c:numCache>
                <c:formatCode>0.0%</c:formatCode>
                <c:ptCount val="6"/>
                <c:pt idx="0">
                  <c:v>6.4699999999999994E-2</c:v>
                </c:pt>
                <c:pt idx="1">
                  <c:v>0.18790000000000001</c:v>
                </c:pt>
                <c:pt idx="2">
                  <c:v>0.123</c:v>
                </c:pt>
                <c:pt idx="3">
                  <c:v>0.1062</c:v>
                </c:pt>
                <c:pt idx="4">
                  <c:v>0.12429999999999999</c:v>
                </c:pt>
                <c:pt idx="5">
                  <c:v>0.1376</c:v>
                </c:pt>
              </c:numCache>
            </c:numRef>
          </c:val>
          <c:extLst>
            <c:ext xmlns:c16="http://schemas.microsoft.com/office/drawing/2014/chart" uri="{C3380CC4-5D6E-409C-BE32-E72D297353CC}">
              <c16:uniqueId val="{00000001-6F70-4C4A-8BA6-C6A462123C6E}"/>
            </c:ext>
          </c:extLst>
        </c:ser>
        <c:dLbls>
          <c:dLblPos val="inEnd"/>
          <c:showLegendKey val="0"/>
          <c:showVal val="1"/>
          <c:showCatName val="0"/>
          <c:showSerName val="0"/>
          <c:showPercent val="0"/>
          <c:showBubbleSize val="0"/>
        </c:dLbls>
        <c:gapWidth val="95"/>
        <c:overlap val="-27"/>
        <c:axId val="1184480272"/>
        <c:axId val="1186806608"/>
      </c:barChart>
      <c:catAx>
        <c:axId val="118448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6806608"/>
        <c:crosses val="autoZero"/>
        <c:auto val="1"/>
        <c:lblAlgn val="ctr"/>
        <c:lblOffset val="100"/>
        <c:noMultiLvlLbl val="0"/>
      </c:catAx>
      <c:valAx>
        <c:axId val="1186806608"/>
        <c:scaling>
          <c:orientation val="minMax"/>
          <c:max val="0.27"/>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84480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934005408414862E-2"/>
          <c:y val="4.6220896128917548E-2"/>
          <c:w val="0.9128639743895649"/>
          <c:h val="0.79831556048473096"/>
        </c:manualLayout>
      </c:layout>
      <c:barChart>
        <c:barDir val="col"/>
        <c:grouping val="clustered"/>
        <c:varyColors val="0"/>
        <c:ser>
          <c:idx val="0"/>
          <c:order val="0"/>
          <c:tx>
            <c:strRef>
              <c:f>Sheet1!$A$2</c:f>
              <c:strCache>
                <c:ptCount val="1"/>
                <c:pt idx="0">
                  <c:v>Fall 2021 All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Asian</c:v>
                </c:pt>
                <c:pt idx="1">
                  <c:v>Black</c:v>
                </c:pt>
                <c:pt idx="2">
                  <c:v>Hispanic</c:v>
                </c:pt>
                <c:pt idx="3">
                  <c:v>White</c:v>
                </c:pt>
                <c:pt idx="4">
                  <c:v>Female</c:v>
                </c:pt>
                <c:pt idx="5">
                  <c:v>Male</c:v>
                </c:pt>
              </c:strCache>
            </c:strRef>
          </c:cat>
          <c:val>
            <c:numRef>
              <c:f>Sheet1!$B$2:$G$2</c:f>
              <c:numCache>
                <c:formatCode>0.0%</c:formatCode>
                <c:ptCount val="6"/>
                <c:pt idx="0">
                  <c:v>6.7699999999999996E-2</c:v>
                </c:pt>
                <c:pt idx="1">
                  <c:v>0.1799</c:v>
                </c:pt>
                <c:pt idx="2">
                  <c:v>0.1381</c:v>
                </c:pt>
                <c:pt idx="3">
                  <c:v>0.1048</c:v>
                </c:pt>
                <c:pt idx="4">
                  <c:v>0.1268</c:v>
                </c:pt>
                <c:pt idx="5">
                  <c:v>0.1467</c:v>
                </c:pt>
              </c:numCache>
            </c:numRef>
          </c:val>
          <c:extLst>
            <c:ext xmlns:c16="http://schemas.microsoft.com/office/drawing/2014/chart" uri="{C3380CC4-5D6E-409C-BE32-E72D297353CC}">
              <c16:uniqueId val="{00000000-6F70-4C4A-8BA6-C6A462123C6E}"/>
            </c:ext>
          </c:extLst>
        </c:ser>
        <c:ser>
          <c:idx val="1"/>
          <c:order val="1"/>
          <c:tx>
            <c:strRef>
              <c:f>Sheet1!$A$3</c:f>
              <c:strCache>
                <c:ptCount val="1"/>
                <c:pt idx="0">
                  <c:v>Fall 2021 AtD (New) Students</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Asian</c:v>
                </c:pt>
                <c:pt idx="1">
                  <c:v>Black</c:v>
                </c:pt>
                <c:pt idx="2">
                  <c:v>Hispanic</c:v>
                </c:pt>
                <c:pt idx="3">
                  <c:v>White</c:v>
                </c:pt>
                <c:pt idx="4">
                  <c:v>Female</c:v>
                </c:pt>
                <c:pt idx="5">
                  <c:v>Male</c:v>
                </c:pt>
              </c:strCache>
            </c:strRef>
          </c:cat>
          <c:val>
            <c:numRef>
              <c:f>Sheet1!$B$3:$G$3</c:f>
              <c:numCache>
                <c:formatCode>0.0%</c:formatCode>
                <c:ptCount val="6"/>
                <c:pt idx="0">
                  <c:v>9.1999999999999998E-2</c:v>
                </c:pt>
                <c:pt idx="1">
                  <c:v>0.252</c:v>
                </c:pt>
                <c:pt idx="2">
                  <c:v>0.16500000000000001</c:v>
                </c:pt>
                <c:pt idx="3">
                  <c:v>0.11600000000000001</c:v>
                </c:pt>
                <c:pt idx="4">
                  <c:v>0.16600000000000001</c:v>
                </c:pt>
                <c:pt idx="5">
                  <c:v>0.19600000000000001</c:v>
                </c:pt>
              </c:numCache>
            </c:numRef>
          </c:val>
          <c:extLst>
            <c:ext xmlns:c16="http://schemas.microsoft.com/office/drawing/2014/chart" uri="{C3380CC4-5D6E-409C-BE32-E72D297353CC}">
              <c16:uniqueId val="{00000001-6F70-4C4A-8BA6-C6A462123C6E}"/>
            </c:ext>
          </c:extLst>
        </c:ser>
        <c:dLbls>
          <c:dLblPos val="inEnd"/>
          <c:showLegendKey val="0"/>
          <c:showVal val="1"/>
          <c:showCatName val="0"/>
          <c:showSerName val="0"/>
          <c:showPercent val="0"/>
          <c:showBubbleSize val="0"/>
        </c:dLbls>
        <c:gapWidth val="95"/>
        <c:overlap val="-27"/>
        <c:axId val="1184480272"/>
        <c:axId val="1186806608"/>
      </c:barChart>
      <c:catAx>
        <c:axId val="118448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6806608"/>
        <c:crosses val="autoZero"/>
        <c:auto val="1"/>
        <c:lblAlgn val="ctr"/>
        <c:lblOffset val="100"/>
        <c:noMultiLvlLbl val="0"/>
      </c:catAx>
      <c:valAx>
        <c:axId val="1186806608"/>
        <c:scaling>
          <c:orientation val="minMax"/>
          <c:max val="0.27"/>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84480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934005408414862E-2"/>
          <c:y val="4.6220896128917548E-2"/>
          <c:w val="0.9128639743895649"/>
          <c:h val="0.79831556048473096"/>
        </c:manualLayout>
      </c:layout>
      <c:barChart>
        <c:barDir val="col"/>
        <c:grouping val="clustered"/>
        <c:varyColors val="0"/>
        <c:ser>
          <c:idx val="0"/>
          <c:order val="0"/>
          <c:tx>
            <c:strRef>
              <c:f>Sheet1!$A$2</c:f>
              <c:strCache>
                <c:ptCount val="1"/>
                <c:pt idx="0">
                  <c:v>Fall 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Full Time Not Dual Credit</c:v>
                </c:pt>
                <c:pt idx="1">
                  <c:v>Part Time Not Dual Credit</c:v>
                </c:pt>
                <c:pt idx="2">
                  <c:v>Not Dual Credit</c:v>
                </c:pt>
                <c:pt idx="3">
                  <c:v>Early College High School</c:v>
                </c:pt>
                <c:pt idx="4">
                  <c:v>P-Tech</c:v>
                </c:pt>
                <c:pt idx="5">
                  <c:v>Traditional Dual Credit</c:v>
                </c:pt>
              </c:strCache>
            </c:strRef>
          </c:cat>
          <c:val>
            <c:numRef>
              <c:f>Sheet1!$B$2:$G$2</c:f>
              <c:numCache>
                <c:formatCode>0.0%</c:formatCode>
                <c:ptCount val="6"/>
                <c:pt idx="0">
                  <c:v>8.4000000000000005E-2</c:v>
                </c:pt>
                <c:pt idx="1">
                  <c:v>0.186</c:v>
                </c:pt>
                <c:pt idx="2">
                  <c:v>0.1381</c:v>
                </c:pt>
                <c:pt idx="3">
                  <c:v>4.7E-2</c:v>
                </c:pt>
                <c:pt idx="4">
                  <c:v>3.3000000000000002E-2</c:v>
                </c:pt>
                <c:pt idx="5">
                  <c:v>0.06</c:v>
                </c:pt>
              </c:numCache>
            </c:numRef>
          </c:val>
          <c:extLst>
            <c:ext xmlns:c16="http://schemas.microsoft.com/office/drawing/2014/chart" uri="{C3380CC4-5D6E-409C-BE32-E72D297353CC}">
              <c16:uniqueId val="{00000000-6F70-4C4A-8BA6-C6A462123C6E}"/>
            </c:ext>
          </c:extLst>
        </c:ser>
        <c:dLbls>
          <c:dLblPos val="inEnd"/>
          <c:showLegendKey val="0"/>
          <c:showVal val="1"/>
          <c:showCatName val="0"/>
          <c:showSerName val="0"/>
          <c:showPercent val="0"/>
          <c:showBubbleSize val="0"/>
        </c:dLbls>
        <c:gapWidth val="95"/>
        <c:overlap val="-27"/>
        <c:axId val="1184480272"/>
        <c:axId val="1186806608"/>
      </c:barChart>
      <c:catAx>
        <c:axId val="118448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6806608"/>
        <c:crosses val="autoZero"/>
        <c:auto val="1"/>
        <c:lblAlgn val="ctr"/>
        <c:lblOffset val="100"/>
        <c:noMultiLvlLbl val="0"/>
      </c:catAx>
      <c:valAx>
        <c:axId val="1186806608"/>
        <c:scaling>
          <c:orientation val="minMax"/>
          <c:max val="0.27"/>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8448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stacked"/>
        <c:varyColors val="0"/>
        <c:ser>
          <c:idx val="0"/>
          <c:order val="0"/>
          <c:tx>
            <c:strRef>
              <c:f>Sheet1!$B$1</c:f>
              <c:strCache>
                <c:ptCount val="1"/>
                <c:pt idx="0">
                  <c:v>Enrolled</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Fall 2016</c:v>
                </c:pt>
                <c:pt idx="1">
                  <c:v>Fall 2017</c:v>
                </c:pt>
                <c:pt idx="2">
                  <c:v>Fall 2018</c:v>
                </c:pt>
                <c:pt idx="3">
                  <c:v>Fall 2019</c:v>
                </c:pt>
                <c:pt idx="4">
                  <c:v>Fall 2020</c:v>
                </c:pt>
                <c:pt idx="5">
                  <c:v>Fall 2021</c:v>
                </c:pt>
              </c:strCache>
            </c:strRef>
          </c:cat>
          <c:val>
            <c:numRef>
              <c:f>Sheet1!$B$2:$B$7</c:f>
              <c:numCache>
                <c:formatCode>0%</c:formatCode>
                <c:ptCount val="6"/>
                <c:pt idx="0">
                  <c:v>0.49813084112</c:v>
                </c:pt>
                <c:pt idx="1">
                  <c:v>0.50053431976999996</c:v>
                </c:pt>
                <c:pt idx="2">
                  <c:v>0.48397104447</c:v>
                </c:pt>
                <c:pt idx="3">
                  <c:v>0.44795670249000002</c:v>
                </c:pt>
                <c:pt idx="4">
                  <c:v>0.49602034047999999</c:v>
                </c:pt>
                <c:pt idx="5">
                  <c:v>0.48007110778000001</c:v>
                </c:pt>
              </c:numCache>
            </c:numRef>
          </c:val>
          <c:extLst>
            <c:ext xmlns:c16="http://schemas.microsoft.com/office/drawing/2014/chart" uri="{C3380CC4-5D6E-409C-BE32-E72D297353CC}">
              <c16:uniqueId val="{00000000-1E58-454C-A2D5-5A941B120C3A}"/>
            </c:ext>
          </c:extLst>
        </c:ser>
        <c:ser>
          <c:idx val="1"/>
          <c:order val="1"/>
          <c:tx>
            <c:strRef>
              <c:f>Sheet1!$C$1</c:f>
              <c:strCache>
                <c:ptCount val="1"/>
                <c:pt idx="0">
                  <c:v>Award</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Fall 2016</c:v>
                </c:pt>
                <c:pt idx="1">
                  <c:v>Fall 2017</c:v>
                </c:pt>
                <c:pt idx="2">
                  <c:v>Fall 2018</c:v>
                </c:pt>
                <c:pt idx="3">
                  <c:v>Fall 2019</c:v>
                </c:pt>
                <c:pt idx="4">
                  <c:v>Fall 2020</c:v>
                </c:pt>
                <c:pt idx="5">
                  <c:v>Fall 2021</c:v>
                </c:pt>
              </c:strCache>
            </c:strRef>
          </c:cat>
          <c:val>
            <c:numRef>
              <c:f>Sheet1!$C$2:$C$7</c:f>
              <c:numCache>
                <c:formatCode>0%</c:formatCode>
                <c:ptCount val="6"/>
                <c:pt idx="0">
                  <c:v>1.843670348E-2</c:v>
                </c:pt>
                <c:pt idx="1">
                  <c:v>1.7509247839999999E-2</c:v>
                </c:pt>
                <c:pt idx="2">
                  <c:v>1.9887041599999999E-2</c:v>
                </c:pt>
                <c:pt idx="3">
                  <c:v>1.6628755200000001E-2</c:v>
                </c:pt>
                <c:pt idx="4">
                  <c:v>1.7024099050000002E-2</c:v>
                </c:pt>
                <c:pt idx="5">
                  <c:v>2.105164671E-2</c:v>
                </c:pt>
              </c:numCache>
            </c:numRef>
          </c:val>
          <c:extLst>
            <c:ext xmlns:c16="http://schemas.microsoft.com/office/drawing/2014/chart" uri="{C3380CC4-5D6E-409C-BE32-E72D297353CC}">
              <c16:uniqueId val="{00000001-1E58-454C-A2D5-5A941B120C3A}"/>
            </c:ext>
          </c:extLst>
        </c:ser>
        <c:ser>
          <c:idx val="2"/>
          <c:order val="2"/>
          <c:tx>
            <c:strRef>
              <c:f>Sheet1!$D$1</c:f>
              <c:strCache>
                <c:ptCount val="1"/>
                <c:pt idx="0">
                  <c:v>Transfer</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Fall 2016</c:v>
                </c:pt>
                <c:pt idx="1">
                  <c:v>Fall 2017</c:v>
                </c:pt>
                <c:pt idx="2">
                  <c:v>Fall 2018</c:v>
                </c:pt>
                <c:pt idx="3">
                  <c:v>Fall 2019</c:v>
                </c:pt>
                <c:pt idx="4">
                  <c:v>Fall 2020</c:v>
                </c:pt>
                <c:pt idx="5">
                  <c:v>Fall 2021</c:v>
                </c:pt>
              </c:strCache>
            </c:strRef>
          </c:cat>
          <c:val>
            <c:numRef>
              <c:f>Sheet1!$D$2:$D$7</c:f>
              <c:numCache>
                <c:formatCode>0%</c:formatCode>
                <c:ptCount val="6"/>
                <c:pt idx="0">
                  <c:v>4.4604927779999998E-2</c:v>
                </c:pt>
                <c:pt idx="1">
                  <c:v>4.6855733660000003E-2</c:v>
                </c:pt>
                <c:pt idx="2">
                  <c:v>4.4944714019999998E-2</c:v>
                </c:pt>
                <c:pt idx="3">
                  <c:v>4.5336889169999998E-2</c:v>
                </c:pt>
                <c:pt idx="4">
                  <c:v>5.195666593E-2</c:v>
                </c:pt>
                <c:pt idx="5">
                  <c:v>5.0243263470000001E-2</c:v>
                </c:pt>
              </c:numCache>
            </c:numRef>
          </c:val>
          <c:extLst>
            <c:ext xmlns:c16="http://schemas.microsoft.com/office/drawing/2014/chart" uri="{C3380CC4-5D6E-409C-BE32-E72D297353CC}">
              <c16:uniqueId val="{00000002-1E58-454C-A2D5-5A941B120C3A}"/>
            </c:ext>
          </c:extLst>
        </c:ser>
        <c:dLbls>
          <c:dLblPos val="ctr"/>
          <c:showLegendKey val="0"/>
          <c:showVal val="1"/>
          <c:showCatName val="0"/>
          <c:showSerName val="0"/>
          <c:showPercent val="0"/>
          <c:showBubbleSize val="0"/>
        </c:dLbls>
        <c:gapWidth val="219"/>
        <c:overlap val="100"/>
        <c:axId val="1225047808"/>
        <c:axId val="1225041152"/>
      </c:barChart>
      <c:catAx>
        <c:axId val="1225047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5041152"/>
        <c:crosses val="autoZero"/>
        <c:auto val="1"/>
        <c:lblAlgn val="ctr"/>
        <c:lblOffset val="100"/>
        <c:noMultiLvlLbl val="0"/>
      </c:catAx>
      <c:valAx>
        <c:axId val="122504115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5047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African American</c:v>
                </c:pt>
              </c:strCache>
            </c:strRef>
          </c:tx>
          <c:spPr>
            <a:ln w="44450" cap="rnd">
              <a:solidFill>
                <a:srgbClr val="FFC000"/>
              </a:solidFill>
              <a:round/>
            </a:ln>
            <a:effectLst/>
          </c:spPr>
          <c:marker>
            <c:symbol val="circle"/>
            <c:size val="5"/>
            <c:spPr>
              <a:solidFill>
                <a:srgbClr val="FFC000"/>
              </a:solidFill>
              <a:ln w="41275">
                <a:solidFill>
                  <a:srgbClr val="FFC000"/>
                </a:solidFill>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20-BD48-8C5F-2159CC30D6C0}"/>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36-4C17-A577-6932CC3EFF4C}"/>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BCD-BA41-B597-6A55AE7F654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Enter Fall 2016; Persist/Award Fall 2017</c:v>
                </c:pt>
                <c:pt idx="1">
                  <c:v>Enter Fall 2017; Persist/Award Fall 2018</c:v>
                </c:pt>
                <c:pt idx="2">
                  <c:v>Enter Fall 2018; Persist/Award Fall 2019</c:v>
                </c:pt>
                <c:pt idx="3">
                  <c:v>Enter Fall 2019; Persist/Award Fall 2020</c:v>
                </c:pt>
                <c:pt idx="4">
                  <c:v>Enter Fall 2020; Persist/Award Fall 2021</c:v>
                </c:pt>
                <c:pt idx="5">
                  <c:v>Enter Fall 2021; Persist/Award Fall 2022</c:v>
                </c:pt>
              </c:strCache>
            </c:strRef>
          </c:cat>
          <c:val>
            <c:numRef>
              <c:f>Sheet1!$B$2:$B$7</c:f>
              <c:numCache>
                <c:formatCode>0%</c:formatCode>
                <c:ptCount val="6"/>
                <c:pt idx="0">
                  <c:v>0.48330000000000001</c:v>
                </c:pt>
                <c:pt idx="1">
                  <c:v>0.48659999999999998</c:v>
                </c:pt>
                <c:pt idx="2">
                  <c:v>0.47389999999999999</c:v>
                </c:pt>
                <c:pt idx="3">
                  <c:v>0.45279999999999998</c:v>
                </c:pt>
                <c:pt idx="4">
                  <c:v>0.51959999999999995</c:v>
                </c:pt>
                <c:pt idx="5">
                  <c:v>0.48459999999999998</c:v>
                </c:pt>
              </c:numCache>
            </c:numRef>
          </c:val>
          <c:smooth val="0"/>
          <c:extLst>
            <c:ext xmlns:c16="http://schemas.microsoft.com/office/drawing/2014/chart" uri="{C3380CC4-5D6E-409C-BE32-E72D297353CC}">
              <c16:uniqueId val="{00000000-E3D8-114B-84CE-F5FAB3876E71}"/>
            </c:ext>
          </c:extLst>
        </c:ser>
        <c:ser>
          <c:idx val="1"/>
          <c:order val="1"/>
          <c:tx>
            <c:strRef>
              <c:f>Sheet1!$C$1</c:f>
              <c:strCache>
                <c:ptCount val="1"/>
                <c:pt idx="0">
                  <c:v>Asian</c:v>
                </c:pt>
              </c:strCache>
            </c:strRef>
          </c:tx>
          <c:spPr>
            <a:ln w="38100" cap="rnd">
              <a:solidFill>
                <a:srgbClr val="00B0F0"/>
              </a:solidFill>
              <a:round/>
            </a:ln>
            <a:effectLst/>
          </c:spPr>
          <c:marker>
            <c:symbol val="circle"/>
            <c:size val="5"/>
            <c:spPr>
              <a:solidFill>
                <a:schemeClr val="accent5"/>
              </a:solidFill>
              <a:ln w="41275">
                <a:solidFill>
                  <a:schemeClr val="accent5"/>
                </a:solidFill>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BCD-BA41-B597-6A55AE7F6542}"/>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36-4C17-A577-6932CC3EFF4C}"/>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BCD-BA41-B597-6A55AE7F654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Enter Fall 2016; Persist/Award Fall 2017</c:v>
                </c:pt>
                <c:pt idx="1">
                  <c:v>Enter Fall 2017; Persist/Award Fall 2018</c:v>
                </c:pt>
                <c:pt idx="2">
                  <c:v>Enter Fall 2018; Persist/Award Fall 2019</c:v>
                </c:pt>
                <c:pt idx="3">
                  <c:v>Enter Fall 2019; Persist/Award Fall 2020</c:v>
                </c:pt>
                <c:pt idx="4">
                  <c:v>Enter Fall 2020; Persist/Award Fall 2021</c:v>
                </c:pt>
                <c:pt idx="5">
                  <c:v>Enter Fall 2021; Persist/Award Fall 2022</c:v>
                </c:pt>
              </c:strCache>
            </c:strRef>
          </c:cat>
          <c:val>
            <c:numRef>
              <c:f>Sheet1!$C$2:$C$7</c:f>
              <c:numCache>
                <c:formatCode>0%</c:formatCode>
                <c:ptCount val="6"/>
                <c:pt idx="0">
                  <c:v>0.70850000000000002</c:v>
                </c:pt>
                <c:pt idx="1">
                  <c:v>0.71819999999999995</c:v>
                </c:pt>
                <c:pt idx="2">
                  <c:v>0.7046</c:v>
                </c:pt>
                <c:pt idx="3">
                  <c:v>0.66500000000000004</c:v>
                </c:pt>
                <c:pt idx="4">
                  <c:v>0.69279999999999997</c:v>
                </c:pt>
                <c:pt idx="5">
                  <c:v>0.67249999999999999</c:v>
                </c:pt>
              </c:numCache>
            </c:numRef>
          </c:val>
          <c:smooth val="0"/>
          <c:extLst>
            <c:ext xmlns:c16="http://schemas.microsoft.com/office/drawing/2014/chart" uri="{C3380CC4-5D6E-409C-BE32-E72D297353CC}">
              <c16:uniqueId val="{00000001-FBCD-BA41-B597-6A55AE7F6542}"/>
            </c:ext>
          </c:extLst>
        </c:ser>
        <c:ser>
          <c:idx val="2"/>
          <c:order val="2"/>
          <c:tx>
            <c:strRef>
              <c:f>Sheet1!$D$1</c:f>
              <c:strCache>
                <c:ptCount val="1"/>
                <c:pt idx="0">
                  <c:v>Hispanic</c:v>
                </c:pt>
              </c:strCache>
            </c:strRef>
          </c:tx>
          <c:spPr>
            <a:ln w="38100" cap="rnd">
              <a:solidFill>
                <a:schemeClr val="accent4"/>
              </a:solidFill>
              <a:round/>
            </a:ln>
            <a:effectLst/>
          </c:spPr>
          <c:marker>
            <c:symbol val="circle"/>
            <c:size val="5"/>
            <c:spPr>
              <a:solidFill>
                <a:schemeClr val="accent4"/>
              </a:solidFill>
              <a:ln w="41275">
                <a:solidFill>
                  <a:schemeClr val="accent4"/>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BCD-BA41-B597-6A55AE7F6542}"/>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36-4C17-A577-6932CC3EFF4C}"/>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BCD-BA41-B597-6A55AE7F654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Enter Fall 2016; Persist/Award Fall 2017</c:v>
                </c:pt>
                <c:pt idx="1">
                  <c:v>Enter Fall 2017; Persist/Award Fall 2018</c:v>
                </c:pt>
                <c:pt idx="2">
                  <c:v>Enter Fall 2018; Persist/Award Fall 2019</c:v>
                </c:pt>
                <c:pt idx="3">
                  <c:v>Enter Fall 2019; Persist/Award Fall 2020</c:v>
                </c:pt>
                <c:pt idx="4">
                  <c:v>Enter Fall 2020; Persist/Award Fall 2021</c:v>
                </c:pt>
                <c:pt idx="5">
                  <c:v>Enter Fall 2021; Persist/Award Fall 2022</c:v>
                </c:pt>
              </c:strCache>
            </c:strRef>
          </c:cat>
          <c:val>
            <c:numRef>
              <c:f>Sheet1!$D$2:$D$7</c:f>
              <c:numCache>
                <c:formatCode>0%</c:formatCode>
                <c:ptCount val="6"/>
                <c:pt idx="0">
                  <c:v>0.58599999999999997</c:v>
                </c:pt>
                <c:pt idx="1">
                  <c:v>0.59079999999999999</c:v>
                </c:pt>
                <c:pt idx="2">
                  <c:v>0.57720000000000005</c:v>
                </c:pt>
                <c:pt idx="3">
                  <c:v>0.50939999999999996</c:v>
                </c:pt>
                <c:pt idx="4">
                  <c:v>0.57499999999999996</c:v>
                </c:pt>
                <c:pt idx="5">
                  <c:v>0.56869999999999998</c:v>
                </c:pt>
              </c:numCache>
            </c:numRef>
          </c:val>
          <c:smooth val="0"/>
          <c:extLst>
            <c:ext xmlns:c16="http://schemas.microsoft.com/office/drawing/2014/chart" uri="{C3380CC4-5D6E-409C-BE32-E72D297353CC}">
              <c16:uniqueId val="{00000002-FBCD-BA41-B597-6A55AE7F6542}"/>
            </c:ext>
          </c:extLst>
        </c:ser>
        <c:ser>
          <c:idx val="3"/>
          <c:order val="3"/>
          <c:tx>
            <c:strRef>
              <c:f>Sheet1!$E$1</c:f>
              <c:strCache>
                <c:ptCount val="1"/>
                <c:pt idx="0">
                  <c:v>White</c:v>
                </c:pt>
              </c:strCache>
            </c:strRef>
          </c:tx>
          <c:spPr>
            <a:ln w="38100" cap="rnd">
              <a:solidFill>
                <a:schemeClr val="accent6">
                  <a:lumMod val="60000"/>
                </a:schemeClr>
              </a:solidFill>
              <a:round/>
            </a:ln>
            <a:effectLst/>
          </c:spPr>
          <c:marker>
            <c:symbol val="circle"/>
            <c:size val="5"/>
            <c:spPr>
              <a:solidFill>
                <a:schemeClr val="accent6">
                  <a:lumMod val="60000"/>
                </a:schemeClr>
              </a:solidFill>
              <a:ln w="41275">
                <a:solidFill>
                  <a:schemeClr val="accent6">
                    <a:lumMod val="60000"/>
                  </a:schemeClr>
                </a:solidFill>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BCD-BA41-B597-6A55AE7F6542}"/>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BCD-BA41-B597-6A55AE7F654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Enter Fall 2016; Persist/Award Fall 2017</c:v>
                </c:pt>
                <c:pt idx="1">
                  <c:v>Enter Fall 2017; Persist/Award Fall 2018</c:v>
                </c:pt>
                <c:pt idx="2">
                  <c:v>Enter Fall 2018; Persist/Award Fall 2019</c:v>
                </c:pt>
                <c:pt idx="3">
                  <c:v>Enter Fall 2019; Persist/Award Fall 2020</c:v>
                </c:pt>
                <c:pt idx="4">
                  <c:v>Enter Fall 2020; Persist/Award Fall 2021</c:v>
                </c:pt>
                <c:pt idx="5">
                  <c:v>Enter Fall 2021; Persist/Award Fall 2022</c:v>
                </c:pt>
              </c:strCache>
            </c:strRef>
          </c:cat>
          <c:val>
            <c:numRef>
              <c:f>Sheet1!$E$2:$E$7</c:f>
              <c:numCache>
                <c:formatCode>0%</c:formatCode>
                <c:ptCount val="6"/>
                <c:pt idx="0">
                  <c:v>0.55020000000000002</c:v>
                </c:pt>
                <c:pt idx="1">
                  <c:v>0.56420000000000003</c:v>
                </c:pt>
                <c:pt idx="2">
                  <c:v>0.53769999999999996</c:v>
                </c:pt>
                <c:pt idx="3">
                  <c:v>0.5383</c:v>
                </c:pt>
                <c:pt idx="4">
                  <c:v>0.53900000000000003</c:v>
                </c:pt>
                <c:pt idx="5">
                  <c:v>0.5746</c:v>
                </c:pt>
              </c:numCache>
            </c:numRef>
          </c:val>
          <c:smooth val="0"/>
          <c:extLst>
            <c:ext xmlns:c16="http://schemas.microsoft.com/office/drawing/2014/chart" uri="{C3380CC4-5D6E-409C-BE32-E72D297353CC}">
              <c16:uniqueId val="{00000003-FBCD-BA41-B597-6A55AE7F6542}"/>
            </c:ext>
          </c:extLst>
        </c:ser>
        <c:dLbls>
          <c:showLegendKey val="0"/>
          <c:showVal val="0"/>
          <c:showCatName val="0"/>
          <c:showSerName val="0"/>
          <c:showPercent val="0"/>
          <c:showBubbleSize val="0"/>
        </c:dLbls>
        <c:marker val="1"/>
        <c:smooth val="0"/>
        <c:axId val="255784832"/>
        <c:axId val="255202272"/>
      </c:lineChart>
      <c:catAx>
        <c:axId val="25578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55202272"/>
        <c:crosses val="autoZero"/>
        <c:auto val="1"/>
        <c:lblAlgn val="ctr"/>
        <c:lblOffset val="100"/>
        <c:noMultiLvlLbl val="0"/>
      </c:catAx>
      <c:valAx>
        <c:axId val="25520227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aseline="0" dirty="0"/>
                  <a:t> Fall-Fall Persistence</a:t>
                </a:r>
                <a:endParaRPr lang="en-US" sz="1400"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5578483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Rate of Transfer within 3 Years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pct</c:v>
                </c:pt>
              </c:strCache>
            </c:strRef>
          </c:tx>
          <c:spPr>
            <a:ln w="47625" cap="rnd">
              <a:solidFill>
                <a:schemeClr val="accent1"/>
              </a:solidFill>
              <a:round/>
            </a:ln>
            <a:effectLst/>
          </c:spPr>
          <c:marker>
            <c:symbol val="circle"/>
            <c:size val="5"/>
            <c:spPr>
              <a:solidFill>
                <a:schemeClr val="accent1"/>
              </a:solidFill>
              <a:ln w="41275">
                <a:solidFill>
                  <a:schemeClr val="accent1"/>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20-BD48-8C5F-2159CC30D6C0}"/>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20-BD48-8C5F-2159CC30D6C0}"/>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20-BD48-8C5F-2159CC30D6C0}"/>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20-BD48-8C5F-2159CC30D6C0}"/>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20-BD48-8C5F-2159CC30D6C0}"/>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0C-9544-B626-E6563A62F6D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Enter Fall 2015; Transfer by Summer 2018</c:v>
                </c:pt>
                <c:pt idx="1">
                  <c:v>Enter Fall 2016; Transfer by Summer 2019</c:v>
                </c:pt>
                <c:pt idx="2">
                  <c:v>Enter Fall 2017; Transfer by Summer 2020</c:v>
                </c:pt>
                <c:pt idx="3">
                  <c:v>Enter Fall 2018; Transfer by Summer 2021</c:v>
                </c:pt>
                <c:pt idx="4">
                  <c:v>Enter Fall 2019; Transfer by Summer 2022</c:v>
                </c:pt>
                <c:pt idx="5">
                  <c:v>Enter Fall 2020; Transfer Through Fall 2022*</c:v>
                </c:pt>
              </c:strCache>
            </c:strRef>
          </c:cat>
          <c:val>
            <c:numRef>
              <c:f>Sheet1!$B$2:$B$7</c:f>
              <c:numCache>
                <c:formatCode>General</c:formatCode>
                <c:ptCount val="6"/>
                <c:pt idx="0">
                  <c:v>0.200963973531574</c:v>
                </c:pt>
                <c:pt idx="1">
                  <c:v>0.18954970263381499</c:v>
                </c:pt>
                <c:pt idx="2">
                  <c:v>0.193916974928072</c:v>
                </c:pt>
                <c:pt idx="3">
                  <c:v>0.18709728740752499</c:v>
                </c:pt>
                <c:pt idx="4">
                  <c:v>0.20629068946584</c:v>
                </c:pt>
                <c:pt idx="5">
                  <c:v>0.21589652885253099</c:v>
                </c:pt>
              </c:numCache>
            </c:numRef>
          </c:val>
          <c:smooth val="0"/>
          <c:extLst>
            <c:ext xmlns:c16="http://schemas.microsoft.com/office/drawing/2014/chart" uri="{C3380CC4-5D6E-409C-BE32-E72D297353CC}">
              <c16:uniqueId val="{00000000-E3D8-114B-84CE-F5FAB3876E71}"/>
            </c:ext>
          </c:extLst>
        </c:ser>
        <c:dLbls>
          <c:showLegendKey val="0"/>
          <c:showVal val="0"/>
          <c:showCatName val="0"/>
          <c:showSerName val="0"/>
          <c:showPercent val="0"/>
          <c:showBubbleSize val="0"/>
        </c:dLbls>
        <c:marker val="1"/>
        <c:smooth val="0"/>
        <c:axId val="255784832"/>
        <c:axId val="255202272"/>
      </c:lineChart>
      <c:catAx>
        <c:axId val="25578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5202272"/>
        <c:crosses val="autoZero"/>
        <c:auto val="1"/>
        <c:lblAlgn val="ctr"/>
        <c:lblOffset val="100"/>
        <c:noMultiLvlLbl val="0"/>
      </c:catAx>
      <c:valAx>
        <c:axId val="255202272"/>
        <c:scaling>
          <c:orientation val="minMax"/>
          <c:max val="0.35000000000000003"/>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400" dirty="0"/>
                  <a:t>Transfer</a:t>
                </a:r>
                <a:r>
                  <a:rPr lang="en-US" sz="1200" baseline="0" dirty="0"/>
                  <a:t> within 3 years</a:t>
                </a:r>
                <a:endParaRPr lang="en-US" sz="1200" dirty="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5578483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Rate of Transfer within</a:t>
            </a:r>
            <a:r>
              <a:rPr lang="en-US" baseline="0" dirty="0"/>
              <a:t> 3 </a:t>
            </a:r>
            <a:r>
              <a:rPr lang="en-US" dirty="0"/>
              <a:t>Years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African American</c:v>
                </c:pt>
              </c:strCache>
            </c:strRef>
          </c:tx>
          <c:spPr>
            <a:ln w="44450" cap="rnd">
              <a:solidFill>
                <a:srgbClr val="FFC000"/>
              </a:solidFill>
              <a:round/>
            </a:ln>
            <a:effectLst/>
          </c:spPr>
          <c:marker>
            <c:symbol val="circle"/>
            <c:size val="5"/>
            <c:spPr>
              <a:solidFill>
                <a:srgbClr val="FFC000"/>
              </a:solidFill>
              <a:ln w="41275">
                <a:solidFill>
                  <a:srgbClr val="FFC000"/>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20-BD48-8C5F-2159CC30D6C0}"/>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BCD-BA41-B597-6A55AE7F654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Enter Fall 2015; Transfer by Summer 2018</c:v>
                </c:pt>
                <c:pt idx="1">
                  <c:v>Enter Fall 2016; Transfer by Summer 2019</c:v>
                </c:pt>
                <c:pt idx="2">
                  <c:v>Enter Fall 2017; Transfer by Summer 2020</c:v>
                </c:pt>
                <c:pt idx="3">
                  <c:v>Enter Fall 2018; Transfer by Summer 2021</c:v>
                </c:pt>
                <c:pt idx="4">
                  <c:v>Enter Fall 2019; Transfer through Summer 2022</c:v>
                </c:pt>
                <c:pt idx="5">
                  <c:v>Enter Fall 2020; Transfer by Fall 2022*</c:v>
                </c:pt>
              </c:strCache>
            </c:strRef>
          </c:cat>
          <c:val>
            <c:numRef>
              <c:f>Sheet1!$B$2:$B$7</c:f>
              <c:numCache>
                <c:formatCode>0%</c:formatCode>
                <c:ptCount val="6"/>
                <c:pt idx="0">
                  <c:v>0.19470000000000001</c:v>
                </c:pt>
                <c:pt idx="1">
                  <c:v>0.1709</c:v>
                </c:pt>
                <c:pt idx="2">
                  <c:v>0.18959999999999999</c:v>
                </c:pt>
                <c:pt idx="3">
                  <c:v>0.1678</c:v>
                </c:pt>
                <c:pt idx="4">
                  <c:v>0.1961</c:v>
                </c:pt>
                <c:pt idx="5">
                  <c:v>0.2031</c:v>
                </c:pt>
              </c:numCache>
            </c:numRef>
          </c:val>
          <c:smooth val="0"/>
          <c:extLst>
            <c:ext xmlns:c16="http://schemas.microsoft.com/office/drawing/2014/chart" uri="{C3380CC4-5D6E-409C-BE32-E72D297353CC}">
              <c16:uniqueId val="{00000000-E3D8-114B-84CE-F5FAB3876E71}"/>
            </c:ext>
          </c:extLst>
        </c:ser>
        <c:ser>
          <c:idx val="1"/>
          <c:order val="1"/>
          <c:tx>
            <c:strRef>
              <c:f>Sheet1!$C$1</c:f>
              <c:strCache>
                <c:ptCount val="1"/>
                <c:pt idx="0">
                  <c:v>Asian</c:v>
                </c:pt>
              </c:strCache>
            </c:strRef>
          </c:tx>
          <c:spPr>
            <a:ln w="38100" cap="rnd">
              <a:solidFill>
                <a:srgbClr val="00B0F0"/>
              </a:solidFill>
              <a:round/>
            </a:ln>
            <a:effectLst/>
          </c:spPr>
          <c:marker>
            <c:symbol val="circle"/>
            <c:size val="5"/>
            <c:spPr>
              <a:solidFill>
                <a:schemeClr val="accent5"/>
              </a:solidFill>
              <a:ln w="41275">
                <a:solidFill>
                  <a:schemeClr val="accent5"/>
                </a:solidFill>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BCD-BA41-B597-6A55AE7F6542}"/>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BCD-BA41-B597-6A55AE7F654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Enter Fall 2015; Transfer by Summer 2018</c:v>
                </c:pt>
                <c:pt idx="1">
                  <c:v>Enter Fall 2016; Transfer by Summer 2019</c:v>
                </c:pt>
                <c:pt idx="2">
                  <c:v>Enter Fall 2017; Transfer by Summer 2020</c:v>
                </c:pt>
                <c:pt idx="3">
                  <c:v>Enter Fall 2018; Transfer by Summer 2021</c:v>
                </c:pt>
                <c:pt idx="4">
                  <c:v>Enter Fall 2019; Transfer through Summer 2022</c:v>
                </c:pt>
                <c:pt idx="5">
                  <c:v>Enter Fall 2020; Transfer by Fall 2022*</c:v>
                </c:pt>
              </c:strCache>
            </c:strRef>
          </c:cat>
          <c:val>
            <c:numRef>
              <c:f>Sheet1!$C$2:$C$7</c:f>
              <c:numCache>
                <c:formatCode>0%</c:formatCode>
                <c:ptCount val="6"/>
                <c:pt idx="0">
                  <c:v>0.36230000000000001</c:v>
                </c:pt>
                <c:pt idx="1">
                  <c:v>0.35539999999999999</c:v>
                </c:pt>
                <c:pt idx="2">
                  <c:v>0.33829999999999999</c:v>
                </c:pt>
                <c:pt idx="3">
                  <c:v>0.3216</c:v>
                </c:pt>
                <c:pt idx="4">
                  <c:v>0.35389999999999999</c:v>
                </c:pt>
                <c:pt idx="5">
                  <c:v>0.32400000000000001</c:v>
                </c:pt>
              </c:numCache>
            </c:numRef>
          </c:val>
          <c:smooth val="0"/>
          <c:extLst>
            <c:ext xmlns:c16="http://schemas.microsoft.com/office/drawing/2014/chart" uri="{C3380CC4-5D6E-409C-BE32-E72D297353CC}">
              <c16:uniqueId val="{00000001-FBCD-BA41-B597-6A55AE7F6542}"/>
            </c:ext>
          </c:extLst>
        </c:ser>
        <c:ser>
          <c:idx val="2"/>
          <c:order val="2"/>
          <c:tx>
            <c:strRef>
              <c:f>Sheet1!$D$1</c:f>
              <c:strCache>
                <c:ptCount val="1"/>
                <c:pt idx="0">
                  <c:v>Hispanic</c:v>
                </c:pt>
              </c:strCache>
            </c:strRef>
          </c:tx>
          <c:spPr>
            <a:ln w="38100" cap="rnd">
              <a:solidFill>
                <a:schemeClr val="accent4"/>
              </a:solidFill>
              <a:round/>
            </a:ln>
            <a:effectLst/>
          </c:spPr>
          <c:marker>
            <c:symbol val="circle"/>
            <c:size val="5"/>
            <c:spPr>
              <a:solidFill>
                <a:schemeClr val="accent4"/>
              </a:solidFill>
              <a:ln w="41275">
                <a:solidFill>
                  <a:schemeClr val="accent4"/>
                </a:solidFill>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BCD-BA41-B597-6A55AE7F6542}"/>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BCD-BA41-B597-6A55AE7F654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Enter Fall 2015; Transfer by Summer 2018</c:v>
                </c:pt>
                <c:pt idx="1">
                  <c:v>Enter Fall 2016; Transfer by Summer 2019</c:v>
                </c:pt>
                <c:pt idx="2">
                  <c:v>Enter Fall 2017; Transfer by Summer 2020</c:v>
                </c:pt>
                <c:pt idx="3">
                  <c:v>Enter Fall 2018; Transfer by Summer 2021</c:v>
                </c:pt>
                <c:pt idx="4">
                  <c:v>Enter Fall 2019; Transfer through Summer 2022</c:v>
                </c:pt>
                <c:pt idx="5">
                  <c:v>Enter Fall 2020; Transfer by Fall 2022*</c:v>
                </c:pt>
              </c:strCache>
            </c:strRef>
          </c:cat>
          <c:val>
            <c:numRef>
              <c:f>Sheet1!$D$2:$D$7</c:f>
              <c:numCache>
                <c:formatCode>0%</c:formatCode>
                <c:ptCount val="6"/>
                <c:pt idx="0">
                  <c:v>0.14449999999999999</c:v>
                </c:pt>
                <c:pt idx="1">
                  <c:v>0.14430000000000001</c:v>
                </c:pt>
                <c:pt idx="2">
                  <c:v>0.15190000000000001</c:v>
                </c:pt>
                <c:pt idx="3">
                  <c:v>0.1409</c:v>
                </c:pt>
                <c:pt idx="4">
                  <c:v>0.16070000000000001</c:v>
                </c:pt>
                <c:pt idx="5">
                  <c:v>0.1767</c:v>
                </c:pt>
              </c:numCache>
            </c:numRef>
          </c:val>
          <c:smooth val="0"/>
          <c:extLst>
            <c:ext xmlns:c16="http://schemas.microsoft.com/office/drawing/2014/chart" uri="{C3380CC4-5D6E-409C-BE32-E72D297353CC}">
              <c16:uniqueId val="{00000002-FBCD-BA41-B597-6A55AE7F6542}"/>
            </c:ext>
          </c:extLst>
        </c:ser>
        <c:ser>
          <c:idx val="3"/>
          <c:order val="3"/>
          <c:tx>
            <c:strRef>
              <c:f>Sheet1!$E$1</c:f>
              <c:strCache>
                <c:ptCount val="1"/>
                <c:pt idx="0">
                  <c:v>White</c:v>
                </c:pt>
              </c:strCache>
            </c:strRef>
          </c:tx>
          <c:spPr>
            <a:ln w="38100" cap="rnd">
              <a:solidFill>
                <a:schemeClr val="accent6">
                  <a:lumMod val="60000"/>
                </a:schemeClr>
              </a:solidFill>
              <a:round/>
            </a:ln>
            <a:effectLst/>
          </c:spPr>
          <c:marker>
            <c:symbol val="circle"/>
            <c:size val="5"/>
            <c:spPr>
              <a:solidFill>
                <a:schemeClr val="accent6">
                  <a:lumMod val="60000"/>
                </a:schemeClr>
              </a:solidFill>
              <a:ln w="41275">
                <a:solidFill>
                  <a:schemeClr val="accent6">
                    <a:lumMod val="60000"/>
                  </a:schemeClr>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BCD-BA41-B597-6A55AE7F6542}"/>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BCD-BA41-B597-6A55AE7F654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Enter Fall 2015; Transfer by Summer 2018</c:v>
                </c:pt>
                <c:pt idx="1">
                  <c:v>Enter Fall 2016; Transfer by Summer 2019</c:v>
                </c:pt>
                <c:pt idx="2">
                  <c:v>Enter Fall 2017; Transfer by Summer 2020</c:v>
                </c:pt>
                <c:pt idx="3">
                  <c:v>Enter Fall 2018; Transfer by Summer 2021</c:v>
                </c:pt>
                <c:pt idx="4">
                  <c:v>Enter Fall 2019; Transfer through Summer 2022</c:v>
                </c:pt>
                <c:pt idx="5">
                  <c:v>Enter Fall 2020; Transfer by Fall 2022*</c:v>
                </c:pt>
              </c:strCache>
            </c:strRef>
          </c:cat>
          <c:val>
            <c:numRef>
              <c:f>Sheet1!$E$2:$E$7</c:f>
              <c:numCache>
                <c:formatCode>0%</c:formatCode>
                <c:ptCount val="6"/>
                <c:pt idx="0">
                  <c:v>0.29360000000000003</c:v>
                </c:pt>
                <c:pt idx="1">
                  <c:v>0.30330000000000001</c:v>
                </c:pt>
                <c:pt idx="2">
                  <c:v>0.29220000000000002</c:v>
                </c:pt>
                <c:pt idx="3">
                  <c:v>0.3049</c:v>
                </c:pt>
                <c:pt idx="4">
                  <c:v>0.28799999999999998</c:v>
                </c:pt>
                <c:pt idx="5">
                  <c:v>0.28210000000000002</c:v>
                </c:pt>
              </c:numCache>
            </c:numRef>
          </c:val>
          <c:smooth val="0"/>
          <c:extLst>
            <c:ext xmlns:c16="http://schemas.microsoft.com/office/drawing/2014/chart" uri="{C3380CC4-5D6E-409C-BE32-E72D297353CC}">
              <c16:uniqueId val="{00000003-FBCD-BA41-B597-6A55AE7F6542}"/>
            </c:ext>
          </c:extLst>
        </c:ser>
        <c:dLbls>
          <c:showLegendKey val="0"/>
          <c:showVal val="0"/>
          <c:showCatName val="0"/>
          <c:showSerName val="0"/>
          <c:showPercent val="0"/>
          <c:showBubbleSize val="0"/>
        </c:dLbls>
        <c:marker val="1"/>
        <c:smooth val="0"/>
        <c:axId val="255784832"/>
        <c:axId val="255202272"/>
      </c:lineChart>
      <c:catAx>
        <c:axId val="25578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55202272"/>
        <c:crosses val="autoZero"/>
        <c:auto val="1"/>
        <c:lblAlgn val="ctr"/>
        <c:lblOffset val="100"/>
        <c:noMultiLvlLbl val="0"/>
      </c:catAx>
      <c:valAx>
        <c:axId val="25520227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aseline="0" dirty="0"/>
                  <a:t> Three Year Transfer Rat</a:t>
                </a:r>
                <a:r>
                  <a:rPr lang="en-US" sz="1400" dirty="0"/>
                  <a:t>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5578483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dirty="0">
              <a:solidFill>
                <a:schemeClr val="accent3"/>
              </a:solidFill>
              <a:latin typeface="Avenir Medium" charset="0"/>
              <a:ea typeface="Avenir Medium" charset="0"/>
              <a:cs typeface="Avenir Medium" charset="0"/>
            </a:endParaRPr>
          </a:p>
        </p:txBody>
      </p:sp>
      <p:sp>
        <p:nvSpPr>
          <p:cNvPr id="3" name="Date Placeholder 2"/>
          <p:cNvSpPr>
            <a:spLocks noGrp="1"/>
          </p:cNvSpPr>
          <p:nvPr>
            <p:ph type="dt" sz="quarter" idx="1"/>
          </p:nvPr>
        </p:nvSpPr>
        <p:spPr>
          <a:xfrm>
            <a:off x="5929425" y="458788"/>
            <a:ext cx="928579" cy="273269"/>
          </a:xfrm>
          <a:prstGeom prst="rect">
            <a:avLst/>
          </a:prstGeom>
        </p:spPr>
        <p:txBody>
          <a:bodyPr vert="horz" lIns="91440" tIns="45720" rIns="91440" bIns="45720" rtlCol="0"/>
          <a:lstStyle>
            <a:lvl1pPr algn="r">
              <a:defRPr sz="1200"/>
            </a:lvl1pPr>
          </a:lstStyle>
          <a:p>
            <a:fld id="{E30653BC-9D8C-A849-8082-D0F7B2EAD88E}" type="datetimeFigureOut">
              <a:rPr lang="en-US" smtClean="0">
                <a:latin typeface="Avenir Medium" charset="0"/>
                <a:ea typeface="Avenir Medium" charset="0"/>
                <a:cs typeface="Avenir Medium" charset="0"/>
              </a:rPr>
              <a:t>2/10/2023</a:t>
            </a:fld>
            <a:endParaRPr lang="en-US" dirty="0">
              <a:latin typeface="Avenir Medium" charset="0"/>
              <a:ea typeface="Avenir Medium" charset="0"/>
              <a:cs typeface="Avenir Medium"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solidFill>
                <a:schemeClr val="accent3"/>
              </a:solidFill>
              <a:latin typeface="Avenir Medium" charset="0"/>
              <a:ea typeface="Avenir Medium" charset="0"/>
              <a:cs typeface="Avenir Medium" charset="0"/>
            </a:endParaRPr>
          </a:p>
        </p:txBody>
      </p:sp>
      <p:sp>
        <p:nvSpPr>
          <p:cNvPr id="5" name="Slide Number Placeholder 4"/>
          <p:cNvSpPr>
            <a:spLocks noGrp="1"/>
          </p:cNvSpPr>
          <p:nvPr>
            <p:ph type="sldNum" sz="quarter" idx="3"/>
          </p:nvPr>
        </p:nvSpPr>
        <p:spPr>
          <a:xfrm>
            <a:off x="6099672" y="1"/>
            <a:ext cx="756745" cy="458787"/>
          </a:xfrm>
          <a:prstGeom prst="rect">
            <a:avLst/>
          </a:prstGeom>
        </p:spPr>
        <p:txBody>
          <a:bodyPr vert="horz" lIns="91440" tIns="45720" rIns="91440" bIns="45720" rtlCol="0" anchor="b"/>
          <a:lstStyle>
            <a:lvl1pPr algn="r">
              <a:defRPr sz="1200"/>
            </a:lvl1pPr>
          </a:lstStyle>
          <a:p>
            <a:fld id="{58153262-5012-2242-9F26-6EF15EA7F5F3}" type="slidenum">
              <a:rPr lang="en-US" smtClean="0">
                <a:solidFill>
                  <a:schemeClr val="accent3"/>
                </a:solidFill>
                <a:latin typeface="Avenir Medium" charset="0"/>
                <a:ea typeface="Avenir Medium" charset="0"/>
                <a:cs typeface="Avenir Medium" charset="0"/>
              </a:rPr>
              <a:t>‹#›</a:t>
            </a:fld>
            <a:endParaRPr lang="en-US">
              <a:solidFill>
                <a:schemeClr val="accent3"/>
              </a:solidFill>
              <a:latin typeface="Avenir Medium" charset="0"/>
              <a:ea typeface="Avenir Medium" charset="0"/>
              <a:cs typeface="Avenir Medium" charset="0"/>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48429" t="88107"/>
          <a:stretch/>
        </p:blipFill>
        <p:spPr>
          <a:xfrm>
            <a:off x="3321270" y="8685213"/>
            <a:ext cx="3536731" cy="458787"/>
          </a:xfrm>
          <a:prstGeom prst="rect">
            <a:avLst/>
          </a:prstGeom>
        </p:spPr>
      </p:pic>
    </p:spTree>
    <p:extLst>
      <p:ext uri="{BB962C8B-B14F-4D97-AF65-F5344CB8AC3E}">
        <p14:creationId xmlns:p14="http://schemas.microsoft.com/office/powerpoint/2010/main" val="1651519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b="0" i="0">
                <a:solidFill>
                  <a:schemeClr val="accent3"/>
                </a:solidFill>
                <a:latin typeface="Avenir Medium" charset="0"/>
                <a:ea typeface="Avenir Medium" charset="0"/>
                <a:cs typeface="Avenir Medium" charset="0"/>
              </a:defRPr>
            </a:lvl1pPr>
          </a:lstStyle>
          <a:p>
            <a:endParaRPr lang="en-US"/>
          </a:p>
        </p:txBody>
      </p:sp>
      <p:sp>
        <p:nvSpPr>
          <p:cNvPr id="3" name="Date Placeholder 2"/>
          <p:cNvSpPr>
            <a:spLocks noGrp="1"/>
          </p:cNvSpPr>
          <p:nvPr>
            <p:ph type="dt" idx="1"/>
          </p:nvPr>
        </p:nvSpPr>
        <p:spPr>
          <a:xfrm>
            <a:off x="3886200" y="294291"/>
            <a:ext cx="2971800" cy="458788"/>
          </a:xfrm>
          <a:prstGeom prst="rect">
            <a:avLst/>
          </a:prstGeom>
        </p:spPr>
        <p:txBody>
          <a:bodyPr vert="horz" lIns="91440" tIns="45720" rIns="91440" bIns="45720" rtlCol="0"/>
          <a:lstStyle>
            <a:lvl1pPr algn="r">
              <a:defRPr sz="1200" b="0" i="0">
                <a:solidFill>
                  <a:schemeClr val="accent3"/>
                </a:solidFill>
                <a:latin typeface="Avenir Medium" charset="0"/>
                <a:ea typeface="Avenir Medium" charset="0"/>
                <a:cs typeface="Avenir Medium" charset="0"/>
              </a:defRPr>
            </a:lvl1pPr>
          </a:lstStyle>
          <a:p>
            <a:fld id="{C0765699-D5DE-034B-B5A6-D2DD4DCC45E2}" type="datetimeFigureOut">
              <a:rPr lang="en-US" smtClean="0"/>
              <a:pPr/>
              <a:t>2/10/2023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solidFill>
                  <a:schemeClr val="accent3"/>
                </a:solidFill>
                <a:latin typeface="Avenir Medium" charset="0"/>
                <a:ea typeface="Avenir Medium" charset="0"/>
                <a:cs typeface="Avenir Medium" charset="0"/>
              </a:defRPr>
            </a:lvl1pPr>
          </a:lstStyle>
          <a:p>
            <a:endParaRPr lang="en-US"/>
          </a:p>
        </p:txBody>
      </p:sp>
      <p:sp>
        <p:nvSpPr>
          <p:cNvPr id="7" name="Slide Number Placeholder 6"/>
          <p:cNvSpPr>
            <a:spLocks noGrp="1"/>
          </p:cNvSpPr>
          <p:nvPr>
            <p:ph type="sldNum" sz="quarter" idx="5"/>
          </p:nvPr>
        </p:nvSpPr>
        <p:spPr>
          <a:xfrm>
            <a:off x="3886200" y="1"/>
            <a:ext cx="2971800" cy="294291"/>
          </a:xfrm>
          <a:prstGeom prst="rect">
            <a:avLst/>
          </a:prstGeom>
        </p:spPr>
        <p:txBody>
          <a:bodyPr vert="horz" lIns="91440" tIns="45720" rIns="91440" bIns="45720" rtlCol="0" anchor="b"/>
          <a:lstStyle>
            <a:lvl1pPr algn="r">
              <a:defRPr sz="1200" b="0" i="0">
                <a:solidFill>
                  <a:schemeClr val="accent3"/>
                </a:solidFill>
                <a:latin typeface="Avenir Medium" charset="0"/>
                <a:ea typeface="Avenir Medium" charset="0"/>
                <a:cs typeface="Avenir Medium" charset="0"/>
              </a:defRPr>
            </a:lvl1pPr>
          </a:lstStyle>
          <a:p>
            <a:fld id="{1B6BC583-FDF6-2342-AD4B-08A208A7294D}" type="slidenum">
              <a:rPr lang="en-US" smtClean="0"/>
              <a:pPr/>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86377"/>
            <a:ext cx="6858000" cy="3857625"/>
          </a:xfrm>
          <a:prstGeom prst="rect">
            <a:avLst/>
          </a:prstGeom>
        </p:spPr>
      </p:pic>
    </p:spTree>
    <p:extLst>
      <p:ext uri="{BB962C8B-B14F-4D97-AF65-F5344CB8AC3E}">
        <p14:creationId xmlns:p14="http://schemas.microsoft.com/office/powerpoint/2010/main" val="285903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0D63C8-EC10-4985-B081-8F3BFB518897}" type="slidenum">
              <a:rPr lang="en-US" smtClean="0"/>
              <a:t>8</a:t>
            </a:fld>
            <a:endParaRPr lang="en-US"/>
          </a:p>
        </p:txBody>
      </p:sp>
    </p:spTree>
    <p:extLst>
      <p:ext uri="{BB962C8B-B14F-4D97-AF65-F5344CB8AC3E}">
        <p14:creationId xmlns:p14="http://schemas.microsoft.com/office/powerpoint/2010/main" val="794369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92C1BF-A14E-454A-AE4C-78E69271C9D7}" type="slidenum">
              <a:rPr lang="en-US" smtClean="0"/>
              <a:t>11</a:t>
            </a:fld>
            <a:endParaRPr lang="en-US"/>
          </a:p>
        </p:txBody>
      </p:sp>
    </p:spTree>
    <p:extLst>
      <p:ext uri="{BB962C8B-B14F-4D97-AF65-F5344CB8AC3E}">
        <p14:creationId xmlns:p14="http://schemas.microsoft.com/office/powerpoint/2010/main" val="804047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92C1BF-A14E-454A-AE4C-78E69271C9D7}" type="slidenum">
              <a:rPr lang="en-US" smtClean="0"/>
              <a:t>14</a:t>
            </a:fld>
            <a:endParaRPr lang="en-US"/>
          </a:p>
        </p:txBody>
      </p:sp>
    </p:spTree>
    <p:extLst>
      <p:ext uri="{BB962C8B-B14F-4D97-AF65-F5344CB8AC3E}">
        <p14:creationId xmlns:p14="http://schemas.microsoft.com/office/powerpoint/2010/main" val="2954667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92C1BF-A14E-454A-AE4C-78E69271C9D7}" type="slidenum">
              <a:rPr lang="en-US" smtClean="0"/>
              <a:t>15</a:t>
            </a:fld>
            <a:endParaRPr lang="en-US"/>
          </a:p>
        </p:txBody>
      </p:sp>
    </p:spTree>
    <p:extLst>
      <p:ext uri="{BB962C8B-B14F-4D97-AF65-F5344CB8AC3E}">
        <p14:creationId xmlns:p14="http://schemas.microsoft.com/office/powerpoint/2010/main" val="1696700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our three-year transfer rates by race/ethnicity. We see differences institutional transfer outcomes by race and ethnicity, but recently increased rates for African American and Hispanic students.  In fact, the increase on the previous slide is primarily due to the increasing rates of transfer by Black and Hispanic students.  Currently, as part of our QEP, Personalized Learning Pathways, as students enter HCC, we are working to have important conversations about career goals and transfer, increasing the support students receive to prepare them to meet their future goals.</a:t>
            </a:r>
          </a:p>
        </p:txBody>
      </p:sp>
      <p:sp>
        <p:nvSpPr>
          <p:cNvPr id="4" name="Slide Number Placeholder 3"/>
          <p:cNvSpPr>
            <a:spLocks noGrp="1"/>
          </p:cNvSpPr>
          <p:nvPr>
            <p:ph type="sldNum" sz="quarter" idx="5"/>
          </p:nvPr>
        </p:nvSpPr>
        <p:spPr/>
        <p:txBody>
          <a:bodyPr/>
          <a:lstStyle/>
          <a:p>
            <a:fld id="{1B6BC583-FDF6-2342-AD4B-08A208A7294D}" type="slidenum">
              <a:rPr lang="en-US" smtClean="0"/>
              <a:pPr/>
              <a:t>18</a:t>
            </a:fld>
            <a:endParaRPr lang="en-US"/>
          </a:p>
        </p:txBody>
      </p:sp>
    </p:spTree>
    <p:extLst>
      <p:ext uri="{BB962C8B-B14F-4D97-AF65-F5344CB8AC3E}">
        <p14:creationId xmlns:p14="http://schemas.microsoft.com/office/powerpoint/2010/main" val="3814705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Previously I’ve shown you data indicating that approximately 2/3 of HCC students indicated that they plan to transfer to a four year institution. This is an important goal for our students, and we work with four-year institutions to build articulation agreements and 2+2 pathways to support our students in meeting their goals.  Our three-year transfer rate, which is the proportion of students who successfully transfer within 3 years,  is an important measure of success. This graph shows our three-year transfer rate over time, beginning with the students who entered in 2015, through the students who entered Fall 2020, who we are continuing to follow.</a:t>
            </a:r>
          </a:p>
          <a:p>
            <a:endParaRPr lang="en-US" dirty="0"/>
          </a:p>
          <a:p>
            <a:r>
              <a:rPr lang="en-US" dirty="0"/>
              <a:t>We see that the three year transfer rate has been relatively stable over time, including the heart of the COVID pandemic. We see our 3-year transfer rate is increasing, suggesting that our work is facilitating students’ successful transfer.</a:t>
            </a:r>
          </a:p>
        </p:txBody>
      </p:sp>
      <p:sp>
        <p:nvSpPr>
          <p:cNvPr id="4" name="Slide Number Placeholder 3"/>
          <p:cNvSpPr>
            <a:spLocks noGrp="1"/>
          </p:cNvSpPr>
          <p:nvPr>
            <p:ph type="sldNum" sz="quarter" idx="5"/>
          </p:nvPr>
        </p:nvSpPr>
        <p:spPr/>
        <p:txBody>
          <a:bodyPr/>
          <a:lstStyle/>
          <a:p>
            <a:fld id="{1B6BC583-FDF6-2342-AD4B-08A208A7294D}" type="slidenum">
              <a:rPr lang="en-US" smtClean="0"/>
              <a:pPr/>
              <a:t>23</a:t>
            </a:fld>
            <a:endParaRPr lang="en-US"/>
          </a:p>
        </p:txBody>
      </p:sp>
    </p:spTree>
    <p:extLst>
      <p:ext uri="{BB962C8B-B14F-4D97-AF65-F5344CB8AC3E}">
        <p14:creationId xmlns:p14="http://schemas.microsoft.com/office/powerpoint/2010/main" val="3204946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our three-year transfer rates by race/ethnicity. We see differences institutional transfer outcomes by race and ethnicity, but recently increased rates for African American and Hispanic students.  In fact, the increase on the previous slide is primarily due to the increasing rates of transfer by Black and Hispanic students.  Currently, as part of our QEP, Personalized Learning Pathways, as students enter HCC, we are working to have important conversations about career goals and transfer, increasing the support students receive to prepare them to meet their future goals.</a:t>
            </a:r>
          </a:p>
        </p:txBody>
      </p:sp>
      <p:sp>
        <p:nvSpPr>
          <p:cNvPr id="4" name="Slide Number Placeholder 3"/>
          <p:cNvSpPr>
            <a:spLocks noGrp="1"/>
          </p:cNvSpPr>
          <p:nvPr>
            <p:ph type="sldNum" sz="quarter" idx="5"/>
          </p:nvPr>
        </p:nvSpPr>
        <p:spPr/>
        <p:txBody>
          <a:bodyPr/>
          <a:lstStyle/>
          <a:p>
            <a:fld id="{1B6BC583-FDF6-2342-AD4B-08A208A7294D}" type="slidenum">
              <a:rPr lang="en-US" smtClean="0"/>
              <a:pPr/>
              <a:t>24</a:t>
            </a:fld>
            <a:endParaRPr lang="en-US"/>
          </a:p>
        </p:txBody>
      </p:sp>
    </p:spTree>
    <p:extLst>
      <p:ext uri="{BB962C8B-B14F-4D97-AF65-F5344CB8AC3E}">
        <p14:creationId xmlns:p14="http://schemas.microsoft.com/office/powerpoint/2010/main" val="9599972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54381" y="2911951"/>
            <a:ext cx="2217683" cy="1491392"/>
          </a:xfrm>
          <a:prstGeom prst="rect">
            <a:avLst/>
          </a:prstGeom>
        </p:spPr>
      </p:pic>
      <p:cxnSp>
        <p:nvCxnSpPr>
          <p:cNvPr id="16" name="Straight Connector 15"/>
          <p:cNvCxnSpPr/>
          <p:nvPr userDrawn="1"/>
        </p:nvCxnSpPr>
        <p:spPr>
          <a:xfrm>
            <a:off x="4106563" y="3791509"/>
            <a:ext cx="6396680"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0" name="Title 19"/>
          <p:cNvSpPr>
            <a:spLocks noGrp="1"/>
          </p:cNvSpPr>
          <p:nvPr>
            <p:ph type="title" hasCustomPrompt="1"/>
          </p:nvPr>
        </p:nvSpPr>
        <p:spPr>
          <a:xfrm>
            <a:off x="4106562" y="831639"/>
            <a:ext cx="6561437" cy="2860176"/>
          </a:xfrm>
          <a:prstGeom prst="rect">
            <a:avLst/>
          </a:prstGeom>
        </p:spPr>
        <p:txBody>
          <a:bodyPr anchor="b">
            <a:normAutofit/>
          </a:bodyPr>
          <a:lstStyle>
            <a:lvl1pPr>
              <a:lnSpc>
                <a:spcPct val="85000"/>
              </a:lnSpc>
              <a:spcAft>
                <a:spcPts val="0"/>
              </a:spcAft>
              <a:defRPr sz="6000" b="1" i="0" baseline="0">
                <a:latin typeface="Avenir Heavy" charset="0"/>
                <a:ea typeface="Avenir Heavy" charset="0"/>
                <a:cs typeface="Avenir Heavy" charset="0"/>
              </a:defRPr>
            </a:lvl1pPr>
          </a:lstStyle>
          <a:p>
            <a:r>
              <a:rPr lang="en-US" dirty="0"/>
              <a:t>Title goes here.</a:t>
            </a:r>
          </a:p>
        </p:txBody>
      </p:sp>
      <p:sp>
        <p:nvSpPr>
          <p:cNvPr id="27" name="Text Placeholder 26"/>
          <p:cNvSpPr>
            <a:spLocks noGrp="1"/>
          </p:cNvSpPr>
          <p:nvPr>
            <p:ph type="body" sz="quarter" idx="10" hasCustomPrompt="1"/>
          </p:nvPr>
        </p:nvSpPr>
        <p:spPr>
          <a:xfrm>
            <a:off x="4106862" y="3891204"/>
            <a:ext cx="6561137" cy="1570038"/>
          </a:xfrm>
        </p:spPr>
        <p:txBody>
          <a:bodyPr anchor="t"/>
          <a:lstStyle>
            <a:lvl1pPr marL="0" indent="0">
              <a:lnSpc>
                <a:spcPct val="100000"/>
              </a:lnSpc>
              <a:buFont typeface="Arial" charse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A nice subtitle can go here</a:t>
            </a:r>
          </a:p>
        </p:txBody>
      </p:sp>
    </p:spTree>
    <p:extLst>
      <p:ext uri="{BB962C8B-B14F-4D97-AF65-F5344CB8AC3E}">
        <p14:creationId xmlns:p14="http://schemas.microsoft.com/office/powerpoint/2010/main" val="23821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xEl>
                                              <p:pRg st="0" end="0"/>
                                            </p:txEl>
                                          </p:spTgt>
                                        </p:tgtEl>
                                        <p:attrNameLst>
                                          <p:attrName>style.visibility</p:attrName>
                                        </p:attrNameLst>
                                      </p:cBhvr>
                                      <p:to>
                                        <p:strVal val="visible"/>
                                      </p:to>
                                    </p:set>
                                    <p:animEffect transition="in" filter="fade">
                                      <p:cBhvr>
                                        <p:cTn id="16"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and Content">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9" y="2209126"/>
            <a:ext cx="3198812" cy="3659862"/>
          </a:xfrm>
        </p:spPr>
        <p:txBody>
          <a:bodyPr anchor="t"/>
          <a:lstStyle>
            <a:lvl1pPr marL="0" indent="0">
              <a:buNone/>
              <a:defRPr sz="16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text here</a:t>
            </a:r>
          </a:p>
        </p:txBody>
      </p:sp>
      <p:sp>
        <p:nvSpPr>
          <p:cNvPr id="5" name="Date Placeholder 4"/>
          <p:cNvSpPr>
            <a:spLocks noGrp="1"/>
          </p:cNvSpPr>
          <p:nvPr>
            <p:ph type="dt" sz="half" idx="10"/>
          </p:nvPr>
        </p:nvSpPr>
        <p:spPr/>
        <p:txBody>
          <a:bodyPr/>
          <a:lstStyle/>
          <a:p>
            <a:fld id="{F47D5513-894F-764A-A324-A8FF985DD4E6}" type="datetime1">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C62AD-1449-9143-8F26-15D729BEA7F6}" type="slidenum">
              <a:rPr lang="en-US" smtClean="0"/>
              <a:t>‹#›</a:t>
            </a:fld>
            <a:endParaRPr lang="en-US"/>
          </a:p>
        </p:txBody>
      </p:sp>
      <p:sp>
        <p:nvSpPr>
          <p:cNvPr id="8" name="Title 7"/>
          <p:cNvSpPr>
            <a:spLocks noGrp="1"/>
          </p:cNvSpPr>
          <p:nvPr>
            <p:ph type="title" hasCustomPrompt="1"/>
          </p:nvPr>
        </p:nvSpPr>
        <p:spPr>
          <a:xfrm>
            <a:off x="838200" y="987425"/>
            <a:ext cx="3200104" cy="970467"/>
          </a:xfrm>
        </p:spPr>
        <p:txBody>
          <a:bodyPr anchor="b">
            <a:normAutofit/>
          </a:bodyPr>
          <a:lstStyle>
            <a:lvl1pPr>
              <a:defRPr sz="2800" b="0" i="0">
                <a:latin typeface="Avenir Medium" charset="0"/>
                <a:ea typeface="Avenir Medium" charset="0"/>
                <a:cs typeface="Avenir Medium" charset="0"/>
              </a:defRPr>
            </a:lvl1pPr>
          </a:lstStyle>
          <a:p>
            <a:r>
              <a:rPr lang="en-US" dirty="0"/>
              <a:t>Title goes here.</a:t>
            </a:r>
          </a:p>
        </p:txBody>
      </p:sp>
      <p:sp>
        <p:nvSpPr>
          <p:cNvPr id="10" name="Content Placeholder 9"/>
          <p:cNvSpPr>
            <a:spLocks noGrp="1"/>
          </p:cNvSpPr>
          <p:nvPr>
            <p:ph sz="quarter" idx="13"/>
          </p:nvPr>
        </p:nvSpPr>
        <p:spPr>
          <a:xfrm>
            <a:off x="4883972" y="987425"/>
            <a:ext cx="6368228" cy="4881563"/>
          </a:xfrm>
        </p:spPr>
        <p:txBody>
          <a:bodyPr/>
          <a:lstStyle/>
          <a:p>
            <a:pPr lvl="0"/>
            <a:r>
              <a:rPr lang="en-US"/>
              <a:t>Edit Master text styles</a:t>
            </a:r>
          </a:p>
        </p:txBody>
      </p:sp>
    </p:spTree>
    <p:extLst>
      <p:ext uri="{BB962C8B-B14F-4D97-AF65-F5344CB8AC3E}">
        <p14:creationId xmlns:p14="http://schemas.microsoft.com/office/powerpoint/2010/main" val="201935580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Content">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9" y="2209126"/>
            <a:ext cx="3198812" cy="3659862"/>
          </a:xfrm>
        </p:spPr>
        <p:txBody>
          <a:bodyPr anchor="t"/>
          <a:lstStyle>
            <a:lvl1pPr marL="0" indent="0">
              <a:buNone/>
              <a:defRPr sz="16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text here</a:t>
            </a:r>
          </a:p>
        </p:txBody>
      </p:sp>
      <p:sp>
        <p:nvSpPr>
          <p:cNvPr id="5" name="Date Placeholder 4"/>
          <p:cNvSpPr>
            <a:spLocks noGrp="1"/>
          </p:cNvSpPr>
          <p:nvPr>
            <p:ph type="dt" sz="half" idx="10"/>
          </p:nvPr>
        </p:nvSpPr>
        <p:spPr/>
        <p:txBody>
          <a:bodyPr/>
          <a:lstStyle/>
          <a:p>
            <a:fld id="{0EE3DEEC-492C-ED45-8E03-0A8A0FCA30E4}" type="datetime1">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C62AD-1449-9143-8F26-15D729BEA7F6}" type="slidenum">
              <a:rPr lang="en-US" smtClean="0"/>
              <a:t>‹#›</a:t>
            </a:fld>
            <a:endParaRPr lang="en-US"/>
          </a:p>
        </p:txBody>
      </p:sp>
      <p:sp>
        <p:nvSpPr>
          <p:cNvPr id="8" name="Title 7"/>
          <p:cNvSpPr>
            <a:spLocks noGrp="1"/>
          </p:cNvSpPr>
          <p:nvPr>
            <p:ph type="title" hasCustomPrompt="1"/>
          </p:nvPr>
        </p:nvSpPr>
        <p:spPr>
          <a:xfrm>
            <a:off x="838200" y="987425"/>
            <a:ext cx="3200104" cy="970467"/>
          </a:xfrm>
        </p:spPr>
        <p:txBody>
          <a:bodyPr anchor="b">
            <a:normAutofit/>
          </a:bodyPr>
          <a:lstStyle>
            <a:lvl1pPr>
              <a:defRPr sz="2800" b="0" i="0">
                <a:latin typeface="Avenir Medium" charset="0"/>
                <a:ea typeface="Avenir Medium" charset="0"/>
                <a:cs typeface="Avenir Medium" charset="0"/>
              </a:defRPr>
            </a:lvl1pPr>
          </a:lstStyle>
          <a:p>
            <a:r>
              <a:rPr lang="en-US" dirty="0"/>
              <a:t>Title goes here.</a:t>
            </a:r>
          </a:p>
        </p:txBody>
      </p:sp>
      <p:sp>
        <p:nvSpPr>
          <p:cNvPr id="10" name="Content Placeholder 9"/>
          <p:cNvSpPr>
            <a:spLocks noGrp="1"/>
          </p:cNvSpPr>
          <p:nvPr>
            <p:ph sz="quarter" idx="13" hasCustomPrompt="1"/>
          </p:nvPr>
        </p:nvSpPr>
        <p:spPr>
          <a:xfrm>
            <a:off x="4883972" y="0"/>
            <a:ext cx="7308028" cy="6857999"/>
          </a:xfrm>
          <a:solidFill>
            <a:schemeClr val="accent1"/>
          </a:solidFill>
        </p:spPr>
        <p:txBody>
          <a:bodyPr/>
          <a:lstStyle/>
          <a:p>
            <a:pPr lvl="0"/>
            <a:r>
              <a:rPr lang="en-US" dirty="0"/>
              <a:t>A nice picture can go here</a:t>
            </a:r>
          </a:p>
        </p:txBody>
      </p:sp>
    </p:spTree>
    <p:extLst>
      <p:ext uri="{BB962C8B-B14F-4D97-AF65-F5344CB8AC3E}">
        <p14:creationId xmlns:p14="http://schemas.microsoft.com/office/powerpoint/2010/main" val="140176403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
            <a:ext cx="9248330" cy="6858001"/>
          </a:xfrm>
        </p:spPr>
        <p:txBody>
          <a:bodyPr/>
          <a:lstStyle>
            <a:lvl1pPr>
              <a:lnSpc>
                <a:spcPct val="85000"/>
              </a:lnSpc>
              <a:defRPr b="1" i="0" spc="300">
                <a:solidFill>
                  <a:schemeClr val="bg1"/>
                </a:solidFill>
                <a:latin typeface="Gotham Black" charset="0"/>
                <a:ea typeface="Gotham Black" charset="0"/>
                <a:cs typeface="Gotham Black" charset="0"/>
              </a:defRPr>
            </a:lvl1pPr>
          </a:lstStyle>
          <a:p>
            <a:r>
              <a:rPr lang="en-US" dirty="0"/>
              <a:t>TITLE GOES</a:t>
            </a:r>
            <a:br>
              <a:rPr lang="en-US" dirty="0"/>
            </a:br>
            <a:r>
              <a:rPr lang="en-US" dirty="0"/>
              <a:t>HERE</a:t>
            </a:r>
          </a:p>
        </p:txBody>
      </p:sp>
      <p:sp>
        <p:nvSpPr>
          <p:cNvPr id="3" name="Date Placeholder 2"/>
          <p:cNvSpPr>
            <a:spLocks noGrp="1"/>
          </p:cNvSpPr>
          <p:nvPr>
            <p:ph type="dt" sz="half" idx="10"/>
          </p:nvPr>
        </p:nvSpPr>
        <p:spPr/>
        <p:txBody>
          <a:bodyPr/>
          <a:lstStyle>
            <a:lvl1pPr>
              <a:defRPr>
                <a:solidFill>
                  <a:schemeClr val="bg1"/>
                </a:solidFill>
              </a:defRPr>
            </a:lvl1pPr>
          </a:lstStyle>
          <a:p>
            <a:fld id="{DA101D0F-D918-734D-BF98-31171A9B8527}" type="datetime1">
              <a:rPr lang="en-US" smtClean="0"/>
              <a:t>2/10/2023</a:t>
            </a:fld>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31EC62AD-1449-9143-8F26-15D729BEA7F6}" type="slidenum">
              <a:rPr lang="en-US" smtClean="0"/>
              <a:pPr/>
              <a:t>‹#›</a:t>
            </a:fld>
            <a:endParaRPr lang="en-US" dirty="0"/>
          </a:p>
        </p:txBody>
      </p:sp>
    </p:spTree>
    <p:extLst>
      <p:ext uri="{BB962C8B-B14F-4D97-AF65-F5344CB8AC3E}">
        <p14:creationId xmlns:p14="http://schemas.microsoft.com/office/powerpoint/2010/main" val="152186862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6" name="Date Placeholder 5"/>
          <p:cNvSpPr>
            <a:spLocks noGrp="1"/>
          </p:cNvSpPr>
          <p:nvPr>
            <p:ph type="dt" sz="half" idx="10"/>
          </p:nvPr>
        </p:nvSpPr>
        <p:spPr/>
        <p:txBody>
          <a:bodyPr/>
          <a:lstStyle>
            <a:lvl1pPr>
              <a:defRPr>
                <a:solidFill>
                  <a:schemeClr val="bg1"/>
                </a:solidFill>
              </a:defRPr>
            </a:lvl1pPr>
          </a:lstStyle>
          <a:p>
            <a:fld id="{B19D082E-48EA-DC44-AB29-B113D25A2F8F}" type="datetime1">
              <a:rPr lang="en-US" smtClean="0"/>
              <a:t>2/10/2023</a:t>
            </a:fld>
            <a:endParaRPr lang="en-US" dirty="0"/>
          </a:p>
        </p:txBody>
      </p:sp>
      <p:sp>
        <p:nvSpPr>
          <p:cNvPr id="7" name="Footer Placeholder 6"/>
          <p:cNvSpPr>
            <a:spLocks noGrp="1"/>
          </p:cNvSpPr>
          <p:nvPr>
            <p:ph type="ftr" sz="quarter" idx="11"/>
          </p:nvPr>
        </p:nvSpPr>
        <p:spPr/>
        <p:txBody>
          <a:bodyPr/>
          <a:lstStyle>
            <a:lvl1pPr>
              <a:defRPr>
                <a:solidFill>
                  <a:schemeClr val="bg1"/>
                </a:solidFill>
              </a:defRPr>
            </a:lvl1pPr>
          </a:lstStyle>
          <a:p>
            <a:endParaRPr lang="en-US"/>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31EC62AD-1449-9143-8F26-15D729BEA7F6}" type="slidenum">
              <a:rPr lang="en-US" smtClean="0"/>
              <a:pPr/>
              <a:t>‹#›</a:t>
            </a:fld>
            <a:endParaRPr lang="en-US" dirty="0"/>
          </a:p>
        </p:txBody>
      </p:sp>
      <p:sp>
        <p:nvSpPr>
          <p:cNvPr id="9" name="Text Placeholder 2"/>
          <p:cNvSpPr>
            <a:spLocks noGrp="1"/>
          </p:cNvSpPr>
          <p:nvPr>
            <p:ph idx="1"/>
          </p:nvPr>
        </p:nvSpPr>
        <p:spPr>
          <a:xfrm>
            <a:off x="4920170" y="790689"/>
            <a:ext cx="6310814" cy="5276624"/>
          </a:xfrm>
          <a:prstGeom prst="rect">
            <a:avLst/>
          </a:prstGeom>
        </p:spPr>
        <p:txBody>
          <a:bodyPr vert="horz" lIns="91440" tIns="45720" rIns="91440" bIns="45720" rtlCol="0" anchor="ctr">
            <a:normAutofit/>
          </a:bodyPr>
          <a:lstStyle>
            <a:lvl1pPr>
              <a:lnSpc>
                <a:spcPct val="100000"/>
              </a:lnSpc>
              <a:spcBef>
                <a:spcPts val="600"/>
              </a:spcBef>
              <a:defRPr>
                <a:solidFill>
                  <a:schemeClr val="bg1"/>
                </a:solidFill>
                <a:latin typeface="Avenir Book" panose="02000503020000020003" pitchFamily="2" charset="0"/>
              </a:defRPr>
            </a:lvl1pPr>
            <a:lvl2pPr>
              <a:lnSpc>
                <a:spcPct val="100000"/>
              </a:lnSpc>
              <a:spcBef>
                <a:spcPts val="600"/>
              </a:spcBef>
              <a:defRPr>
                <a:solidFill>
                  <a:schemeClr val="bg1"/>
                </a:solidFill>
              </a:defRPr>
            </a:lvl2pPr>
            <a:lvl3pPr>
              <a:lnSpc>
                <a:spcPct val="100000"/>
              </a:lnSpc>
              <a:spcBef>
                <a:spcPts val="600"/>
              </a:spcBef>
              <a:defRPr>
                <a:solidFill>
                  <a:schemeClr val="bg1"/>
                </a:solidFill>
                <a:latin typeface="Avenir Book" panose="02000503020000020003" pitchFamily="2" charset="0"/>
              </a:defRPr>
            </a:lvl3pPr>
            <a:lvl4pPr>
              <a:lnSpc>
                <a:spcPct val="100000"/>
              </a:lnSpc>
              <a:spcBef>
                <a:spcPts val="600"/>
              </a:spcBef>
              <a:defRPr>
                <a:solidFill>
                  <a:schemeClr val="bg1"/>
                </a:solidFill>
              </a:defRPr>
            </a:lvl4pPr>
            <a:lvl5pPr>
              <a:lnSpc>
                <a:spcPct val="100000"/>
              </a:lnSpc>
              <a:spcBef>
                <a:spcPts val="600"/>
              </a:spcBef>
              <a:defRPr>
                <a:solidFill>
                  <a:schemeClr val="bg1"/>
                </a:solidFill>
                <a:latin typeface="Avenir Book" panose="02000503020000020003" pitchFamily="2" charset="0"/>
              </a:defRPr>
            </a:lvl5pPr>
            <a:lvl7pPr>
              <a:defRPr>
                <a:solidFill>
                  <a:schemeClr val="bg1"/>
                </a:solidFill>
                <a:latin typeface="Avenir Book" panose="02000503020000020003" pitchFamily="2" charset="0"/>
              </a:defRPr>
            </a:lvl7pPr>
            <a:lvl9pPr>
              <a:defRPr>
                <a:solidFill>
                  <a:schemeClr val="bg1"/>
                </a:solidFill>
                <a:latin typeface="Avenir Book" panose="02000503020000020003" pitchFamily="2" charset="0"/>
              </a:defRPr>
            </a:lvl9pPr>
          </a:lstStyle>
          <a:p>
            <a:pPr marL="228600" marR="0" lvl="0"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a:t>Edit Master text styles</a:t>
            </a:r>
          </a:p>
          <a:p>
            <a:pPr marL="228600" marR="0" lvl="1"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a:t>Second level</a:t>
            </a:r>
          </a:p>
          <a:p>
            <a:pPr marL="228600" marR="0" lvl="2"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a:t>Third level</a:t>
            </a:r>
          </a:p>
          <a:p>
            <a:pPr marL="228600" marR="0" lvl="3"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a:t>Fourth level</a:t>
            </a:r>
          </a:p>
          <a:p>
            <a:pPr marL="228600" marR="0" lvl="4"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a:t>Fifth level</a:t>
            </a:r>
            <a:endParaRPr lang="en-US" dirty="0"/>
          </a:p>
        </p:txBody>
      </p:sp>
    </p:spTree>
    <p:extLst>
      <p:ext uri="{BB962C8B-B14F-4D97-AF65-F5344CB8AC3E}">
        <p14:creationId xmlns:p14="http://schemas.microsoft.com/office/powerpoint/2010/main" val="58981547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C25D6287-4A64-234F-B88A-DDE33279A6AE}" type="datetime1">
              <a:rPr lang="en-US" smtClean="0"/>
              <a:t>2/10/2023</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31EC62AD-1449-9143-8F26-15D729BEA7F6}" type="slidenum">
              <a:rPr lang="en-US" smtClean="0"/>
              <a:pPr/>
              <a:t>‹#›</a:t>
            </a:fld>
            <a:endParaRPr lang="en-US" dirty="0"/>
          </a:p>
        </p:txBody>
      </p:sp>
    </p:spTree>
    <p:extLst>
      <p:ext uri="{BB962C8B-B14F-4D97-AF65-F5344CB8AC3E}">
        <p14:creationId xmlns:p14="http://schemas.microsoft.com/office/powerpoint/2010/main" val="157507988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En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8598" y="2329031"/>
            <a:ext cx="8634804" cy="2651760"/>
          </a:xfrm>
        </p:spPr>
        <p:txBody>
          <a:bodyPr>
            <a:normAutofit/>
          </a:bodyPr>
          <a:lstStyle>
            <a:lvl1pPr algn="ctr">
              <a:lnSpc>
                <a:spcPct val="80000"/>
              </a:lnSpc>
              <a:defRPr sz="11500" baseline="0"/>
            </a:lvl1pPr>
          </a:lstStyle>
          <a:p>
            <a:r>
              <a:rPr lang="en-US" dirty="0"/>
              <a:t>Thank you!</a:t>
            </a:r>
          </a:p>
        </p:txBody>
      </p:sp>
      <p:sp>
        <p:nvSpPr>
          <p:cNvPr id="3" name="Date Placeholder 2"/>
          <p:cNvSpPr>
            <a:spLocks noGrp="1"/>
          </p:cNvSpPr>
          <p:nvPr>
            <p:ph type="dt" sz="half" idx="10"/>
          </p:nvPr>
        </p:nvSpPr>
        <p:spPr/>
        <p:txBody>
          <a:bodyPr/>
          <a:lstStyle>
            <a:lvl1pPr>
              <a:defRPr>
                <a:solidFill>
                  <a:schemeClr val="accent2"/>
                </a:solidFill>
              </a:defRPr>
            </a:lvl1pPr>
          </a:lstStyle>
          <a:p>
            <a:fld id="{A1AEF81A-83D2-1343-8D33-C876EE9652BE}" type="datetime1">
              <a:rPr lang="en-US" smtClean="0"/>
              <a:t>2/10/2023</a:t>
            </a:fld>
            <a:endParaRPr lang="en-US" dirty="0"/>
          </a:p>
        </p:txBody>
      </p:sp>
      <p:sp>
        <p:nvSpPr>
          <p:cNvPr id="5" name="Slide Number Placeholder 4"/>
          <p:cNvSpPr>
            <a:spLocks noGrp="1"/>
          </p:cNvSpPr>
          <p:nvPr>
            <p:ph type="sldNum" sz="quarter" idx="12"/>
          </p:nvPr>
        </p:nvSpPr>
        <p:spPr/>
        <p:txBody>
          <a:bodyPr/>
          <a:lstStyle>
            <a:lvl1pPr>
              <a:defRPr>
                <a:solidFill>
                  <a:schemeClr val="accent2"/>
                </a:solidFill>
              </a:defRPr>
            </a:lvl1pPr>
          </a:lstStyle>
          <a:p>
            <a:fld id="{31EC62AD-1449-9143-8F26-15D729BEA7F6}" type="slidenum">
              <a:rPr lang="en-US" smtClean="0"/>
              <a:pPr/>
              <a:t>‹#›</a:t>
            </a:fld>
            <a:endParaRPr lang="en-US" dirty="0"/>
          </a:p>
        </p:txBody>
      </p:sp>
    </p:spTree>
    <p:extLst>
      <p:ext uri="{BB962C8B-B14F-4D97-AF65-F5344CB8AC3E}">
        <p14:creationId xmlns:p14="http://schemas.microsoft.com/office/powerpoint/2010/main" val="33666020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fld id="{EED1C14C-A143-42F5-B247-D0E800131009}" type="datetimeFigureOut">
              <a:rPr lang="en-US" smtClean="0"/>
              <a:t>2/10/2023</a:t>
            </a:fld>
            <a:endParaRPr lang="en-US"/>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842171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864AA2-2339-8546-BDA3-83D57E515C63}" type="datetimeFigureOut">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1703518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864AA2-2339-8546-BDA3-83D57E515C63}" type="datetimeFigureOut">
              <a:rPr lang="en-US" smtClean="0"/>
              <a:t>2/10/2023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1733828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5452-9035-644B-A41F-3704686FBE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AD713B-2E10-9247-85CC-9A7F9FD208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AFD78-A95A-C346-9364-4E5CE04D32B1}"/>
              </a:ext>
            </a:extLst>
          </p:cNvPr>
          <p:cNvSpPr>
            <a:spLocks noGrp="1"/>
          </p:cNvSpPr>
          <p:nvPr>
            <p:ph type="dt" sz="half" idx="10"/>
          </p:nvPr>
        </p:nvSpPr>
        <p:spPr/>
        <p:txBody>
          <a:bodyPr/>
          <a:lstStyle/>
          <a:p>
            <a:fld id="{766BF372-6359-6D42-9CEC-F5F426B1D10E}" type="datetime1">
              <a:rPr lang="en-US" smtClean="0"/>
              <a:t>2/10/2023</a:t>
            </a:fld>
            <a:endParaRPr lang="en-US"/>
          </a:p>
        </p:txBody>
      </p:sp>
      <p:sp>
        <p:nvSpPr>
          <p:cNvPr id="5" name="Footer Placeholder 4">
            <a:extLst>
              <a:ext uri="{FF2B5EF4-FFF2-40B4-BE49-F238E27FC236}">
                <a16:creationId xmlns:a16="http://schemas.microsoft.com/office/drawing/2014/main" id="{B6F82E4B-4A39-DE40-B75A-C882F391492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06364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E468EE-4F6C-0647-BD0A-57F0EAF75A58}" type="datetime1">
              <a:rPr lang="en-US" smtClean="0"/>
              <a:t>2/10/2023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C62AD-1449-9143-8F26-15D729BEA7F6}" type="slidenum">
              <a:rPr lang="en-US" smtClean="0"/>
              <a:t>‹#›</a:t>
            </a:fld>
            <a:endParaRPr lang="en-US"/>
          </a:p>
        </p:txBody>
      </p:sp>
      <p:sp>
        <p:nvSpPr>
          <p:cNvPr id="11" name="Title 10"/>
          <p:cNvSpPr>
            <a:spLocks noGrp="1"/>
          </p:cNvSpPr>
          <p:nvPr>
            <p:ph type="title" hasCustomPrompt="1"/>
          </p:nvPr>
        </p:nvSpPr>
        <p:spPr/>
        <p:txBody>
          <a:bodyPr/>
          <a:lstStyle/>
          <a:p>
            <a:r>
              <a:rPr lang="en-US" dirty="0"/>
              <a:t>A nice</a:t>
            </a:r>
            <a:br>
              <a:rPr lang="en-US" dirty="0"/>
            </a:br>
            <a:r>
              <a:rPr lang="en-US" dirty="0"/>
              <a:t>title</a:t>
            </a:r>
            <a:br>
              <a:rPr lang="en-US" dirty="0"/>
            </a:br>
            <a:r>
              <a:rPr lang="en-US" dirty="0"/>
              <a:t>can go here.</a:t>
            </a:r>
          </a:p>
        </p:txBody>
      </p:sp>
    </p:spTree>
    <p:extLst>
      <p:ext uri="{BB962C8B-B14F-4D97-AF65-F5344CB8AC3E}">
        <p14:creationId xmlns:p14="http://schemas.microsoft.com/office/powerpoint/2010/main" val="74844041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C0B9-8638-A749-AAE5-32F5A3187E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859D53-2D5A-1E4C-8A7B-854275DEE9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860B6E-9A4D-0743-8AC2-520A3FD8C02A}"/>
              </a:ext>
            </a:extLst>
          </p:cNvPr>
          <p:cNvSpPr>
            <a:spLocks noGrp="1"/>
          </p:cNvSpPr>
          <p:nvPr>
            <p:ph type="dt" sz="half" idx="10"/>
          </p:nvPr>
        </p:nvSpPr>
        <p:spPr/>
        <p:txBody>
          <a:bodyPr/>
          <a:lstStyle/>
          <a:p>
            <a:fld id="{E6D9740E-18B7-0546-B642-9570B27504EA}" type="datetime1">
              <a:rPr lang="en-US" smtClean="0"/>
              <a:t>2/10/2023</a:t>
            </a:fld>
            <a:endParaRPr lang="en-US"/>
          </a:p>
        </p:txBody>
      </p:sp>
      <p:sp>
        <p:nvSpPr>
          <p:cNvPr id="5" name="Footer Placeholder 4">
            <a:extLst>
              <a:ext uri="{FF2B5EF4-FFF2-40B4-BE49-F238E27FC236}">
                <a16:creationId xmlns:a16="http://schemas.microsoft.com/office/drawing/2014/main" id="{F9617103-3738-4748-B1D9-9E41F1A99BD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67220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BDA43-9C4C-5D4B-B3CD-8964BD3F4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DE3EF1-6480-F540-9B10-0D6C45655426}"/>
              </a:ext>
            </a:extLst>
          </p:cNvPr>
          <p:cNvSpPr>
            <a:spLocks noGrp="1"/>
          </p:cNvSpPr>
          <p:nvPr>
            <p:ph sz="half" idx="1"/>
          </p:nvPr>
        </p:nvSpPr>
        <p:spPr>
          <a:xfrm>
            <a:off x="377686" y="2054087"/>
            <a:ext cx="6102626" cy="4122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6AAE03-809D-494C-99BB-120360CB71F3}"/>
              </a:ext>
            </a:extLst>
          </p:cNvPr>
          <p:cNvSpPr>
            <a:spLocks noGrp="1"/>
          </p:cNvSpPr>
          <p:nvPr>
            <p:ph sz="half" idx="2"/>
          </p:nvPr>
        </p:nvSpPr>
        <p:spPr>
          <a:xfrm>
            <a:off x="5711686" y="2054087"/>
            <a:ext cx="6102626" cy="4122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056B67-70AD-0544-BE62-85FEBAB7312F}"/>
              </a:ext>
            </a:extLst>
          </p:cNvPr>
          <p:cNvSpPr>
            <a:spLocks noGrp="1"/>
          </p:cNvSpPr>
          <p:nvPr>
            <p:ph type="dt" sz="half" idx="10"/>
          </p:nvPr>
        </p:nvSpPr>
        <p:spPr/>
        <p:txBody>
          <a:bodyPr/>
          <a:lstStyle/>
          <a:p>
            <a:fld id="{3560D14D-70C7-C646-A0F0-818CD21F627B}" type="datetime1">
              <a:rPr lang="en-US" smtClean="0"/>
              <a:t>2/10/2023</a:t>
            </a:fld>
            <a:endParaRPr lang="en-US"/>
          </a:p>
        </p:txBody>
      </p:sp>
      <p:sp>
        <p:nvSpPr>
          <p:cNvPr id="6" name="Footer Placeholder 5">
            <a:extLst>
              <a:ext uri="{FF2B5EF4-FFF2-40B4-BE49-F238E27FC236}">
                <a16:creationId xmlns:a16="http://schemas.microsoft.com/office/drawing/2014/main" id="{D8031ACA-E831-BC41-B822-504FD6A0EC2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1951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6B888-6B0B-9849-90A3-FB50BBE75B97}"/>
              </a:ext>
            </a:extLst>
          </p:cNvPr>
          <p:cNvSpPr>
            <a:spLocks noGrp="1"/>
          </p:cNvSpPr>
          <p:nvPr>
            <p:ph type="title"/>
          </p:nvPr>
        </p:nvSpPr>
        <p:spPr>
          <a:xfrm>
            <a:off x="357809" y="866776"/>
            <a:ext cx="11519322" cy="82391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D73ABB-A515-C944-B7EC-4FC2FEE4E066}"/>
              </a:ext>
            </a:extLst>
          </p:cNvPr>
          <p:cNvSpPr>
            <a:spLocks noGrp="1"/>
          </p:cNvSpPr>
          <p:nvPr>
            <p:ph type="body" idx="1"/>
          </p:nvPr>
        </p:nvSpPr>
        <p:spPr>
          <a:xfrm>
            <a:off x="357810" y="1840189"/>
            <a:ext cx="61589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66A256-8FD7-6147-81B2-FD4ADB08C0F2}"/>
              </a:ext>
            </a:extLst>
          </p:cNvPr>
          <p:cNvSpPr>
            <a:spLocks noGrp="1"/>
          </p:cNvSpPr>
          <p:nvPr>
            <p:ph sz="half" idx="2"/>
          </p:nvPr>
        </p:nvSpPr>
        <p:spPr>
          <a:xfrm>
            <a:off x="357810" y="2664101"/>
            <a:ext cx="615895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457E43-3476-6649-9856-6F5C9C84B4A3}"/>
              </a:ext>
            </a:extLst>
          </p:cNvPr>
          <p:cNvSpPr>
            <a:spLocks noGrp="1"/>
          </p:cNvSpPr>
          <p:nvPr>
            <p:ph type="body" sz="quarter" idx="3"/>
          </p:nvPr>
        </p:nvSpPr>
        <p:spPr>
          <a:xfrm>
            <a:off x="5687847" y="1840189"/>
            <a:ext cx="618928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D4AB94-37BE-4F49-AE6A-3015D520A36F}"/>
              </a:ext>
            </a:extLst>
          </p:cNvPr>
          <p:cNvSpPr>
            <a:spLocks noGrp="1"/>
          </p:cNvSpPr>
          <p:nvPr>
            <p:ph sz="quarter" idx="4"/>
          </p:nvPr>
        </p:nvSpPr>
        <p:spPr>
          <a:xfrm>
            <a:off x="5687847" y="2664101"/>
            <a:ext cx="618928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3877D9-5F0D-9C42-A3D2-EAEF8BECD2E1}"/>
              </a:ext>
            </a:extLst>
          </p:cNvPr>
          <p:cNvSpPr>
            <a:spLocks noGrp="1"/>
          </p:cNvSpPr>
          <p:nvPr>
            <p:ph type="dt" sz="half" idx="10"/>
          </p:nvPr>
        </p:nvSpPr>
        <p:spPr/>
        <p:txBody>
          <a:bodyPr/>
          <a:lstStyle/>
          <a:p>
            <a:fld id="{E14235E9-D44A-8643-B389-1C062CBA92D8}" type="datetime1">
              <a:rPr lang="en-US" smtClean="0"/>
              <a:t>2/10/2023</a:t>
            </a:fld>
            <a:endParaRPr lang="en-US"/>
          </a:p>
        </p:txBody>
      </p:sp>
      <p:sp>
        <p:nvSpPr>
          <p:cNvPr id="8" name="Footer Placeholder 7">
            <a:extLst>
              <a:ext uri="{FF2B5EF4-FFF2-40B4-BE49-F238E27FC236}">
                <a16:creationId xmlns:a16="http://schemas.microsoft.com/office/drawing/2014/main" id="{D611C2D2-EC27-3D4E-8969-5A8609C832A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69500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9DDB-F680-FF44-9A59-5287753A74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1847A4-1986-2544-BC65-D415982DA61D}"/>
              </a:ext>
            </a:extLst>
          </p:cNvPr>
          <p:cNvSpPr>
            <a:spLocks noGrp="1"/>
          </p:cNvSpPr>
          <p:nvPr>
            <p:ph type="dt" sz="half" idx="10"/>
          </p:nvPr>
        </p:nvSpPr>
        <p:spPr/>
        <p:txBody>
          <a:bodyPr/>
          <a:lstStyle/>
          <a:p>
            <a:fld id="{876F36F2-ADAD-BF45-A1D8-EBB335B49CE2}" type="datetime1">
              <a:rPr lang="en-US" smtClean="0"/>
              <a:t>2/10/2023</a:t>
            </a:fld>
            <a:endParaRPr lang="en-US"/>
          </a:p>
        </p:txBody>
      </p:sp>
      <p:sp>
        <p:nvSpPr>
          <p:cNvPr id="4" name="Footer Placeholder 3">
            <a:extLst>
              <a:ext uri="{FF2B5EF4-FFF2-40B4-BE49-F238E27FC236}">
                <a16:creationId xmlns:a16="http://schemas.microsoft.com/office/drawing/2014/main" id="{E9CDAAB4-9018-7D46-A457-EBFEDCDEFAF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48974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D9D413-90FB-244F-B8AF-CB6F9D8C3E6B}"/>
              </a:ext>
            </a:extLst>
          </p:cNvPr>
          <p:cNvSpPr>
            <a:spLocks noGrp="1"/>
          </p:cNvSpPr>
          <p:nvPr>
            <p:ph type="dt" sz="half" idx="10"/>
          </p:nvPr>
        </p:nvSpPr>
        <p:spPr/>
        <p:txBody>
          <a:bodyPr/>
          <a:lstStyle/>
          <a:p>
            <a:fld id="{AC0901B2-5218-B540-889C-696805473232}" type="datetime1">
              <a:rPr lang="en-US" smtClean="0"/>
              <a:t>2/10/2023</a:t>
            </a:fld>
            <a:endParaRPr lang="en-US"/>
          </a:p>
        </p:txBody>
      </p:sp>
      <p:sp>
        <p:nvSpPr>
          <p:cNvPr id="3" name="Footer Placeholder 2">
            <a:extLst>
              <a:ext uri="{FF2B5EF4-FFF2-40B4-BE49-F238E27FC236}">
                <a16:creationId xmlns:a16="http://schemas.microsoft.com/office/drawing/2014/main" id="{B45F216B-8F0B-3948-951A-9A516CC5901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71965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3B259-270B-554E-A7D9-4AEBA72E21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7B478F-0E58-CC4A-B268-37378D4E60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340A82-9BDC-1C4E-97AA-9A0E132C6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22A920-D4BF-0447-B526-8C6E4FA251EA}"/>
              </a:ext>
            </a:extLst>
          </p:cNvPr>
          <p:cNvSpPr>
            <a:spLocks noGrp="1"/>
          </p:cNvSpPr>
          <p:nvPr>
            <p:ph type="dt" sz="half" idx="10"/>
          </p:nvPr>
        </p:nvSpPr>
        <p:spPr/>
        <p:txBody>
          <a:bodyPr/>
          <a:lstStyle/>
          <a:p>
            <a:fld id="{CE35616A-70EB-924C-B688-7DF5EB95F9DF}" type="datetime1">
              <a:rPr lang="en-US" smtClean="0"/>
              <a:t>2/10/2023</a:t>
            </a:fld>
            <a:endParaRPr lang="en-US"/>
          </a:p>
        </p:txBody>
      </p:sp>
      <p:sp>
        <p:nvSpPr>
          <p:cNvPr id="6" name="Footer Placeholder 5">
            <a:extLst>
              <a:ext uri="{FF2B5EF4-FFF2-40B4-BE49-F238E27FC236}">
                <a16:creationId xmlns:a16="http://schemas.microsoft.com/office/drawing/2014/main" id="{6875230E-8AFD-794E-BC7B-228D2C2F6F8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770957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DE41-2492-994C-9B9A-276532985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BFD14F-DDB7-EC45-A596-07903D4739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66848A-CB23-6943-85D0-0BD8368CB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038800-1B73-F748-9B18-8AD7035DEB82}"/>
              </a:ext>
            </a:extLst>
          </p:cNvPr>
          <p:cNvSpPr>
            <a:spLocks noGrp="1"/>
          </p:cNvSpPr>
          <p:nvPr>
            <p:ph type="dt" sz="half" idx="10"/>
          </p:nvPr>
        </p:nvSpPr>
        <p:spPr/>
        <p:txBody>
          <a:bodyPr/>
          <a:lstStyle/>
          <a:p>
            <a:fld id="{932F0C85-57BC-5648-ACC5-5E79E7BECF8B}" type="datetime1">
              <a:rPr lang="en-US" smtClean="0"/>
              <a:t>2/10/2023</a:t>
            </a:fld>
            <a:endParaRPr lang="en-US"/>
          </a:p>
        </p:txBody>
      </p:sp>
      <p:sp>
        <p:nvSpPr>
          <p:cNvPr id="6" name="Footer Placeholder 5">
            <a:extLst>
              <a:ext uri="{FF2B5EF4-FFF2-40B4-BE49-F238E27FC236}">
                <a16:creationId xmlns:a16="http://schemas.microsoft.com/office/drawing/2014/main" id="{6B3E91BA-7CE3-2D49-881C-485D965AB55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37474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5452-9035-644B-A41F-3704686FBE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AD713B-2E10-9247-85CC-9A7F9FD208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AFD78-A95A-C346-9364-4E5CE04D32B1}"/>
              </a:ext>
            </a:extLst>
          </p:cNvPr>
          <p:cNvSpPr>
            <a:spLocks noGrp="1"/>
          </p:cNvSpPr>
          <p:nvPr>
            <p:ph type="dt" sz="half" idx="10"/>
          </p:nvPr>
        </p:nvSpPr>
        <p:spPr/>
        <p:txBody>
          <a:bodyPr/>
          <a:lstStyle/>
          <a:p>
            <a:fld id="{99D88204-209F-9C40-9B88-DBBF3208A878}" type="datetime1">
              <a:rPr lang="en-US" smtClean="0"/>
              <a:t>2/10/2023</a:t>
            </a:fld>
            <a:endParaRPr lang="en-US"/>
          </a:p>
        </p:txBody>
      </p:sp>
      <p:sp>
        <p:nvSpPr>
          <p:cNvPr id="5" name="Footer Placeholder 4">
            <a:extLst>
              <a:ext uri="{FF2B5EF4-FFF2-40B4-BE49-F238E27FC236}">
                <a16:creationId xmlns:a16="http://schemas.microsoft.com/office/drawing/2014/main" id="{B6F82E4B-4A39-DE40-B75A-C882F39149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C6C3A9-15BC-2E4D-BC88-23B7558A71D1}"/>
              </a:ext>
            </a:extLst>
          </p:cNvPr>
          <p:cNvSpPr>
            <a:spLocks noGrp="1"/>
          </p:cNvSpPr>
          <p:nvPr>
            <p:ph type="sldNum" sz="quarter" idx="12"/>
          </p:nvPr>
        </p:nvSpPr>
        <p:spPr>
          <a:xfrm>
            <a:off x="11000508" y="317375"/>
            <a:ext cx="876623" cy="263650"/>
          </a:xfrm>
          <a:prstGeom prst="rect">
            <a:avLst/>
          </a:prstGeom>
        </p:spPr>
        <p:txBody>
          <a:bodyPr/>
          <a:lstStyle/>
          <a:p>
            <a:fld id="{9B3D46C1-1EED-0E4A-8C63-0EFC12332633}" type="slidenum">
              <a:rPr lang="en-US" smtClean="0"/>
              <a:t>‹#›</a:t>
            </a:fld>
            <a:endParaRPr lang="en-US"/>
          </a:p>
        </p:txBody>
      </p:sp>
    </p:spTree>
    <p:extLst>
      <p:ext uri="{BB962C8B-B14F-4D97-AF65-F5344CB8AC3E}">
        <p14:creationId xmlns:p14="http://schemas.microsoft.com/office/powerpoint/2010/main" val="1929726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C0B9-8638-A749-AAE5-32F5A3187E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859D53-2D5A-1E4C-8A7B-854275DEE9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860B6E-9A4D-0743-8AC2-520A3FD8C02A}"/>
              </a:ext>
            </a:extLst>
          </p:cNvPr>
          <p:cNvSpPr>
            <a:spLocks noGrp="1"/>
          </p:cNvSpPr>
          <p:nvPr>
            <p:ph type="dt" sz="half" idx="10"/>
          </p:nvPr>
        </p:nvSpPr>
        <p:spPr/>
        <p:txBody>
          <a:bodyPr/>
          <a:lstStyle/>
          <a:p>
            <a:fld id="{6359BC1B-ACB5-8D4D-B7B8-B7C0E963E3BB}" type="datetime1">
              <a:rPr lang="en-US" smtClean="0"/>
              <a:t>2/10/2023</a:t>
            </a:fld>
            <a:endParaRPr lang="en-US"/>
          </a:p>
        </p:txBody>
      </p:sp>
      <p:sp>
        <p:nvSpPr>
          <p:cNvPr id="5" name="Footer Placeholder 4">
            <a:extLst>
              <a:ext uri="{FF2B5EF4-FFF2-40B4-BE49-F238E27FC236}">
                <a16:creationId xmlns:a16="http://schemas.microsoft.com/office/drawing/2014/main" id="{F9617103-3738-4748-B1D9-9E41F1A99BD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13407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BDA43-9C4C-5D4B-B3CD-8964BD3F4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DE3EF1-6480-F540-9B10-0D6C45655426}"/>
              </a:ext>
            </a:extLst>
          </p:cNvPr>
          <p:cNvSpPr>
            <a:spLocks noGrp="1"/>
          </p:cNvSpPr>
          <p:nvPr>
            <p:ph sz="half" idx="1"/>
          </p:nvPr>
        </p:nvSpPr>
        <p:spPr>
          <a:xfrm>
            <a:off x="377686" y="2054087"/>
            <a:ext cx="6102626" cy="4122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6AAE03-809D-494C-99BB-120360CB71F3}"/>
              </a:ext>
            </a:extLst>
          </p:cNvPr>
          <p:cNvSpPr>
            <a:spLocks noGrp="1"/>
          </p:cNvSpPr>
          <p:nvPr>
            <p:ph sz="half" idx="2"/>
          </p:nvPr>
        </p:nvSpPr>
        <p:spPr>
          <a:xfrm>
            <a:off x="5711686" y="2054087"/>
            <a:ext cx="6102626" cy="4122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056B67-70AD-0544-BE62-85FEBAB7312F}"/>
              </a:ext>
            </a:extLst>
          </p:cNvPr>
          <p:cNvSpPr>
            <a:spLocks noGrp="1"/>
          </p:cNvSpPr>
          <p:nvPr>
            <p:ph type="dt" sz="half" idx="10"/>
          </p:nvPr>
        </p:nvSpPr>
        <p:spPr/>
        <p:txBody>
          <a:bodyPr/>
          <a:lstStyle/>
          <a:p>
            <a:fld id="{D4FCBDEA-E505-2841-B1FE-E92D833FD8F5}" type="datetime1">
              <a:rPr lang="en-US" smtClean="0"/>
              <a:t>2/10/2023</a:t>
            </a:fld>
            <a:endParaRPr lang="en-US"/>
          </a:p>
        </p:txBody>
      </p:sp>
      <p:sp>
        <p:nvSpPr>
          <p:cNvPr id="6" name="Footer Placeholder 5">
            <a:extLst>
              <a:ext uri="{FF2B5EF4-FFF2-40B4-BE49-F238E27FC236}">
                <a16:creationId xmlns:a16="http://schemas.microsoft.com/office/drawing/2014/main" id="{D8031ACA-E831-BC41-B822-504FD6A0EC2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1134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15CD3-B087-8548-96ED-EAE0EAE1C35B}" type="datetime1">
              <a:rPr lang="en-US" smtClean="0"/>
              <a:t>2/10/2023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185858088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6B888-6B0B-9849-90A3-FB50BBE75B97}"/>
              </a:ext>
            </a:extLst>
          </p:cNvPr>
          <p:cNvSpPr>
            <a:spLocks noGrp="1"/>
          </p:cNvSpPr>
          <p:nvPr>
            <p:ph type="title"/>
          </p:nvPr>
        </p:nvSpPr>
        <p:spPr>
          <a:xfrm>
            <a:off x="357809" y="866776"/>
            <a:ext cx="11519322" cy="82391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D73ABB-A515-C944-B7EC-4FC2FEE4E066}"/>
              </a:ext>
            </a:extLst>
          </p:cNvPr>
          <p:cNvSpPr>
            <a:spLocks noGrp="1"/>
          </p:cNvSpPr>
          <p:nvPr>
            <p:ph type="body" idx="1"/>
          </p:nvPr>
        </p:nvSpPr>
        <p:spPr>
          <a:xfrm>
            <a:off x="357810" y="1840189"/>
            <a:ext cx="61589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66A256-8FD7-6147-81B2-FD4ADB08C0F2}"/>
              </a:ext>
            </a:extLst>
          </p:cNvPr>
          <p:cNvSpPr>
            <a:spLocks noGrp="1"/>
          </p:cNvSpPr>
          <p:nvPr>
            <p:ph sz="half" idx="2"/>
          </p:nvPr>
        </p:nvSpPr>
        <p:spPr>
          <a:xfrm>
            <a:off x="357810" y="2664101"/>
            <a:ext cx="615895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457E43-3476-6649-9856-6F5C9C84B4A3}"/>
              </a:ext>
            </a:extLst>
          </p:cNvPr>
          <p:cNvSpPr>
            <a:spLocks noGrp="1"/>
          </p:cNvSpPr>
          <p:nvPr>
            <p:ph type="body" sz="quarter" idx="3"/>
          </p:nvPr>
        </p:nvSpPr>
        <p:spPr>
          <a:xfrm>
            <a:off x="5687847" y="1840189"/>
            <a:ext cx="618928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D4AB94-37BE-4F49-AE6A-3015D520A36F}"/>
              </a:ext>
            </a:extLst>
          </p:cNvPr>
          <p:cNvSpPr>
            <a:spLocks noGrp="1"/>
          </p:cNvSpPr>
          <p:nvPr>
            <p:ph sz="quarter" idx="4"/>
          </p:nvPr>
        </p:nvSpPr>
        <p:spPr>
          <a:xfrm>
            <a:off x="5687847" y="2664101"/>
            <a:ext cx="618928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3877D9-5F0D-9C42-A3D2-EAEF8BECD2E1}"/>
              </a:ext>
            </a:extLst>
          </p:cNvPr>
          <p:cNvSpPr>
            <a:spLocks noGrp="1"/>
          </p:cNvSpPr>
          <p:nvPr>
            <p:ph type="dt" sz="half" idx="10"/>
          </p:nvPr>
        </p:nvSpPr>
        <p:spPr/>
        <p:txBody>
          <a:bodyPr/>
          <a:lstStyle/>
          <a:p>
            <a:fld id="{66BF6F58-6ACA-2744-A837-901E380C64E9}" type="datetime1">
              <a:rPr lang="en-US" smtClean="0"/>
              <a:t>2/10/2023</a:t>
            </a:fld>
            <a:endParaRPr lang="en-US"/>
          </a:p>
        </p:txBody>
      </p:sp>
      <p:sp>
        <p:nvSpPr>
          <p:cNvPr id="8" name="Footer Placeholder 7">
            <a:extLst>
              <a:ext uri="{FF2B5EF4-FFF2-40B4-BE49-F238E27FC236}">
                <a16:creationId xmlns:a16="http://schemas.microsoft.com/office/drawing/2014/main" id="{D611C2D2-EC27-3D4E-8969-5A8609C832A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645334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9DDB-F680-FF44-9A59-5287753A74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1847A4-1986-2544-BC65-D415982DA61D}"/>
              </a:ext>
            </a:extLst>
          </p:cNvPr>
          <p:cNvSpPr>
            <a:spLocks noGrp="1"/>
          </p:cNvSpPr>
          <p:nvPr>
            <p:ph type="dt" sz="half" idx="10"/>
          </p:nvPr>
        </p:nvSpPr>
        <p:spPr/>
        <p:txBody>
          <a:bodyPr/>
          <a:lstStyle/>
          <a:p>
            <a:fld id="{DFED94CB-A2FF-2B4D-9500-FB4964CCA202}" type="datetime1">
              <a:rPr lang="en-US" smtClean="0"/>
              <a:t>2/10/2023</a:t>
            </a:fld>
            <a:endParaRPr lang="en-US"/>
          </a:p>
        </p:txBody>
      </p:sp>
      <p:sp>
        <p:nvSpPr>
          <p:cNvPr id="4" name="Footer Placeholder 3">
            <a:extLst>
              <a:ext uri="{FF2B5EF4-FFF2-40B4-BE49-F238E27FC236}">
                <a16:creationId xmlns:a16="http://schemas.microsoft.com/office/drawing/2014/main" id="{E9CDAAB4-9018-7D46-A457-EBFEDCDEFAF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613006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D9D413-90FB-244F-B8AF-CB6F9D8C3E6B}"/>
              </a:ext>
            </a:extLst>
          </p:cNvPr>
          <p:cNvSpPr>
            <a:spLocks noGrp="1"/>
          </p:cNvSpPr>
          <p:nvPr>
            <p:ph type="dt" sz="half" idx="10"/>
          </p:nvPr>
        </p:nvSpPr>
        <p:spPr/>
        <p:txBody>
          <a:bodyPr/>
          <a:lstStyle/>
          <a:p>
            <a:fld id="{5EF610A4-742E-514E-91B2-8A06E175F05D}" type="datetime1">
              <a:rPr lang="en-US" smtClean="0"/>
              <a:t>2/10/2023</a:t>
            </a:fld>
            <a:endParaRPr lang="en-US"/>
          </a:p>
        </p:txBody>
      </p:sp>
      <p:sp>
        <p:nvSpPr>
          <p:cNvPr id="3" name="Footer Placeholder 2">
            <a:extLst>
              <a:ext uri="{FF2B5EF4-FFF2-40B4-BE49-F238E27FC236}">
                <a16:creationId xmlns:a16="http://schemas.microsoft.com/office/drawing/2014/main" id="{B45F216B-8F0B-3948-951A-9A516CC5901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76785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3B259-270B-554E-A7D9-4AEBA72E21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7B478F-0E58-CC4A-B268-37378D4E60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340A82-9BDC-1C4E-97AA-9A0E132C6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22A920-D4BF-0447-B526-8C6E4FA251EA}"/>
              </a:ext>
            </a:extLst>
          </p:cNvPr>
          <p:cNvSpPr>
            <a:spLocks noGrp="1"/>
          </p:cNvSpPr>
          <p:nvPr>
            <p:ph type="dt" sz="half" idx="10"/>
          </p:nvPr>
        </p:nvSpPr>
        <p:spPr/>
        <p:txBody>
          <a:bodyPr/>
          <a:lstStyle/>
          <a:p>
            <a:fld id="{4B34D9D6-D11E-B748-BE8B-E5CDFD9ED2BD}" type="datetime1">
              <a:rPr lang="en-US" smtClean="0"/>
              <a:t>2/10/2023</a:t>
            </a:fld>
            <a:endParaRPr lang="en-US"/>
          </a:p>
        </p:txBody>
      </p:sp>
      <p:sp>
        <p:nvSpPr>
          <p:cNvPr id="6" name="Footer Placeholder 5">
            <a:extLst>
              <a:ext uri="{FF2B5EF4-FFF2-40B4-BE49-F238E27FC236}">
                <a16:creationId xmlns:a16="http://schemas.microsoft.com/office/drawing/2014/main" id="{6875230E-8AFD-794E-BC7B-228D2C2F6F8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680487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DE41-2492-994C-9B9A-276532985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BFD14F-DDB7-EC45-A596-07903D4739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66848A-CB23-6943-85D0-0BD8368CB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038800-1B73-F748-9B18-8AD7035DEB82}"/>
              </a:ext>
            </a:extLst>
          </p:cNvPr>
          <p:cNvSpPr>
            <a:spLocks noGrp="1"/>
          </p:cNvSpPr>
          <p:nvPr>
            <p:ph type="dt" sz="half" idx="10"/>
          </p:nvPr>
        </p:nvSpPr>
        <p:spPr/>
        <p:txBody>
          <a:bodyPr/>
          <a:lstStyle/>
          <a:p>
            <a:fld id="{EFB0B308-2F20-A14E-8872-F1837B9085C0}" type="datetime1">
              <a:rPr lang="en-US" smtClean="0"/>
              <a:t>2/10/2023</a:t>
            </a:fld>
            <a:endParaRPr lang="en-US"/>
          </a:p>
        </p:txBody>
      </p:sp>
      <p:sp>
        <p:nvSpPr>
          <p:cNvPr id="6" name="Footer Placeholder 5">
            <a:extLst>
              <a:ext uri="{FF2B5EF4-FFF2-40B4-BE49-F238E27FC236}">
                <a16:creationId xmlns:a16="http://schemas.microsoft.com/office/drawing/2014/main" id="{6B3E91BA-7CE3-2D49-881C-485D965AB55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58736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8BAEAACC-4622-6F49-A539-615950FBDF5A}" type="datetime1">
              <a:rPr lang="en-US" smtClean="0"/>
              <a:t>2/10/2023</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31EC62AD-1449-9143-8F26-15D729BEA7F6}" type="slidenum">
              <a:rPr lang="en-US" smtClean="0"/>
              <a:pPr/>
              <a:t>‹#›</a:t>
            </a:fld>
            <a:endParaRPr lang="en-US"/>
          </a:p>
        </p:txBody>
      </p:sp>
      <p:sp>
        <p:nvSpPr>
          <p:cNvPr id="6" name="Title 5"/>
          <p:cNvSpPr>
            <a:spLocks noGrp="1"/>
          </p:cNvSpPr>
          <p:nvPr>
            <p:ph type="title" hasCustomPrompt="1"/>
          </p:nvPr>
        </p:nvSpPr>
        <p:spPr>
          <a:xfrm>
            <a:off x="838200" y="-1"/>
            <a:ext cx="9248330" cy="6858001"/>
          </a:xfrm>
        </p:spPr>
        <p:txBody>
          <a:bodyPr/>
          <a:lstStyle>
            <a:lvl1pPr>
              <a:lnSpc>
                <a:spcPct val="85000"/>
              </a:lnSpc>
              <a:defRPr b="1" i="0" spc="300" baseline="0">
                <a:solidFill>
                  <a:schemeClr val="bg1"/>
                </a:solidFill>
                <a:latin typeface="Gotham Black" charset="0"/>
                <a:ea typeface="Gotham Black" charset="0"/>
                <a:cs typeface="Gotham Black" charset="0"/>
              </a:defRPr>
            </a:lvl1pPr>
          </a:lstStyle>
          <a:p>
            <a:r>
              <a:rPr lang="en-US" dirty="0"/>
              <a:t>TITLE GOES</a:t>
            </a:r>
            <a:br>
              <a:rPr lang="en-US" dirty="0"/>
            </a:br>
            <a:r>
              <a:rPr lang="en-US" dirty="0"/>
              <a:t>HERE</a:t>
            </a:r>
          </a:p>
        </p:txBody>
      </p:sp>
    </p:spTree>
    <p:extLst>
      <p:ext uri="{BB962C8B-B14F-4D97-AF65-F5344CB8AC3E}">
        <p14:creationId xmlns:p14="http://schemas.microsoft.com/office/powerpoint/2010/main" val="97182553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36320" y="2232660"/>
            <a:ext cx="4549140" cy="3586004"/>
          </a:xfrm>
        </p:spPr>
        <p:txBody>
          <a:bodyPr anchor="t">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4" name="Content Placeholder 3"/>
          <p:cNvSpPr>
            <a:spLocks noGrp="1"/>
          </p:cNvSpPr>
          <p:nvPr>
            <p:ph sz="half" idx="2"/>
          </p:nvPr>
        </p:nvSpPr>
        <p:spPr>
          <a:xfrm>
            <a:off x="6582505" y="2232660"/>
            <a:ext cx="4549140" cy="3586004"/>
          </a:xfrm>
        </p:spPr>
        <p:txBody>
          <a:bodyPr anchor="t">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70C1B9-4D6D-F74B-BF67-6F8F31E31DB2}" type="datetime1">
              <a:rPr lang="en-US" smtClean="0"/>
              <a:t>2/10/2023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EC62AD-1449-9143-8F26-15D729BEA7F6}" type="slidenum">
              <a:rPr lang="en-US" smtClean="0"/>
              <a:t>‹#›</a:t>
            </a:fld>
            <a:endParaRPr lang="en-US"/>
          </a:p>
        </p:txBody>
      </p:sp>
      <p:sp>
        <p:nvSpPr>
          <p:cNvPr id="16" name="Text Placeholder 15"/>
          <p:cNvSpPr>
            <a:spLocks noGrp="1"/>
          </p:cNvSpPr>
          <p:nvPr>
            <p:ph type="body" sz="quarter" idx="13" hasCustomPrompt="1"/>
          </p:nvPr>
        </p:nvSpPr>
        <p:spPr>
          <a:xfrm>
            <a:off x="1038226" y="1249073"/>
            <a:ext cx="4548187"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17" name="Text Placeholder 15"/>
          <p:cNvSpPr>
            <a:spLocks noGrp="1"/>
          </p:cNvSpPr>
          <p:nvPr>
            <p:ph type="body" sz="quarter" idx="14" hasCustomPrompt="1"/>
          </p:nvPr>
        </p:nvSpPr>
        <p:spPr>
          <a:xfrm>
            <a:off x="6583458" y="1249073"/>
            <a:ext cx="4548187"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Tree>
    <p:extLst>
      <p:ext uri="{BB962C8B-B14F-4D97-AF65-F5344CB8AC3E}">
        <p14:creationId xmlns:p14="http://schemas.microsoft.com/office/powerpoint/2010/main" val="30207962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78E700D-67A5-114C-9295-0EF661889BFE}" type="datetime1">
              <a:rPr lang="en-US" smtClean="0"/>
              <a:t>2/10/2023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C62AD-1449-9143-8F26-15D729BEA7F6}" type="slidenum">
              <a:rPr lang="en-US" smtClean="0"/>
              <a:pPr/>
              <a:t>‹#›</a:t>
            </a:fld>
            <a:endParaRPr lang="en-US" dirty="0"/>
          </a:p>
        </p:txBody>
      </p:sp>
      <p:sp>
        <p:nvSpPr>
          <p:cNvPr id="6" name="Content Placeholder 2"/>
          <p:cNvSpPr>
            <a:spLocks noGrp="1"/>
          </p:cNvSpPr>
          <p:nvPr>
            <p:ph sz="half" idx="1"/>
          </p:nvPr>
        </p:nvSpPr>
        <p:spPr>
          <a:xfrm>
            <a:off x="723900" y="2232660"/>
            <a:ext cx="3063240" cy="3586004"/>
          </a:xfrm>
        </p:spPr>
        <p:txBody>
          <a:bodyPr anchor="t">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7" name="Content Placeholder 3"/>
          <p:cNvSpPr>
            <a:spLocks noGrp="1"/>
          </p:cNvSpPr>
          <p:nvPr>
            <p:ph sz="half" idx="2"/>
          </p:nvPr>
        </p:nvSpPr>
        <p:spPr>
          <a:xfrm>
            <a:off x="4547965" y="2232660"/>
            <a:ext cx="3064415" cy="3586004"/>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8373205" y="2241947"/>
            <a:ext cx="3063240" cy="3586004"/>
          </a:xfrm>
        </p:spPr>
        <p:txBody>
          <a:bodyPr anchor="t">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3" name="Text Placeholder 15"/>
          <p:cNvSpPr>
            <a:spLocks noGrp="1"/>
          </p:cNvSpPr>
          <p:nvPr>
            <p:ph type="body" sz="quarter" idx="14" hasCustomPrompt="1"/>
          </p:nvPr>
        </p:nvSpPr>
        <p:spPr>
          <a:xfrm>
            <a:off x="4549140" y="1326805"/>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14" name="Text Placeholder 15"/>
          <p:cNvSpPr>
            <a:spLocks noGrp="1"/>
          </p:cNvSpPr>
          <p:nvPr>
            <p:ph type="body" sz="quarter" idx="15" hasCustomPrompt="1"/>
          </p:nvPr>
        </p:nvSpPr>
        <p:spPr>
          <a:xfrm>
            <a:off x="723900" y="1326804"/>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15" name="Text Placeholder 15"/>
          <p:cNvSpPr>
            <a:spLocks noGrp="1"/>
          </p:cNvSpPr>
          <p:nvPr>
            <p:ph type="body" sz="quarter" idx="16" hasCustomPrompt="1"/>
          </p:nvPr>
        </p:nvSpPr>
        <p:spPr>
          <a:xfrm>
            <a:off x="8373205" y="1326804"/>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Tree>
    <p:extLst>
      <p:ext uri="{BB962C8B-B14F-4D97-AF65-F5344CB8AC3E}">
        <p14:creationId xmlns:p14="http://schemas.microsoft.com/office/powerpoint/2010/main" val="60638807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 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8F0AFDF-4414-A141-A7B3-A74847E46639}" type="datetime1">
              <a:rPr lang="en-US" smtClean="0"/>
              <a:t>2/10/2023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C62AD-1449-9143-8F26-15D729BEA7F6}" type="slidenum">
              <a:rPr lang="en-US" smtClean="0"/>
              <a:pPr/>
              <a:t>‹#›</a:t>
            </a:fld>
            <a:endParaRPr lang="en-US" dirty="0"/>
          </a:p>
        </p:txBody>
      </p:sp>
      <p:sp>
        <p:nvSpPr>
          <p:cNvPr id="6" name="Content Placeholder 2"/>
          <p:cNvSpPr>
            <a:spLocks noGrp="1"/>
          </p:cNvSpPr>
          <p:nvPr>
            <p:ph sz="half" idx="1"/>
          </p:nvPr>
        </p:nvSpPr>
        <p:spPr>
          <a:xfrm>
            <a:off x="1036320" y="2232660"/>
            <a:ext cx="4549140" cy="3586004"/>
          </a:xfrm>
        </p:spPr>
        <p:txBody>
          <a:bodyPr anchor="t">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7" name="Content Placeholder 3"/>
          <p:cNvSpPr>
            <a:spLocks noGrp="1"/>
          </p:cNvSpPr>
          <p:nvPr>
            <p:ph sz="half" idx="2"/>
          </p:nvPr>
        </p:nvSpPr>
        <p:spPr>
          <a:xfrm>
            <a:off x="6582505" y="2232660"/>
            <a:ext cx="4549140" cy="3586004"/>
          </a:xfrm>
        </p:spPr>
        <p:txBody>
          <a:bodyPr anchor="t">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hasCustomPrompt="1"/>
          </p:nvPr>
        </p:nvSpPr>
        <p:spPr>
          <a:xfrm>
            <a:off x="175366" y="160020"/>
            <a:ext cx="6903166" cy="350521"/>
          </a:xfrm>
        </p:spPr>
        <p:txBody>
          <a:bodyPr>
            <a:noAutofit/>
          </a:bodyPr>
          <a:lstStyle>
            <a:lvl1pPr>
              <a:defRPr sz="2000" b="0" i="0" spc="300">
                <a:solidFill>
                  <a:schemeClr val="tx2"/>
                </a:solidFill>
                <a:latin typeface="Avenir Medium" charset="0"/>
                <a:ea typeface="Avenir Medium" charset="0"/>
                <a:cs typeface="Avenir Medium" charset="0"/>
              </a:defRPr>
            </a:lvl1pPr>
          </a:lstStyle>
          <a:p>
            <a:r>
              <a:rPr lang="en-US" dirty="0"/>
              <a:t>ADD A MAIN TITLE HERE</a:t>
            </a:r>
          </a:p>
        </p:txBody>
      </p:sp>
      <p:sp>
        <p:nvSpPr>
          <p:cNvPr id="16" name="Text Placeholder 15"/>
          <p:cNvSpPr>
            <a:spLocks noGrp="1"/>
          </p:cNvSpPr>
          <p:nvPr>
            <p:ph type="body" sz="quarter" idx="14" hasCustomPrompt="1"/>
          </p:nvPr>
        </p:nvSpPr>
        <p:spPr>
          <a:xfrm>
            <a:off x="1031388" y="1323825"/>
            <a:ext cx="4554071"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17" name="Text Placeholder 15"/>
          <p:cNvSpPr>
            <a:spLocks noGrp="1"/>
          </p:cNvSpPr>
          <p:nvPr>
            <p:ph type="body" sz="quarter" idx="15" hasCustomPrompt="1"/>
          </p:nvPr>
        </p:nvSpPr>
        <p:spPr>
          <a:xfrm>
            <a:off x="6582503" y="1323824"/>
            <a:ext cx="4549141"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Tree>
    <p:extLst>
      <p:ext uri="{BB962C8B-B14F-4D97-AF65-F5344CB8AC3E}">
        <p14:creationId xmlns:p14="http://schemas.microsoft.com/office/powerpoint/2010/main" val="68197473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 Three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2AB80C4-AB35-BF4D-B9B4-55DB25AEF489}" type="datetime1">
              <a:rPr lang="en-US" smtClean="0"/>
              <a:t>2/10/2023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C62AD-1449-9143-8F26-15D729BEA7F6}" type="slidenum">
              <a:rPr lang="en-US" smtClean="0"/>
              <a:pPr/>
              <a:t>‹#›</a:t>
            </a:fld>
            <a:endParaRPr lang="en-US" dirty="0"/>
          </a:p>
        </p:txBody>
      </p:sp>
      <p:sp>
        <p:nvSpPr>
          <p:cNvPr id="6" name="Content Placeholder 2"/>
          <p:cNvSpPr>
            <a:spLocks noGrp="1"/>
          </p:cNvSpPr>
          <p:nvPr>
            <p:ph sz="half" idx="1"/>
          </p:nvPr>
        </p:nvSpPr>
        <p:spPr>
          <a:xfrm>
            <a:off x="723900" y="2232660"/>
            <a:ext cx="3063240" cy="3586004"/>
          </a:xfrm>
        </p:spPr>
        <p:txBody>
          <a:bodyPr anchor="t">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7" name="Content Placeholder 3"/>
          <p:cNvSpPr>
            <a:spLocks noGrp="1"/>
          </p:cNvSpPr>
          <p:nvPr>
            <p:ph sz="half" idx="2"/>
          </p:nvPr>
        </p:nvSpPr>
        <p:spPr>
          <a:xfrm>
            <a:off x="4547965" y="2232660"/>
            <a:ext cx="3064415" cy="3586004"/>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8373205" y="2241947"/>
            <a:ext cx="3063240" cy="3586004"/>
          </a:xfrm>
        </p:spPr>
        <p:txBody>
          <a:bodyPr anchor="t">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7" name="Title 16"/>
          <p:cNvSpPr>
            <a:spLocks noGrp="1"/>
          </p:cNvSpPr>
          <p:nvPr>
            <p:ph type="title" hasCustomPrompt="1"/>
          </p:nvPr>
        </p:nvSpPr>
        <p:spPr>
          <a:xfrm>
            <a:off x="175259" y="160020"/>
            <a:ext cx="9108589" cy="350520"/>
          </a:xfrm>
        </p:spPr>
        <p:txBody>
          <a:bodyPr>
            <a:noAutofit/>
          </a:bodyPr>
          <a:lstStyle>
            <a:lvl1pPr>
              <a:defRPr sz="2000" b="0" i="0" spc="300">
                <a:solidFill>
                  <a:schemeClr val="tx2"/>
                </a:solidFill>
                <a:latin typeface="Avenir Medium" charset="0"/>
                <a:ea typeface="Avenir Medium" charset="0"/>
                <a:cs typeface="Avenir Medium" charset="0"/>
              </a:defRPr>
            </a:lvl1pPr>
          </a:lstStyle>
          <a:p>
            <a:r>
              <a:rPr lang="en-US" dirty="0"/>
              <a:t>ADD A MAIN TITLE HERE</a:t>
            </a:r>
          </a:p>
        </p:txBody>
      </p:sp>
      <p:sp>
        <p:nvSpPr>
          <p:cNvPr id="20" name="Text Placeholder 15"/>
          <p:cNvSpPr>
            <a:spLocks noGrp="1"/>
          </p:cNvSpPr>
          <p:nvPr>
            <p:ph type="body" sz="quarter" idx="14" hasCustomPrompt="1"/>
          </p:nvPr>
        </p:nvSpPr>
        <p:spPr>
          <a:xfrm>
            <a:off x="4549140" y="1326805"/>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21" name="Text Placeholder 15"/>
          <p:cNvSpPr>
            <a:spLocks noGrp="1"/>
          </p:cNvSpPr>
          <p:nvPr>
            <p:ph type="body" sz="quarter" idx="15" hasCustomPrompt="1"/>
          </p:nvPr>
        </p:nvSpPr>
        <p:spPr>
          <a:xfrm>
            <a:off x="723900" y="1326804"/>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22" name="Text Placeholder 15"/>
          <p:cNvSpPr>
            <a:spLocks noGrp="1"/>
          </p:cNvSpPr>
          <p:nvPr>
            <p:ph type="body" sz="quarter" idx="16" hasCustomPrompt="1"/>
          </p:nvPr>
        </p:nvSpPr>
        <p:spPr>
          <a:xfrm>
            <a:off x="8373205" y="1326804"/>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Tree>
    <p:extLst>
      <p:ext uri="{BB962C8B-B14F-4D97-AF65-F5344CB8AC3E}">
        <p14:creationId xmlns:p14="http://schemas.microsoft.com/office/powerpoint/2010/main" val="181934805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Image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C19352B-458C-B747-BAB2-AE015B33F5A7}" type="datetime1">
              <a:rPr lang="en-US" smtClean="0"/>
              <a:t>2/10/2023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C62AD-1449-9143-8F26-15D729BEA7F6}" type="slidenum">
              <a:rPr lang="en-US" smtClean="0"/>
              <a:pPr/>
              <a:t>‹#›</a:t>
            </a:fld>
            <a:endParaRPr lang="en-US" dirty="0"/>
          </a:p>
        </p:txBody>
      </p:sp>
      <p:sp>
        <p:nvSpPr>
          <p:cNvPr id="7" name="Content Placeholder 6"/>
          <p:cNvSpPr>
            <a:spLocks noGrp="1"/>
          </p:cNvSpPr>
          <p:nvPr>
            <p:ph sz="quarter" idx="13"/>
          </p:nvPr>
        </p:nvSpPr>
        <p:spPr>
          <a:xfrm>
            <a:off x="1075056" y="1143000"/>
            <a:ext cx="10057764" cy="4960620"/>
          </a:xfrm>
        </p:spPr>
        <p:txBody>
          <a:bodyPr/>
          <a:lstStyle/>
          <a:p>
            <a:pPr lvl="0"/>
            <a:r>
              <a:rPr lang="en-US"/>
              <a:t>Edit Master text styles</a:t>
            </a:r>
          </a:p>
        </p:txBody>
      </p:sp>
      <p:sp>
        <p:nvSpPr>
          <p:cNvPr id="11" name="Title 10"/>
          <p:cNvSpPr>
            <a:spLocks noGrp="1"/>
          </p:cNvSpPr>
          <p:nvPr>
            <p:ph type="title" hasCustomPrompt="1"/>
          </p:nvPr>
        </p:nvSpPr>
        <p:spPr>
          <a:xfrm>
            <a:off x="170778" y="160020"/>
            <a:ext cx="9265920" cy="350520"/>
          </a:xfrm>
          <a:prstGeom prst="rect">
            <a:avLst/>
          </a:prstGeom>
        </p:spPr>
        <p:txBody>
          <a:bodyPr>
            <a:noAutofit/>
          </a:bodyPr>
          <a:lstStyle>
            <a:lvl1pPr>
              <a:defRPr sz="2000" b="0" i="0" spc="300" baseline="0">
                <a:solidFill>
                  <a:schemeClr val="tx2"/>
                </a:solidFill>
                <a:latin typeface="Avenir Medium" charset="0"/>
                <a:ea typeface="Avenir Medium" charset="0"/>
                <a:cs typeface="Avenir Medium" charset="0"/>
              </a:defRPr>
            </a:lvl1pPr>
          </a:lstStyle>
          <a:p>
            <a:r>
              <a:rPr lang="en-US" dirty="0"/>
              <a:t>ADD A MAIN TITLE HERE</a:t>
            </a:r>
          </a:p>
        </p:txBody>
      </p:sp>
    </p:spTree>
    <p:extLst>
      <p:ext uri="{BB962C8B-B14F-4D97-AF65-F5344CB8AC3E}">
        <p14:creationId xmlns:p14="http://schemas.microsoft.com/office/powerpoint/2010/main" val="7591706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6.png"/><Relationship Id="rId4" Type="http://schemas.openxmlformats.org/officeDocument/2006/relationships/slideLayout" Target="../slideLayouts/slideLayout2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image" Target="../media/image7.png"/><Relationship Id="rId4" Type="http://schemas.openxmlformats.org/officeDocument/2006/relationships/slideLayout" Target="../slideLayouts/slideLayout3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alphaModFix amt="40000"/>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20170" y="790689"/>
            <a:ext cx="6310814" cy="5276624"/>
          </a:xfrm>
          <a:prstGeom prst="rect">
            <a:avLst/>
          </a:prstGeom>
        </p:spPr>
        <p:txBody>
          <a:bodyPr vert="horz" lIns="91440" tIns="45720" rIns="91440" bIns="45720" rtlCol="0" anchor="ctr">
            <a:normAutofit/>
          </a:bodyPr>
          <a:lstStyle/>
          <a:p>
            <a:pPr marL="228600" marR="0" lvl="0"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21934" y="6445553"/>
            <a:ext cx="806755" cy="175895"/>
          </a:xfrm>
          <a:prstGeom prst="rect">
            <a:avLst/>
          </a:prstGeom>
        </p:spPr>
        <p:txBody>
          <a:bodyPr vert="horz" lIns="91440" tIns="45720" rIns="91440" bIns="45720" rtlCol="0" anchor="ctr"/>
          <a:lstStyle>
            <a:lvl1pPr algn="r">
              <a:defRPr sz="1000" b="0" i="0">
                <a:solidFill>
                  <a:schemeClr val="tx1">
                    <a:tint val="75000"/>
                  </a:schemeClr>
                </a:solidFill>
                <a:latin typeface="Avenir Medium" charset="0"/>
                <a:ea typeface="Avenir Medium" charset="0"/>
                <a:cs typeface="Avenir Medium" charset="0"/>
              </a:defRPr>
            </a:lvl1pPr>
          </a:lstStyle>
          <a:p>
            <a:fld id="{EDB3CD05-88C6-9544-9DF4-7E6154427EC7}" type="datetime1">
              <a:rPr lang="en-US" smtClean="0"/>
              <a:t>2/10/2023</a:t>
            </a:fld>
            <a:endParaRPr lang="en-US" dirty="0"/>
          </a:p>
        </p:txBody>
      </p:sp>
      <p:sp>
        <p:nvSpPr>
          <p:cNvPr id="5" name="Footer Placeholder 4"/>
          <p:cNvSpPr>
            <a:spLocks noGrp="1"/>
          </p:cNvSpPr>
          <p:nvPr>
            <p:ph type="ftr" sz="quarter" idx="3"/>
          </p:nvPr>
        </p:nvSpPr>
        <p:spPr>
          <a:xfrm>
            <a:off x="8328690" y="6447459"/>
            <a:ext cx="3101310" cy="173989"/>
          </a:xfrm>
          <a:prstGeom prst="rect">
            <a:avLst/>
          </a:prstGeom>
        </p:spPr>
        <p:txBody>
          <a:bodyPr vert="horz" lIns="91440" tIns="45720" rIns="91440" bIns="45720" rtlCol="0" anchor="ctr"/>
          <a:lstStyle>
            <a:lvl1pPr algn="ctr">
              <a:defRPr sz="1200" b="0" i="0">
                <a:solidFill>
                  <a:schemeClr val="tx1">
                    <a:tint val="75000"/>
                  </a:schemeClr>
                </a:solidFill>
                <a:latin typeface="Avenir Medium" charset="0"/>
                <a:ea typeface="Avenir Medium" charset="0"/>
                <a:cs typeface="Avenir Medium" charset="0"/>
              </a:defRPr>
            </a:lvl1pPr>
          </a:lstStyle>
          <a:p>
            <a:endParaRPr lang="en-US"/>
          </a:p>
        </p:txBody>
      </p:sp>
      <p:sp>
        <p:nvSpPr>
          <p:cNvPr id="6" name="Slide Number Placeholder 5"/>
          <p:cNvSpPr>
            <a:spLocks noGrp="1"/>
          </p:cNvSpPr>
          <p:nvPr>
            <p:ph type="sldNum" sz="quarter" idx="4"/>
          </p:nvPr>
        </p:nvSpPr>
        <p:spPr>
          <a:xfrm>
            <a:off x="11430000" y="6211614"/>
            <a:ext cx="565868" cy="407929"/>
          </a:xfrm>
          <a:prstGeom prst="rect">
            <a:avLst/>
          </a:prstGeom>
        </p:spPr>
        <p:txBody>
          <a:bodyPr vert="horz" lIns="91440" tIns="45720" rIns="91440" bIns="45720" rtlCol="0" anchor="b"/>
          <a:lstStyle>
            <a:lvl1pPr algn="r">
              <a:defRPr sz="1600" b="0" i="0">
                <a:solidFill>
                  <a:schemeClr val="tx1">
                    <a:tint val="75000"/>
                  </a:schemeClr>
                </a:solidFill>
                <a:latin typeface="Avenir Medium" charset="0"/>
                <a:ea typeface="Avenir Medium" charset="0"/>
                <a:cs typeface="Avenir Medium" charset="0"/>
              </a:defRPr>
            </a:lvl1pPr>
          </a:lstStyle>
          <a:p>
            <a:fld id="{31EC62AD-1449-9143-8F26-15D729BEA7F6}" type="slidenum">
              <a:rPr lang="en-US" smtClean="0"/>
              <a:pPr/>
              <a:t>‹#›</a:t>
            </a:fld>
            <a:endParaRPr lang="en-US" dirty="0"/>
          </a:p>
        </p:txBody>
      </p:sp>
      <p:sp>
        <p:nvSpPr>
          <p:cNvPr id="9" name="Title Placeholder 8"/>
          <p:cNvSpPr>
            <a:spLocks noGrp="1"/>
          </p:cNvSpPr>
          <p:nvPr>
            <p:ph type="title"/>
          </p:nvPr>
        </p:nvSpPr>
        <p:spPr>
          <a:xfrm>
            <a:off x="838200" y="-1"/>
            <a:ext cx="3200400" cy="6858001"/>
          </a:xfrm>
          <a:prstGeom prst="rect">
            <a:avLst/>
          </a:prstGeom>
        </p:spPr>
        <p:txBody>
          <a:bodyPr vert="horz" lIns="91440" tIns="45720" rIns="91440" bIns="45720" rtlCol="0" anchor="ctr">
            <a:normAutofit/>
          </a:bodyPr>
          <a:lstStyle/>
          <a:p>
            <a:r>
              <a:rPr lang="en-US" dirty="0"/>
              <a:t>A nice</a:t>
            </a:r>
            <a:br>
              <a:rPr lang="en-US" dirty="0"/>
            </a:br>
            <a:r>
              <a:rPr lang="en-US" dirty="0"/>
              <a:t>title</a:t>
            </a:r>
            <a:br>
              <a:rPr lang="en-US" dirty="0"/>
            </a:br>
            <a:r>
              <a:rPr lang="en-US" dirty="0"/>
              <a:t>can go here.</a:t>
            </a:r>
          </a:p>
        </p:txBody>
      </p:sp>
    </p:spTree>
    <p:extLst>
      <p:ext uri="{BB962C8B-B14F-4D97-AF65-F5344CB8AC3E}">
        <p14:creationId xmlns:p14="http://schemas.microsoft.com/office/powerpoint/2010/main" val="3093530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9" r:id="rId3"/>
    <p:sldLayoutId id="2147483678" r:id="rId4"/>
    <p:sldLayoutId id="2147483676" r:id="rId5"/>
    <p:sldLayoutId id="2147483683" r:id="rId6"/>
    <p:sldLayoutId id="2147483685" r:id="rId7"/>
    <p:sldLayoutId id="2147483684" r:id="rId8"/>
    <p:sldLayoutId id="2147483682" r:id="rId9"/>
    <p:sldLayoutId id="2147483680" r:id="rId10"/>
    <p:sldLayoutId id="2147483690" r:id="rId11"/>
    <p:sldLayoutId id="2147483687" r:id="rId12"/>
    <p:sldLayoutId id="2147483686" r:id="rId13"/>
    <p:sldLayoutId id="2147483688" r:id="rId14"/>
    <p:sldLayoutId id="2147483689" r:id="rId15"/>
    <p:sldLayoutId id="2147483712" r:id="rId16"/>
    <p:sldLayoutId id="2147483713" r:id="rId17"/>
    <p:sldLayoutId id="2147483714" r:id="rId18"/>
  </p:sldLayoutIdLst>
  <p:hf hdr="0" ftr="0" dt="0"/>
  <p:txStyles>
    <p:titleStyle>
      <a:lvl1pPr algn="l" defTabSz="914400" rtl="0" eaLnBrk="1" latinLnBrk="0" hangingPunct="1">
        <a:lnSpc>
          <a:spcPct val="90000"/>
        </a:lnSpc>
        <a:spcBef>
          <a:spcPct val="0"/>
        </a:spcBef>
        <a:buNone/>
        <a:defRPr sz="4400" b="1" i="0" kern="1200" baseline="0">
          <a:solidFill>
            <a:schemeClr val="tx1"/>
          </a:solidFill>
          <a:latin typeface="Avenir Heavy" charset="0"/>
          <a:ea typeface="Avenir Heavy" charset="0"/>
          <a:cs typeface="Avenir Heavy" charset="0"/>
        </a:defRPr>
      </a:lvl1pPr>
    </p:titleStyle>
    <p:bodyStyle>
      <a:lvl1pPr marL="0" marR="0" indent="-228600" algn="l" defTabSz="914400" rtl="0" eaLnBrk="1" fontAlgn="auto" latinLnBrk="0" hangingPunct="1">
        <a:lnSpc>
          <a:spcPct val="100000"/>
        </a:lnSpc>
        <a:spcBef>
          <a:spcPts val="600"/>
        </a:spcBef>
        <a:spcAft>
          <a:spcPts val="0"/>
        </a:spcAft>
        <a:buClr>
          <a:schemeClr val="accent1"/>
        </a:buClr>
        <a:buSzPct val="50000"/>
        <a:buFontTx/>
        <a:buNone/>
        <a:tabLst/>
        <a:defRPr sz="3200" b="0" i="0" kern="1200" baseline="0">
          <a:solidFill>
            <a:schemeClr val="tx1"/>
          </a:solidFill>
          <a:latin typeface="Avenir Book" charset="0"/>
          <a:ea typeface="Avenir Book" charset="0"/>
          <a:cs typeface="Avenir Book" charset="0"/>
        </a:defRPr>
      </a:lvl1pPr>
      <a:lvl2pPr marL="685800" indent="-228600" algn="l" defTabSz="914400" rtl="0" eaLnBrk="1" latinLnBrk="0" hangingPunct="1">
        <a:lnSpc>
          <a:spcPct val="100000"/>
        </a:lnSpc>
        <a:spcBef>
          <a:spcPts val="600"/>
        </a:spcBef>
        <a:spcAft>
          <a:spcPts val="0"/>
        </a:spcAft>
        <a:buClr>
          <a:schemeClr val="accent1"/>
        </a:buClr>
        <a:buSzPct val="50000"/>
        <a:buFont typeface="LucidaGrande" charset="0"/>
        <a:buChar char="‣"/>
        <a:defRPr sz="2800" b="0" i="0" kern="1200">
          <a:solidFill>
            <a:schemeClr val="tx1"/>
          </a:solidFill>
          <a:latin typeface="Avenir Book" charset="0"/>
          <a:ea typeface="Avenir Book" charset="0"/>
          <a:cs typeface="Avenir Book" charset="0"/>
        </a:defRPr>
      </a:lvl2pPr>
      <a:lvl3pPr marL="1143000" indent="-228600" algn="l" defTabSz="914400" rtl="0" eaLnBrk="1" latinLnBrk="0" hangingPunct="1">
        <a:lnSpc>
          <a:spcPct val="100000"/>
        </a:lnSpc>
        <a:spcBef>
          <a:spcPts val="600"/>
        </a:spcBef>
        <a:spcAft>
          <a:spcPts val="0"/>
        </a:spcAft>
        <a:buClr>
          <a:schemeClr val="accent1"/>
        </a:buClr>
        <a:buSzPct val="50000"/>
        <a:buFont typeface="LucidaGrande" charset="0"/>
        <a:buChar char="‣"/>
        <a:defRPr sz="2400" b="0" i="0" kern="1200">
          <a:solidFill>
            <a:schemeClr val="tx1"/>
          </a:solidFill>
          <a:latin typeface="Avenir Book" charset="0"/>
          <a:ea typeface="Avenir Book" charset="0"/>
          <a:cs typeface="Avenir Book" charset="0"/>
        </a:defRPr>
      </a:lvl3pPr>
      <a:lvl4pPr marL="1600200" indent="-228600" algn="l" defTabSz="914400" rtl="0" eaLnBrk="1" latinLnBrk="0" hangingPunct="1">
        <a:lnSpc>
          <a:spcPct val="100000"/>
        </a:lnSpc>
        <a:spcBef>
          <a:spcPts val="600"/>
        </a:spcBef>
        <a:spcAft>
          <a:spcPts val="0"/>
        </a:spcAft>
        <a:buClr>
          <a:schemeClr val="accent1"/>
        </a:buClr>
        <a:buSzPct val="50000"/>
        <a:buFont typeface="LucidaGrande" charset="0"/>
        <a:buChar char="‣"/>
        <a:defRPr sz="2000" b="0" i="0" kern="1200">
          <a:solidFill>
            <a:schemeClr val="tx1"/>
          </a:solidFill>
          <a:latin typeface="Avenir Book" charset="0"/>
          <a:ea typeface="Avenir Book" charset="0"/>
          <a:cs typeface="Avenir Book" charset="0"/>
        </a:defRPr>
      </a:lvl4pPr>
      <a:lvl5pPr marL="2057400" indent="-228600" algn="l" defTabSz="914400" rtl="0" eaLnBrk="1" latinLnBrk="0" hangingPunct="1">
        <a:lnSpc>
          <a:spcPct val="100000"/>
        </a:lnSpc>
        <a:spcBef>
          <a:spcPts val="600"/>
        </a:spcBef>
        <a:spcAft>
          <a:spcPts val="0"/>
        </a:spcAft>
        <a:buClr>
          <a:schemeClr val="accent1"/>
        </a:buClr>
        <a:buSzPct val="50000"/>
        <a:buFont typeface="LucidaGrande" charset="0"/>
        <a:buChar char="‣"/>
        <a:defRPr sz="2000" b="0" i="0" kern="1200">
          <a:solidFill>
            <a:schemeClr val="tx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C97BE-4483-194D-8EDA-16B2DAEC1150}"/>
              </a:ext>
            </a:extLst>
          </p:cNvPr>
          <p:cNvSpPr>
            <a:spLocks noGrp="1"/>
          </p:cNvSpPr>
          <p:nvPr>
            <p:ph type="title"/>
          </p:nvPr>
        </p:nvSpPr>
        <p:spPr>
          <a:xfrm>
            <a:off x="377686" y="1046934"/>
            <a:ext cx="11436626" cy="7553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2A059B4-8F6A-8441-A9ED-A15D558D6D05}"/>
              </a:ext>
            </a:extLst>
          </p:cNvPr>
          <p:cNvSpPr>
            <a:spLocks noGrp="1"/>
          </p:cNvSpPr>
          <p:nvPr>
            <p:ph type="body" idx="1"/>
          </p:nvPr>
        </p:nvSpPr>
        <p:spPr>
          <a:xfrm>
            <a:off x="377686" y="2147927"/>
            <a:ext cx="11436626" cy="4108175"/>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
                <a:srgbClr val="FFB819"/>
              </a:buClr>
              <a:buSzPct val="50000"/>
              <a:buFont typeface="LucidaGrande" charset="0"/>
              <a:buChar char="▶"/>
              <a:tabLst/>
              <a:defRPr/>
            </a:pPr>
            <a:r>
              <a:rPr kumimoji="0" lang="en-US" sz="3200" b="0" i="0" u="none" strike="noStrike" kern="1200" cap="none" spc="0" normalizeH="0" baseline="0" noProof="0" dirty="0">
                <a:ln>
                  <a:noFill/>
                </a:ln>
                <a:solidFill>
                  <a:srgbClr val="000000"/>
                </a:solidFill>
                <a:effectLst/>
                <a:uLnTx/>
                <a:uFillTx/>
                <a:latin typeface="Avenir Book" charset="0"/>
              </a:rPr>
              <a:t>Click to add text</a:t>
            </a:r>
          </a:p>
          <a:p>
            <a:pPr marL="685800" marR="0" lvl="1"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800" b="0" i="0" u="none" strike="noStrike" kern="1200" cap="none" spc="0" normalizeH="0" baseline="0" noProof="0" dirty="0">
                <a:ln>
                  <a:noFill/>
                </a:ln>
                <a:solidFill>
                  <a:srgbClr val="000000"/>
                </a:solidFill>
                <a:effectLst/>
                <a:uLnTx/>
                <a:uFillTx/>
                <a:latin typeface="Avenir Book" charset="0"/>
              </a:rPr>
              <a:t>Second level</a:t>
            </a:r>
          </a:p>
          <a:p>
            <a:pPr marL="1143000" marR="0" lvl="2"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400" b="0" i="0" u="none" strike="noStrike" kern="1200" cap="none" spc="0" normalizeH="0" baseline="0" noProof="0" dirty="0">
                <a:ln>
                  <a:noFill/>
                </a:ln>
                <a:solidFill>
                  <a:srgbClr val="000000"/>
                </a:solidFill>
                <a:effectLst/>
                <a:uLnTx/>
                <a:uFillTx/>
                <a:latin typeface="Avenir Book" charset="0"/>
              </a:rPr>
              <a:t>Third level</a:t>
            </a:r>
          </a:p>
          <a:p>
            <a:pPr marL="1600200" marR="0" lvl="3"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000" b="0" i="0" u="none" strike="noStrike" kern="1200" cap="none" spc="0" normalizeH="0" baseline="0" noProof="0" dirty="0">
                <a:ln>
                  <a:noFill/>
                </a:ln>
                <a:solidFill>
                  <a:srgbClr val="000000"/>
                </a:solidFill>
                <a:effectLst/>
                <a:uLnTx/>
                <a:uFillTx/>
                <a:latin typeface="Avenir Book" charset="0"/>
              </a:rPr>
              <a:t>Fourth level</a:t>
            </a:r>
          </a:p>
          <a:p>
            <a:pPr marL="2057400" marR="0" lvl="4"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000" b="0" i="0" u="none" strike="noStrike" kern="1200" cap="none" spc="0" normalizeH="0" baseline="0" noProof="0" dirty="0">
                <a:ln>
                  <a:noFill/>
                </a:ln>
                <a:solidFill>
                  <a:srgbClr val="000000"/>
                </a:solidFill>
                <a:effectLst/>
                <a:uLnTx/>
                <a:uFillTx/>
                <a:latin typeface="Avenir Book" charset="0"/>
              </a:rPr>
              <a:t>Fifth level</a:t>
            </a:r>
          </a:p>
        </p:txBody>
      </p:sp>
      <p:sp>
        <p:nvSpPr>
          <p:cNvPr id="4" name="Date Placeholder 3">
            <a:extLst>
              <a:ext uri="{FF2B5EF4-FFF2-40B4-BE49-F238E27FC236}">
                <a16:creationId xmlns:a16="http://schemas.microsoft.com/office/drawing/2014/main" id="{19C13BDC-141E-B142-96C1-5A14C7E62525}"/>
              </a:ext>
            </a:extLst>
          </p:cNvPr>
          <p:cNvSpPr>
            <a:spLocks noGrp="1"/>
          </p:cNvSpPr>
          <p:nvPr>
            <p:ph type="dt" sz="half" idx="2"/>
          </p:nvPr>
        </p:nvSpPr>
        <p:spPr>
          <a:xfrm>
            <a:off x="5952005" y="317375"/>
            <a:ext cx="873670" cy="263650"/>
          </a:xfrm>
          <a:prstGeom prst="rect">
            <a:avLst/>
          </a:prstGeom>
        </p:spPr>
        <p:txBody>
          <a:bodyPr vert="horz" lIns="91440" tIns="45720" rIns="91440" bIns="45720" rtlCol="0" anchor="ctr"/>
          <a:lstStyle>
            <a:lvl1pPr algn="ctr">
              <a:defRPr sz="1200">
                <a:solidFill>
                  <a:schemeClr val="tx1">
                    <a:tint val="75000"/>
                  </a:schemeClr>
                </a:solidFill>
                <a:latin typeface="Avenir Book" panose="02000503020000020003" pitchFamily="2" charset="0"/>
              </a:defRPr>
            </a:lvl1pPr>
          </a:lstStyle>
          <a:p>
            <a:pPr algn="ctr"/>
            <a:fld id="{3FF28022-D0D4-6E46-AD91-4307A494602F}" type="datetime1">
              <a:rPr lang="en-US" smtClean="0"/>
              <a:t>2/10/2023</a:t>
            </a:fld>
            <a:endParaRPr lang="en-US"/>
          </a:p>
        </p:txBody>
      </p:sp>
      <p:sp>
        <p:nvSpPr>
          <p:cNvPr id="5" name="Footer Placeholder 4">
            <a:extLst>
              <a:ext uri="{FF2B5EF4-FFF2-40B4-BE49-F238E27FC236}">
                <a16:creationId xmlns:a16="http://schemas.microsoft.com/office/drawing/2014/main" id="{288161F4-6C5C-E841-B9AE-3032B35C818B}"/>
              </a:ext>
            </a:extLst>
          </p:cNvPr>
          <p:cNvSpPr>
            <a:spLocks noGrp="1"/>
          </p:cNvSpPr>
          <p:nvPr>
            <p:ph type="ftr" sz="quarter" idx="3"/>
          </p:nvPr>
        </p:nvSpPr>
        <p:spPr>
          <a:xfrm>
            <a:off x="7195126" y="317375"/>
            <a:ext cx="3543715" cy="263650"/>
          </a:xfrm>
          <a:prstGeom prst="rect">
            <a:avLst/>
          </a:prstGeom>
        </p:spPr>
        <p:txBody>
          <a:bodyPr vert="horz" lIns="91440" tIns="45720" rIns="91440" bIns="45720" rtlCol="0" anchor="ctr"/>
          <a:lstStyle>
            <a:lvl1pPr algn="ctr">
              <a:defRPr sz="1200">
                <a:solidFill>
                  <a:schemeClr val="tx1">
                    <a:tint val="75000"/>
                  </a:schemeClr>
                </a:solidFill>
                <a:latin typeface="Avenir Book" panose="02000503020000020003" pitchFamily="2" charset="0"/>
              </a:defRPr>
            </a:lvl1pPr>
          </a:lstStyle>
          <a:p>
            <a:endParaRPr lang="en-US"/>
          </a:p>
        </p:txBody>
      </p:sp>
      <p:pic>
        <p:nvPicPr>
          <p:cNvPr id="8" name="Picture 7">
            <a:extLst>
              <a:ext uri="{FF2B5EF4-FFF2-40B4-BE49-F238E27FC236}">
                <a16:creationId xmlns:a16="http://schemas.microsoft.com/office/drawing/2014/main" id="{22D2575E-57D4-214A-83F5-B4E99A507934}"/>
              </a:ext>
            </a:extLst>
          </p:cNvPr>
          <p:cNvPicPr>
            <a:picLocks noChangeAspect="1"/>
          </p:cNvPicPr>
          <p:nvPr userDrawn="1"/>
        </p:nvPicPr>
        <p:blipFill>
          <a:blip r:embed="rId10"/>
          <a:stretch>
            <a:fillRect/>
          </a:stretch>
        </p:blipFill>
        <p:spPr>
          <a:xfrm>
            <a:off x="314868" y="331663"/>
            <a:ext cx="2737922" cy="235005"/>
          </a:xfrm>
          <a:prstGeom prst="rect">
            <a:avLst/>
          </a:prstGeom>
        </p:spPr>
      </p:pic>
      <p:cxnSp>
        <p:nvCxnSpPr>
          <p:cNvPr id="10" name="Straight Connector 9">
            <a:extLst>
              <a:ext uri="{FF2B5EF4-FFF2-40B4-BE49-F238E27FC236}">
                <a16:creationId xmlns:a16="http://schemas.microsoft.com/office/drawing/2014/main" id="{CF38526D-790A-3C41-B2AA-2885049CE6E8}"/>
              </a:ext>
            </a:extLst>
          </p:cNvPr>
          <p:cNvCxnSpPr/>
          <p:nvPr userDrawn="1"/>
        </p:nvCxnSpPr>
        <p:spPr>
          <a:xfrm>
            <a:off x="377686" y="601898"/>
            <a:ext cx="11436627" cy="0"/>
          </a:xfrm>
          <a:prstGeom prst="line">
            <a:avLst/>
          </a:prstGeom>
        </p:spPr>
        <p:style>
          <a:lnRef idx="1">
            <a:schemeClr val="dk1"/>
          </a:lnRef>
          <a:fillRef idx="0">
            <a:schemeClr val="dk1"/>
          </a:fillRef>
          <a:effectRef idx="0">
            <a:schemeClr val="dk1"/>
          </a:effectRef>
          <a:fontRef idx="minor">
            <a:schemeClr val="tx1"/>
          </a:fontRef>
        </p:style>
      </p:cxnSp>
      <p:sp>
        <p:nvSpPr>
          <p:cNvPr id="11" name="Slide Number Placeholder 6">
            <a:extLst>
              <a:ext uri="{FF2B5EF4-FFF2-40B4-BE49-F238E27FC236}">
                <a16:creationId xmlns:a16="http://schemas.microsoft.com/office/drawing/2014/main" id="{792901FB-F844-EA40-A3DA-337CA24B845D}"/>
              </a:ext>
            </a:extLst>
          </p:cNvPr>
          <p:cNvSpPr txBox="1">
            <a:spLocks/>
          </p:cNvSpPr>
          <p:nvPr userDrawn="1"/>
        </p:nvSpPr>
        <p:spPr>
          <a:xfrm>
            <a:off x="11430000" y="6211614"/>
            <a:ext cx="565868" cy="407929"/>
          </a:xfrm>
          <a:prstGeom prst="rect">
            <a:avLst/>
          </a:prstGeom>
        </p:spPr>
        <p:txBody>
          <a:bodyPr vert="horz" lIns="91440" tIns="45720" rIns="91440" bIns="45720" rtlCol="0" anchor="b"/>
          <a:lstStyle>
            <a:defPPr>
              <a:defRPr lang="en-US"/>
            </a:defPPr>
            <a:lvl1pPr marL="0" algn="r" defTabSz="914400" rtl="0" eaLnBrk="1" latinLnBrk="0" hangingPunct="1">
              <a:defRPr sz="1600" b="0" i="0" kern="1200">
                <a:solidFill>
                  <a:schemeClr val="tx1">
                    <a:tint val="75000"/>
                  </a:schemeClr>
                </a:solidFill>
                <a:latin typeface="Avenir Medium" charset="0"/>
                <a:ea typeface="Avenir Medium" charset="0"/>
                <a:cs typeface="Avenir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EC62AD-1449-9143-8F26-15D729BEA7F6}" type="slidenum">
              <a:rPr kumimoji="0" lang="en-US" sz="1600" b="0" i="0" u="none" strike="noStrike" kern="1200" cap="none" spc="0" normalizeH="0" baseline="0" noProof="0" smtClean="0">
                <a:ln>
                  <a:noFill/>
                </a:ln>
                <a:solidFill>
                  <a:srgbClr val="000000">
                    <a:tint val="75000"/>
                  </a:srgbClr>
                </a:solidFill>
                <a:effectLst/>
                <a:uLnTx/>
                <a:uFillTx/>
                <a:latin typeface="Avenir Medium"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000000">
                  <a:tint val="75000"/>
                </a:srgbClr>
              </a:solidFill>
              <a:effectLst/>
              <a:uLnTx/>
              <a:uFillTx/>
              <a:latin typeface="Avenir Medium" charset="0"/>
            </a:endParaRPr>
          </a:p>
        </p:txBody>
      </p:sp>
    </p:spTree>
    <p:extLst>
      <p:ext uri="{BB962C8B-B14F-4D97-AF65-F5344CB8AC3E}">
        <p14:creationId xmlns:p14="http://schemas.microsoft.com/office/powerpoint/2010/main" val="240320438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Lst>
  <p:hf hdr="0" ftr="0" dt="0"/>
  <p:txStyles>
    <p:titleStyle>
      <a:lvl1pPr algn="l" defTabSz="914400" rtl="0" eaLnBrk="1" latinLnBrk="0" hangingPunct="1">
        <a:lnSpc>
          <a:spcPct val="90000"/>
        </a:lnSpc>
        <a:spcBef>
          <a:spcPct val="0"/>
        </a:spcBef>
        <a:buNone/>
        <a:defRPr sz="3600" b="1" i="0" kern="1200">
          <a:solidFill>
            <a:schemeClr val="tx1"/>
          </a:solidFill>
          <a:latin typeface="Avenir Heavy" panose="02000503020000020003" pitchFamily="2" charset="0"/>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
          <a:srgbClr val="FFB819"/>
        </a:buClr>
        <a:buSzPct val="50000"/>
        <a:buFont typeface="LucidaGrande" charset="0"/>
        <a:buChar char="▶"/>
        <a:tabLst/>
        <a:defRPr sz="2800" kern="1200">
          <a:solidFill>
            <a:schemeClr val="tx1"/>
          </a:solidFill>
          <a:latin typeface="Avenir Book" panose="02000503020000020003" pitchFamily="2" charset="0"/>
          <a:ea typeface="+mn-ea"/>
          <a:cs typeface="+mn-cs"/>
        </a:defRPr>
      </a:lvl1pPr>
      <a:lvl2pPr marL="6858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2400" kern="1200">
          <a:solidFill>
            <a:schemeClr val="tx1"/>
          </a:solidFill>
          <a:latin typeface="Avenir Book" panose="02000503020000020003" pitchFamily="2" charset="0"/>
          <a:ea typeface="+mn-ea"/>
          <a:cs typeface="+mn-cs"/>
        </a:defRPr>
      </a:lvl2pPr>
      <a:lvl3pPr marL="11430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2000" kern="1200">
          <a:solidFill>
            <a:schemeClr val="tx1"/>
          </a:solidFill>
          <a:latin typeface="Avenir Book" panose="02000503020000020003" pitchFamily="2" charset="0"/>
          <a:ea typeface="+mn-ea"/>
          <a:cs typeface="+mn-cs"/>
        </a:defRPr>
      </a:lvl3pPr>
      <a:lvl4pPr marL="16002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1800" kern="1200">
          <a:solidFill>
            <a:schemeClr val="tx1"/>
          </a:solidFill>
          <a:latin typeface="Avenir Book" panose="02000503020000020003" pitchFamily="2" charset="0"/>
          <a:ea typeface="+mn-ea"/>
          <a:cs typeface="+mn-cs"/>
        </a:defRPr>
      </a:lvl4pPr>
      <a:lvl5pPr marL="20574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8A8A8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C97BE-4483-194D-8EDA-16B2DAEC1150}"/>
              </a:ext>
            </a:extLst>
          </p:cNvPr>
          <p:cNvSpPr>
            <a:spLocks noGrp="1"/>
          </p:cNvSpPr>
          <p:nvPr>
            <p:ph type="title"/>
          </p:nvPr>
        </p:nvSpPr>
        <p:spPr>
          <a:xfrm>
            <a:off x="377686" y="1046934"/>
            <a:ext cx="11436626" cy="7553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2A059B4-8F6A-8441-A9ED-A15D558D6D05}"/>
              </a:ext>
            </a:extLst>
          </p:cNvPr>
          <p:cNvSpPr>
            <a:spLocks noGrp="1"/>
          </p:cNvSpPr>
          <p:nvPr>
            <p:ph type="body" idx="1"/>
          </p:nvPr>
        </p:nvSpPr>
        <p:spPr>
          <a:xfrm>
            <a:off x="377686" y="2147927"/>
            <a:ext cx="11436626" cy="4108175"/>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
                <a:srgbClr val="FFB819"/>
              </a:buClr>
              <a:buSzPct val="50000"/>
              <a:buFont typeface="LucidaGrande" charset="0"/>
              <a:buChar char="▶"/>
              <a:tabLst/>
              <a:defRPr/>
            </a:pPr>
            <a:r>
              <a:rPr kumimoji="0" lang="en-US" sz="3200" b="0" i="0" u="none" strike="noStrike" kern="1200" cap="none" spc="0" normalizeH="0" baseline="0" noProof="0" dirty="0">
                <a:ln>
                  <a:noFill/>
                </a:ln>
                <a:solidFill>
                  <a:srgbClr val="000000"/>
                </a:solidFill>
                <a:effectLst/>
                <a:uLnTx/>
                <a:uFillTx/>
                <a:latin typeface="Avenir Book" charset="0"/>
              </a:rPr>
              <a:t>Click to add text</a:t>
            </a:r>
          </a:p>
          <a:p>
            <a:pPr marL="685800" marR="0" lvl="1"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800" b="0" i="0" u="none" strike="noStrike" kern="1200" cap="none" spc="0" normalizeH="0" baseline="0" noProof="0" dirty="0">
                <a:ln>
                  <a:noFill/>
                </a:ln>
                <a:solidFill>
                  <a:srgbClr val="000000"/>
                </a:solidFill>
                <a:effectLst/>
                <a:uLnTx/>
                <a:uFillTx/>
                <a:latin typeface="Avenir Book" charset="0"/>
              </a:rPr>
              <a:t>Second level</a:t>
            </a:r>
          </a:p>
          <a:p>
            <a:pPr marL="1143000" marR="0" lvl="2"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400" b="0" i="0" u="none" strike="noStrike" kern="1200" cap="none" spc="0" normalizeH="0" baseline="0" noProof="0" dirty="0">
                <a:ln>
                  <a:noFill/>
                </a:ln>
                <a:solidFill>
                  <a:srgbClr val="000000"/>
                </a:solidFill>
                <a:effectLst/>
                <a:uLnTx/>
                <a:uFillTx/>
                <a:latin typeface="Avenir Book" charset="0"/>
              </a:rPr>
              <a:t>Third level</a:t>
            </a:r>
          </a:p>
          <a:p>
            <a:pPr marL="1600200" marR="0" lvl="3"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000" b="0" i="0" u="none" strike="noStrike" kern="1200" cap="none" spc="0" normalizeH="0" baseline="0" noProof="0" dirty="0">
                <a:ln>
                  <a:noFill/>
                </a:ln>
                <a:solidFill>
                  <a:srgbClr val="000000"/>
                </a:solidFill>
                <a:effectLst/>
                <a:uLnTx/>
                <a:uFillTx/>
                <a:latin typeface="Avenir Book" charset="0"/>
              </a:rPr>
              <a:t>Fourth level</a:t>
            </a:r>
          </a:p>
          <a:p>
            <a:pPr marL="2057400" marR="0" lvl="4"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000" b="0" i="0" u="none" strike="noStrike" kern="1200" cap="none" spc="0" normalizeH="0" baseline="0" noProof="0" dirty="0">
                <a:ln>
                  <a:noFill/>
                </a:ln>
                <a:solidFill>
                  <a:srgbClr val="000000"/>
                </a:solidFill>
                <a:effectLst/>
                <a:uLnTx/>
                <a:uFillTx/>
                <a:latin typeface="Avenir Book" charset="0"/>
              </a:rPr>
              <a:t>Fifth level</a:t>
            </a:r>
          </a:p>
        </p:txBody>
      </p:sp>
      <p:sp>
        <p:nvSpPr>
          <p:cNvPr id="4" name="Date Placeholder 3">
            <a:extLst>
              <a:ext uri="{FF2B5EF4-FFF2-40B4-BE49-F238E27FC236}">
                <a16:creationId xmlns:a16="http://schemas.microsoft.com/office/drawing/2014/main" id="{19C13BDC-141E-B142-96C1-5A14C7E62525}"/>
              </a:ext>
            </a:extLst>
          </p:cNvPr>
          <p:cNvSpPr>
            <a:spLocks noGrp="1"/>
          </p:cNvSpPr>
          <p:nvPr>
            <p:ph type="dt" sz="half" idx="2"/>
          </p:nvPr>
        </p:nvSpPr>
        <p:spPr>
          <a:xfrm>
            <a:off x="5952005" y="317375"/>
            <a:ext cx="873670" cy="263650"/>
          </a:xfrm>
          <a:prstGeom prst="rect">
            <a:avLst/>
          </a:prstGeom>
        </p:spPr>
        <p:txBody>
          <a:bodyPr vert="horz" lIns="91440" tIns="45720" rIns="91440" bIns="45720" rtlCol="0" anchor="ctr"/>
          <a:lstStyle>
            <a:lvl1pPr algn="ctr">
              <a:defRPr sz="1200">
                <a:solidFill>
                  <a:schemeClr val="bg1"/>
                </a:solidFill>
                <a:latin typeface="Avenir Book" panose="02000503020000020003" pitchFamily="2" charset="0"/>
              </a:defRPr>
            </a:lvl1pPr>
          </a:lstStyle>
          <a:p>
            <a:fld id="{68C873C8-3ADF-CC4D-9286-64FE31CA3028}" type="datetime1">
              <a:rPr lang="en-US" smtClean="0"/>
              <a:t>2/10/2023</a:t>
            </a:fld>
            <a:endParaRPr lang="en-US"/>
          </a:p>
        </p:txBody>
      </p:sp>
      <p:sp>
        <p:nvSpPr>
          <p:cNvPr id="5" name="Footer Placeholder 4">
            <a:extLst>
              <a:ext uri="{FF2B5EF4-FFF2-40B4-BE49-F238E27FC236}">
                <a16:creationId xmlns:a16="http://schemas.microsoft.com/office/drawing/2014/main" id="{288161F4-6C5C-E841-B9AE-3032B35C818B}"/>
              </a:ext>
            </a:extLst>
          </p:cNvPr>
          <p:cNvSpPr>
            <a:spLocks noGrp="1"/>
          </p:cNvSpPr>
          <p:nvPr>
            <p:ph type="ftr" sz="quarter" idx="3"/>
          </p:nvPr>
        </p:nvSpPr>
        <p:spPr>
          <a:xfrm>
            <a:off x="7195126" y="317375"/>
            <a:ext cx="3543715" cy="263650"/>
          </a:xfrm>
          <a:prstGeom prst="rect">
            <a:avLst/>
          </a:prstGeom>
        </p:spPr>
        <p:txBody>
          <a:bodyPr vert="horz" lIns="91440" tIns="45720" rIns="91440" bIns="45720" rtlCol="0" anchor="ctr"/>
          <a:lstStyle>
            <a:lvl1pPr algn="ctr">
              <a:defRPr sz="1200">
                <a:solidFill>
                  <a:schemeClr val="bg1"/>
                </a:solidFill>
                <a:latin typeface="Avenir Book" panose="02000503020000020003" pitchFamily="2" charset="0"/>
              </a:defRPr>
            </a:lvl1pPr>
          </a:lstStyle>
          <a:p>
            <a:endParaRPr lang="en-US"/>
          </a:p>
        </p:txBody>
      </p:sp>
      <p:pic>
        <p:nvPicPr>
          <p:cNvPr id="8" name="Picture 7">
            <a:extLst>
              <a:ext uri="{FF2B5EF4-FFF2-40B4-BE49-F238E27FC236}">
                <a16:creationId xmlns:a16="http://schemas.microsoft.com/office/drawing/2014/main" id="{22D2575E-57D4-214A-83F5-B4E99A507934}"/>
              </a:ext>
            </a:extLst>
          </p:cNvPr>
          <p:cNvPicPr>
            <a:picLocks noChangeAspect="1"/>
          </p:cNvPicPr>
          <p:nvPr userDrawn="1"/>
        </p:nvPicPr>
        <p:blipFill>
          <a:blip r:embed="rId10"/>
          <a:srcRect/>
          <a:stretch/>
        </p:blipFill>
        <p:spPr>
          <a:xfrm>
            <a:off x="314868" y="331663"/>
            <a:ext cx="2737922" cy="235004"/>
          </a:xfrm>
          <a:prstGeom prst="rect">
            <a:avLst/>
          </a:prstGeom>
        </p:spPr>
      </p:pic>
      <p:cxnSp>
        <p:nvCxnSpPr>
          <p:cNvPr id="10" name="Straight Connector 9">
            <a:extLst>
              <a:ext uri="{FF2B5EF4-FFF2-40B4-BE49-F238E27FC236}">
                <a16:creationId xmlns:a16="http://schemas.microsoft.com/office/drawing/2014/main" id="{CF38526D-790A-3C41-B2AA-2885049CE6E8}"/>
              </a:ext>
            </a:extLst>
          </p:cNvPr>
          <p:cNvCxnSpPr/>
          <p:nvPr userDrawn="1"/>
        </p:nvCxnSpPr>
        <p:spPr>
          <a:xfrm>
            <a:off x="377686" y="601898"/>
            <a:ext cx="11436627"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1" name="Slide Number Placeholder 6">
            <a:extLst>
              <a:ext uri="{FF2B5EF4-FFF2-40B4-BE49-F238E27FC236}">
                <a16:creationId xmlns:a16="http://schemas.microsoft.com/office/drawing/2014/main" id="{D070284F-48B3-BE40-994A-76876D921724}"/>
              </a:ext>
            </a:extLst>
          </p:cNvPr>
          <p:cNvSpPr txBox="1">
            <a:spLocks/>
          </p:cNvSpPr>
          <p:nvPr userDrawn="1"/>
        </p:nvSpPr>
        <p:spPr>
          <a:xfrm>
            <a:off x="11430000" y="6211614"/>
            <a:ext cx="565868" cy="407929"/>
          </a:xfrm>
          <a:prstGeom prst="rect">
            <a:avLst/>
          </a:prstGeom>
        </p:spPr>
        <p:txBody>
          <a:bodyPr vert="horz" lIns="91440" tIns="45720" rIns="91440" bIns="45720" rtlCol="0" anchor="b"/>
          <a:lstStyle>
            <a:defPPr>
              <a:defRPr lang="en-US"/>
            </a:defPPr>
            <a:lvl1pPr marL="0" algn="r" defTabSz="914400" rtl="0" eaLnBrk="1" latinLnBrk="0" hangingPunct="1">
              <a:defRPr sz="1600" b="0" i="0" kern="1200">
                <a:solidFill>
                  <a:schemeClr val="tx1">
                    <a:tint val="75000"/>
                  </a:schemeClr>
                </a:solidFill>
                <a:latin typeface="Avenir Medium" charset="0"/>
                <a:ea typeface="Avenir Medium" charset="0"/>
                <a:cs typeface="Avenir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EC62AD-1449-9143-8F26-15D729BEA7F6}" type="slidenum">
              <a:rPr kumimoji="0" lang="en-US" sz="1600" b="0" i="0" u="none" strike="noStrike" kern="1200" cap="none" spc="0" normalizeH="0" baseline="0" noProof="0" smtClean="0">
                <a:ln>
                  <a:noFill/>
                </a:ln>
                <a:solidFill>
                  <a:schemeClr val="bg1"/>
                </a:solidFill>
                <a:effectLst/>
                <a:uLnTx/>
                <a:uFillTx/>
                <a:latin typeface="Avenir Medium"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chemeClr val="bg1"/>
              </a:solidFill>
              <a:effectLst/>
              <a:uLnTx/>
              <a:uFillTx/>
              <a:latin typeface="Avenir Medium" charset="0"/>
            </a:endParaRPr>
          </a:p>
        </p:txBody>
      </p:sp>
    </p:spTree>
    <p:extLst>
      <p:ext uri="{BB962C8B-B14F-4D97-AF65-F5344CB8AC3E}">
        <p14:creationId xmlns:p14="http://schemas.microsoft.com/office/powerpoint/2010/main" val="415043726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Lst>
  <p:hf hdr="0" ftr="0" dt="0"/>
  <p:txStyles>
    <p:title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
          <a:srgbClr val="FFB819"/>
        </a:buClr>
        <a:buSzPct val="50000"/>
        <a:buFont typeface="LucidaGrande" charset="0"/>
        <a:buChar char="▶"/>
        <a:tabLst/>
        <a:defRPr sz="2800" kern="1200">
          <a:solidFill>
            <a:schemeClr val="bg1"/>
          </a:solidFill>
          <a:latin typeface="Avenir Book" panose="02000503020000020003" pitchFamily="2" charset="0"/>
          <a:ea typeface="+mn-ea"/>
          <a:cs typeface="+mn-cs"/>
        </a:defRPr>
      </a:lvl1pPr>
      <a:lvl2pPr marL="6858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2400" kern="1200">
          <a:solidFill>
            <a:schemeClr val="bg1"/>
          </a:solidFill>
          <a:latin typeface="Avenir Book" panose="02000503020000020003" pitchFamily="2" charset="0"/>
          <a:ea typeface="+mn-ea"/>
          <a:cs typeface="+mn-cs"/>
        </a:defRPr>
      </a:lvl2pPr>
      <a:lvl3pPr marL="11430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2000" kern="1200">
          <a:solidFill>
            <a:schemeClr val="bg1"/>
          </a:solidFill>
          <a:latin typeface="Avenir Book" panose="02000503020000020003" pitchFamily="2" charset="0"/>
          <a:ea typeface="+mn-ea"/>
          <a:cs typeface="+mn-cs"/>
        </a:defRPr>
      </a:lvl3pPr>
      <a:lvl4pPr marL="16002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1800" kern="1200">
          <a:solidFill>
            <a:schemeClr val="bg1"/>
          </a:solidFill>
          <a:latin typeface="Avenir Book" panose="02000503020000020003" pitchFamily="2" charset="0"/>
          <a:ea typeface="+mn-ea"/>
          <a:cs typeface="+mn-cs"/>
        </a:defRPr>
      </a:lvl4pPr>
      <a:lvl5pPr marL="20574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1800" kern="1200">
          <a:solidFill>
            <a:schemeClr val="bg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hyperlink" Target="https://datausa.io/profile/geo/harris-county-tx/"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s://www.generationhope.org/policy-advocacy" TargetMode="External"/><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6563" y="652812"/>
            <a:ext cx="6717956" cy="3060442"/>
          </a:xfrm>
        </p:spPr>
        <p:txBody>
          <a:bodyPr>
            <a:normAutofit/>
          </a:bodyPr>
          <a:lstStyle/>
          <a:p>
            <a:pPr algn="l">
              <a:lnSpc>
                <a:spcPts val="6000"/>
              </a:lnSpc>
            </a:pPr>
            <a:r>
              <a:rPr lang="en-US" b="1" dirty="0">
                <a:latin typeface="Avenir Heavy" charset="0"/>
                <a:ea typeface="Avenir Heavy" charset="0"/>
                <a:cs typeface="Avenir Heavy" charset="0"/>
              </a:rPr>
              <a:t>Student Success Metrics</a:t>
            </a:r>
          </a:p>
        </p:txBody>
      </p:sp>
      <p:sp>
        <p:nvSpPr>
          <p:cNvPr id="3" name="Subtitle 2"/>
          <p:cNvSpPr>
            <a:spLocks noGrp="1"/>
          </p:cNvSpPr>
          <p:nvPr>
            <p:ph type="subTitle" idx="1"/>
          </p:nvPr>
        </p:nvSpPr>
        <p:spPr>
          <a:xfrm>
            <a:off x="4106563" y="3948021"/>
            <a:ext cx="6717956" cy="1655762"/>
          </a:xfrm>
        </p:spPr>
        <p:txBody>
          <a:bodyPr/>
          <a:lstStyle/>
          <a:p>
            <a:pPr algn="l"/>
            <a:r>
              <a:rPr lang="en-US" dirty="0">
                <a:latin typeface="Avenir Book" charset="0"/>
                <a:ea typeface="Avenir Book" charset="0"/>
                <a:cs typeface="Avenir Book" charset="0"/>
              </a:rPr>
              <a:t>Dr. Andrea Burridge</a:t>
            </a:r>
          </a:p>
          <a:p>
            <a:pPr algn="l"/>
            <a:r>
              <a:rPr lang="en-US" dirty="0"/>
              <a:t>Associate Vice Chancellor</a:t>
            </a:r>
          </a:p>
          <a:p>
            <a:pPr algn="l"/>
            <a:r>
              <a:rPr lang="en-US" dirty="0">
                <a:latin typeface="Avenir Book" charset="0"/>
                <a:ea typeface="Avenir Book" charset="0"/>
                <a:cs typeface="Avenir Book" charset="0"/>
              </a:rPr>
              <a:t>Research, Analytics, Decision Support</a:t>
            </a:r>
          </a:p>
          <a:p>
            <a:pPr algn="l"/>
            <a:r>
              <a:rPr lang="en-US" dirty="0"/>
              <a:t>2/10/2022</a:t>
            </a:r>
            <a:endParaRPr lang="en-US" dirty="0">
              <a:latin typeface="Avenir Book" charset="0"/>
              <a:ea typeface="Avenir Book" charset="0"/>
              <a:cs typeface="Avenir Book"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54381" y="2911951"/>
            <a:ext cx="2217683" cy="1491392"/>
          </a:xfrm>
          <a:prstGeom prst="rect">
            <a:avLst/>
          </a:prstGeom>
        </p:spPr>
      </p:pic>
      <p:cxnSp>
        <p:nvCxnSpPr>
          <p:cNvPr id="6" name="Straight Connector 5"/>
          <p:cNvCxnSpPr/>
          <p:nvPr/>
        </p:nvCxnSpPr>
        <p:spPr>
          <a:xfrm>
            <a:off x="4106563" y="3791509"/>
            <a:ext cx="639668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399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6C78F90-85E3-463E-9F63-C4C728E77EF2}"/>
              </a:ext>
            </a:extLst>
          </p:cNvPr>
          <p:cNvPicPr>
            <a:picLocks noGrp="1" noChangeAspect="1"/>
          </p:cNvPicPr>
          <p:nvPr>
            <p:ph type="pic" idx="1"/>
          </p:nvPr>
        </p:nvPicPr>
        <p:blipFill rotWithShape="1">
          <a:blip r:embed="rId2"/>
          <a:srcRect l="16337" r="16337"/>
          <a:stretch/>
        </p:blipFill>
        <p:spPr/>
      </p:pic>
      <p:sp>
        <p:nvSpPr>
          <p:cNvPr id="4" name="Text Placeholder 3">
            <a:extLst>
              <a:ext uri="{FF2B5EF4-FFF2-40B4-BE49-F238E27FC236}">
                <a16:creationId xmlns:a16="http://schemas.microsoft.com/office/drawing/2014/main" id="{7F1F1095-FA87-4282-9C55-5F002B2A4FD1}"/>
              </a:ext>
            </a:extLst>
          </p:cNvPr>
          <p:cNvSpPr>
            <a:spLocks noGrp="1"/>
          </p:cNvSpPr>
          <p:nvPr>
            <p:ph type="body" sz="half" idx="2"/>
          </p:nvPr>
        </p:nvSpPr>
        <p:spPr>
          <a:xfrm>
            <a:off x="654258" y="1842051"/>
            <a:ext cx="3932237" cy="2767979"/>
          </a:xfrm>
        </p:spPr>
        <p:txBody>
          <a:bodyPr>
            <a:normAutofit fontScale="92500" lnSpcReduction="10000"/>
          </a:bodyPr>
          <a:lstStyle/>
          <a:p>
            <a:pPr algn="ctr"/>
            <a:r>
              <a:rPr lang="en-US" sz="8800" dirty="0"/>
              <a:t>47%</a:t>
            </a:r>
            <a:endParaRPr lang="en-US" sz="3600" dirty="0"/>
          </a:p>
          <a:p>
            <a:pPr algn="ctr"/>
            <a:r>
              <a:rPr lang="en-US" sz="3600" dirty="0"/>
              <a:t>of students are the first in their family to attend college</a:t>
            </a:r>
            <a:endParaRPr lang="en-US" sz="8800" dirty="0"/>
          </a:p>
        </p:txBody>
      </p:sp>
      <p:sp>
        <p:nvSpPr>
          <p:cNvPr id="2" name="TextBox 1">
            <a:extLst>
              <a:ext uri="{FF2B5EF4-FFF2-40B4-BE49-F238E27FC236}">
                <a16:creationId xmlns:a16="http://schemas.microsoft.com/office/drawing/2014/main" id="{3D9E16B6-D8B6-5E31-8E47-9293C7C66D9F}"/>
              </a:ext>
            </a:extLst>
          </p:cNvPr>
          <p:cNvSpPr txBox="1"/>
          <p:nvPr/>
        </p:nvSpPr>
        <p:spPr>
          <a:xfrm>
            <a:off x="513347" y="6180710"/>
            <a:ext cx="3065263" cy="430887"/>
          </a:xfrm>
          <a:prstGeom prst="rect">
            <a:avLst/>
          </a:prstGeom>
          <a:noFill/>
        </p:spPr>
        <p:txBody>
          <a:bodyPr wrap="none" rtlCol="0" anchor="ctr">
            <a:spAutoFit/>
          </a:bodyPr>
          <a:lstStyle/>
          <a:p>
            <a:r>
              <a:rPr lang="en-US" sz="1100" dirty="0">
                <a:latin typeface="Avenir Book" charset="0"/>
                <a:ea typeface="Avenir Book" charset="0"/>
                <a:cs typeface="Avenir Book" charset="0"/>
              </a:rPr>
              <a:t>Trellis COVID basic needs and mental health, 2022</a:t>
            </a:r>
          </a:p>
          <a:p>
            <a:r>
              <a:rPr lang="en-US" sz="1100" dirty="0">
                <a:latin typeface="Avenir Book" charset="0"/>
                <a:ea typeface="Avenir Book" charset="0"/>
                <a:cs typeface="Avenir Book" charset="0"/>
              </a:rPr>
              <a:t>Photo: HCC Trio Program</a:t>
            </a:r>
          </a:p>
        </p:txBody>
      </p:sp>
    </p:spTree>
    <p:extLst>
      <p:ext uri="{BB962C8B-B14F-4D97-AF65-F5344CB8AC3E}">
        <p14:creationId xmlns:p14="http://schemas.microsoft.com/office/powerpoint/2010/main" val="3658675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imeline&#10;&#10;Description automatically generated">
            <a:extLst>
              <a:ext uri="{FF2B5EF4-FFF2-40B4-BE49-F238E27FC236}">
                <a16:creationId xmlns:a16="http://schemas.microsoft.com/office/drawing/2014/main" id="{5E33485B-8E2D-4CAF-99B8-B727928E38DE}"/>
              </a:ext>
            </a:extLst>
          </p:cNvPr>
          <p:cNvPicPr>
            <a:picLocks noChangeAspect="1"/>
          </p:cNvPicPr>
          <p:nvPr/>
        </p:nvPicPr>
        <p:blipFill rotWithShape="1">
          <a:blip r:embed="rId3"/>
          <a:srcRect b="18547"/>
          <a:stretch/>
        </p:blipFill>
        <p:spPr>
          <a:xfrm>
            <a:off x="494365" y="850804"/>
            <a:ext cx="11682767" cy="4745010"/>
          </a:xfrm>
          <a:prstGeom prst="rect">
            <a:avLst/>
          </a:prstGeom>
        </p:spPr>
      </p:pic>
      <p:sp>
        <p:nvSpPr>
          <p:cNvPr id="15" name="Title 14">
            <a:extLst>
              <a:ext uri="{FF2B5EF4-FFF2-40B4-BE49-F238E27FC236}">
                <a16:creationId xmlns:a16="http://schemas.microsoft.com/office/drawing/2014/main" id="{D23F0473-AEB7-4B8D-9215-9316A6A6E1FE}"/>
              </a:ext>
            </a:extLst>
          </p:cNvPr>
          <p:cNvSpPr>
            <a:spLocks noGrp="1"/>
          </p:cNvSpPr>
          <p:nvPr>
            <p:ph type="title"/>
          </p:nvPr>
        </p:nvSpPr>
        <p:spPr>
          <a:xfrm>
            <a:off x="1661532" y="4933032"/>
            <a:ext cx="10515600" cy="1325563"/>
          </a:xfrm>
        </p:spPr>
        <p:txBody>
          <a:bodyPr>
            <a:normAutofit/>
          </a:bodyPr>
          <a:lstStyle/>
          <a:p>
            <a:r>
              <a:rPr lang="en-US" sz="2000" dirty="0"/>
              <a:t>Percent of Foreign-Born Residents, Gulf Coast Counties (2020 ACS)</a:t>
            </a:r>
          </a:p>
        </p:txBody>
      </p:sp>
      <p:sp>
        <p:nvSpPr>
          <p:cNvPr id="4" name="Text Placeholder 3">
            <a:extLst>
              <a:ext uri="{FF2B5EF4-FFF2-40B4-BE49-F238E27FC236}">
                <a16:creationId xmlns:a16="http://schemas.microsoft.com/office/drawing/2014/main" id="{7F1F1095-FA87-4282-9C55-5F002B2A4FD1}"/>
              </a:ext>
            </a:extLst>
          </p:cNvPr>
          <p:cNvSpPr>
            <a:spLocks noGrp="1"/>
          </p:cNvSpPr>
          <p:nvPr>
            <p:ph type="body" sz="half" idx="4294967295"/>
          </p:nvPr>
        </p:nvSpPr>
        <p:spPr>
          <a:xfrm>
            <a:off x="494365" y="1839802"/>
            <a:ext cx="3932238" cy="2767013"/>
          </a:xfrm>
        </p:spPr>
        <p:txBody>
          <a:bodyPr>
            <a:normAutofit fontScale="92500" lnSpcReduction="10000"/>
          </a:bodyPr>
          <a:lstStyle/>
          <a:p>
            <a:pPr marL="0" indent="0" algn="ctr">
              <a:buNone/>
            </a:pPr>
            <a:r>
              <a:rPr lang="en-US" sz="8800" b="1" dirty="0"/>
              <a:t>35%</a:t>
            </a:r>
            <a:endParaRPr lang="en-US" sz="3600" b="1" dirty="0"/>
          </a:p>
          <a:p>
            <a:pPr marL="0" indent="0" algn="ctr">
              <a:buNone/>
            </a:pPr>
            <a:r>
              <a:rPr lang="en-US" sz="3600" b="1" dirty="0"/>
              <a:t>of students’ first language is not English</a:t>
            </a:r>
            <a:endParaRPr lang="en-US" sz="8800" b="1" dirty="0"/>
          </a:p>
        </p:txBody>
      </p:sp>
      <p:sp>
        <p:nvSpPr>
          <p:cNvPr id="3" name="TextBox 2">
            <a:extLst>
              <a:ext uri="{FF2B5EF4-FFF2-40B4-BE49-F238E27FC236}">
                <a16:creationId xmlns:a16="http://schemas.microsoft.com/office/drawing/2014/main" id="{92C2EC49-5A8A-FC51-530C-CCE79B48DA16}"/>
              </a:ext>
            </a:extLst>
          </p:cNvPr>
          <p:cNvSpPr txBox="1"/>
          <p:nvPr/>
        </p:nvSpPr>
        <p:spPr>
          <a:xfrm>
            <a:off x="823332" y="6007196"/>
            <a:ext cx="6096000" cy="553998"/>
          </a:xfrm>
          <a:prstGeom prst="rect">
            <a:avLst/>
          </a:prstGeom>
          <a:noFill/>
        </p:spPr>
        <p:txBody>
          <a:bodyPr wrap="square">
            <a:spAutoFit/>
          </a:bodyPr>
          <a:lstStyle/>
          <a:p>
            <a:r>
              <a:rPr lang="en-US" sz="1000" dirty="0">
                <a:latin typeface="Avenir Book" charset="0"/>
                <a:ea typeface="Avenir Book" charset="0"/>
                <a:cs typeface="Avenir Book" charset="0"/>
              </a:rPr>
              <a:t>CCSSE 2022, item 41</a:t>
            </a:r>
          </a:p>
          <a:p>
            <a:r>
              <a:rPr lang="en-US" sz="1000" dirty="0">
                <a:latin typeface="Avenir Book" charset="0"/>
                <a:ea typeface="Avenir Book" charset="0"/>
                <a:cs typeface="Avenir Book" charset="0"/>
              </a:rPr>
              <a:t>Focus Group funded by Greater Texas Foundation</a:t>
            </a:r>
          </a:p>
          <a:p>
            <a:r>
              <a:rPr lang="en-US" sz="1000" dirty="0">
                <a:latin typeface="Avenir Book" charset="0"/>
                <a:ea typeface="Avenir Book" charset="0"/>
                <a:cs typeface="Avenir Book" charset="0"/>
              </a:rPr>
              <a:t>Graph from </a:t>
            </a:r>
            <a:r>
              <a:rPr lang="en-US" sz="1000" dirty="0">
                <a:hlinkClick r:id="rId4"/>
              </a:rPr>
              <a:t>Harris County, TX | Data USA</a:t>
            </a:r>
            <a:endParaRPr lang="en-US" sz="1000" dirty="0">
              <a:latin typeface="Avenir Book" charset="0"/>
              <a:ea typeface="Avenir Book" charset="0"/>
              <a:cs typeface="Avenir Book" charset="0"/>
            </a:endParaRPr>
          </a:p>
        </p:txBody>
      </p:sp>
    </p:spTree>
    <p:extLst>
      <p:ext uri="{BB962C8B-B14F-4D97-AF65-F5344CB8AC3E}">
        <p14:creationId xmlns:p14="http://schemas.microsoft.com/office/powerpoint/2010/main" val="1320990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F1F1095-FA87-4282-9C55-5F002B2A4FD1}"/>
              </a:ext>
            </a:extLst>
          </p:cNvPr>
          <p:cNvSpPr>
            <a:spLocks noGrp="1"/>
          </p:cNvSpPr>
          <p:nvPr>
            <p:ph type="body" sz="half" idx="2"/>
          </p:nvPr>
        </p:nvSpPr>
        <p:spPr>
          <a:xfrm>
            <a:off x="654258" y="1842051"/>
            <a:ext cx="3932237" cy="2767979"/>
          </a:xfrm>
        </p:spPr>
        <p:txBody>
          <a:bodyPr>
            <a:normAutofit fontScale="85000" lnSpcReduction="20000"/>
          </a:bodyPr>
          <a:lstStyle/>
          <a:p>
            <a:pPr algn="ctr"/>
            <a:r>
              <a:rPr lang="en-US" sz="8800" dirty="0"/>
              <a:t>74%</a:t>
            </a:r>
            <a:endParaRPr lang="en-US" sz="3600" dirty="0"/>
          </a:p>
          <a:p>
            <a:pPr algn="ctr"/>
            <a:r>
              <a:rPr lang="en-US" sz="3600" dirty="0"/>
              <a:t>of students work in addition their schoolwork while they are at HCC</a:t>
            </a:r>
            <a:endParaRPr lang="en-US" sz="8800" dirty="0"/>
          </a:p>
        </p:txBody>
      </p:sp>
      <p:sp>
        <p:nvSpPr>
          <p:cNvPr id="5" name="TextBox 4">
            <a:extLst>
              <a:ext uri="{FF2B5EF4-FFF2-40B4-BE49-F238E27FC236}">
                <a16:creationId xmlns:a16="http://schemas.microsoft.com/office/drawing/2014/main" id="{A62B8B4F-458A-4DB9-81FE-D0E1304B0A41}"/>
              </a:ext>
            </a:extLst>
          </p:cNvPr>
          <p:cNvSpPr txBox="1"/>
          <p:nvPr/>
        </p:nvSpPr>
        <p:spPr>
          <a:xfrm>
            <a:off x="4842386" y="963882"/>
            <a:ext cx="6951247" cy="5016758"/>
          </a:xfrm>
          <a:prstGeom prst="rect">
            <a:avLst/>
          </a:prstGeom>
          <a:noFill/>
        </p:spPr>
        <p:txBody>
          <a:bodyPr wrap="square">
            <a:spAutoFit/>
          </a:bodyPr>
          <a:lstStyle/>
          <a:p>
            <a:r>
              <a:rPr lang="en-US" sz="3200" i="1" dirty="0"/>
              <a:t>“It’s taking me longer because I [have to] consider my work schedule  … I didn’t get any grants this semester so it’s all loans. If I go to work at 5 AM, I don’t want to be grumpy and tired where I don’t want to go to class. You always want to strive for an A. But that really is the main barrier, is trying to make sure I have the time to do it.</a:t>
            </a:r>
          </a:p>
          <a:p>
            <a:r>
              <a:rPr lang="en-US" sz="3200" i="1" dirty="0"/>
              <a:t>				--HCC Student</a:t>
            </a:r>
          </a:p>
        </p:txBody>
      </p:sp>
      <p:sp>
        <p:nvSpPr>
          <p:cNvPr id="2" name="TextBox 1">
            <a:extLst>
              <a:ext uri="{FF2B5EF4-FFF2-40B4-BE49-F238E27FC236}">
                <a16:creationId xmlns:a16="http://schemas.microsoft.com/office/drawing/2014/main" id="{03C3FC53-0951-57C4-8A2B-0285B250C6D8}"/>
              </a:ext>
            </a:extLst>
          </p:cNvPr>
          <p:cNvSpPr txBox="1"/>
          <p:nvPr/>
        </p:nvSpPr>
        <p:spPr>
          <a:xfrm>
            <a:off x="385011" y="6035206"/>
            <a:ext cx="3033203" cy="430887"/>
          </a:xfrm>
          <a:prstGeom prst="rect">
            <a:avLst/>
          </a:prstGeom>
          <a:noFill/>
        </p:spPr>
        <p:txBody>
          <a:bodyPr wrap="none" rtlCol="0" anchor="ctr">
            <a:spAutoFit/>
          </a:bodyPr>
          <a:lstStyle/>
          <a:p>
            <a:r>
              <a:rPr lang="en-US" sz="1100" dirty="0">
                <a:latin typeface="Avenir Book" charset="0"/>
                <a:ea typeface="Avenir Book" charset="0"/>
                <a:cs typeface="Avenir Book" charset="0"/>
              </a:rPr>
              <a:t>CCSSE 2022, item 10b</a:t>
            </a:r>
          </a:p>
          <a:p>
            <a:r>
              <a:rPr lang="en-US" sz="1100" dirty="0">
                <a:latin typeface="Avenir Book" charset="0"/>
                <a:ea typeface="Avenir Book" charset="0"/>
                <a:cs typeface="Avenir Book" charset="0"/>
              </a:rPr>
              <a:t>Focus Group funded by Greater Texas Foundation</a:t>
            </a:r>
          </a:p>
        </p:txBody>
      </p:sp>
    </p:spTree>
    <p:extLst>
      <p:ext uri="{BB962C8B-B14F-4D97-AF65-F5344CB8AC3E}">
        <p14:creationId xmlns:p14="http://schemas.microsoft.com/office/powerpoint/2010/main" val="597449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F1F1095-FA87-4282-9C55-5F002B2A4FD1}"/>
              </a:ext>
            </a:extLst>
          </p:cNvPr>
          <p:cNvSpPr>
            <a:spLocks noGrp="1"/>
          </p:cNvSpPr>
          <p:nvPr>
            <p:ph type="body" sz="half" idx="2"/>
          </p:nvPr>
        </p:nvSpPr>
        <p:spPr>
          <a:xfrm>
            <a:off x="0" y="1229138"/>
            <a:ext cx="4129777" cy="4399723"/>
          </a:xfrm>
        </p:spPr>
        <p:txBody>
          <a:bodyPr>
            <a:normAutofit fontScale="70000" lnSpcReduction="20000"/>
          </a:bodyPr>
          <a:lstStyle/>
          <a:p>
            <a:pPr algn="ctr"/>
            <a:r>
              <a:rPr lang="en-US" sz="8800" dirty="0"/>
              <a:t>35%</a:t>
            </a:r>
            <a:endParaRPr lang="en-US" sz="3600" dirty="0"/>
          </a:p>
          <a:p>
            <a:pPr algn="ctr"/>
            <a:r>
              <a:rPr lang="en-US" sz="3600" dirty="0"/>
              <a:t>of students are primary caregivers to children who live with them</a:t>
            </a:r>
          </a:p>
          <a:p>
            <a:pPr algn="ctr"/>
            <a:endParaRPr lang="en-US" sz="3600" dirty="0"/>
          </a:p>
          <a:p>
            <a:pPr algn="ctr"/>
            <a:r>
              <a:rPr lang="en-US" sz="8800" dirty="0"/>
              <a:t>64%</a:t>
            </a:r>
            <a:endParaRPr lang="en-US" sz="3600" dirty="0"/>
          </a:p>
          <a:p>
            <a:pPr algn="ctr"/>
            <a:r>
              <a:rPr lang="en-US" sz="3600" dirty="0"/>
              <a:t>of students are spend time caring for dependents in a typical week</a:t>
            </a:r>
          </a:p>
          <a:p>
            <a:pPr algn="ctr"/>
            <a:endParaRPr lang="en-US" sz="3600" dirty="0"/>
          </a:p>
          <a:p>
            <a:pPr algn="ctr"/>
            <a:endParaRPr lang="en-US" sz="8800" dirty="0"/>
          </a:p>
        </p:txBody>
      </p:sp>
      <p:pic>
        <p:nvPicPr>
          <p:cNvPr id="9" name="Picture 8">
            <a:extLst>
              <a:ext uri="{FF2B5EF4-FFF2-40B4-BE49-F238E27FC236}">
                <a16:creationId xmlns:a16="http://schemas.microsoft.com/office/drawing/2014/main" id="{F24ADA9D-B627-421A-B668-C3DB02DFE5BA}"/>
              </a:ext>
            </a:extLst>
          </p:cNvPr>
          <p:cNvPicPr>
            <a:picLocks noChangeAspect="1"/>
          </p:cNvPicPr>
          <p:nvPr/>
        </p:nvPicPr>
        <p:blipFill>
          <a:blip r:embed="rId2"/>
          <a:stretch>
            <a:fillRect/>
          </a:stretch>
        </p:blipFill>
        <p:spPr>
          <a:xfrm>
            <a:off x="4247556" y="1229138"/>
            <a:ext cx="7629337" cy="3861126"/>
          </a:xfrm>
          <a:prstGeom prst="rect">
            <a:avLst/>
          </a:prstGeom>
        </p:spPr>
      </p:pic>
      <p:sp>
        <p:nvSpPr>
          <p:cNvPr id="3" name="TextBox 2">
            <a:extLst>
              <a:ext uri="{FF2B5EF4-FFF2-40B4-BE49-F238E27FC236}">
                <a16:creationId xmlns:a16="http://schemas.microsoft.com/office/drawing/2014/main" id="{58AE39D4-D382-CC1D-8B79-D5F6A55DC968}"/>
              </a:ext>
            </a:extLst>
          </p:cNvPr>
          <p:cNvSpPr txBox="1"/>
          <p:nvPr/>
        </p:nvSpPr>
        <p:spPr>
          <a:xfrm>
            <a:off x="8062224" y="5885129"/>
            <a:ext cx="6144126" cy="430887"/>
          </a:xfrm>
          <a:prstGeom prst="rect">
            <a:avLst/>
          </a:prstGeom>
          <a:noFill/>
        </p:spPr>
        <p:txBody>
          <a:bodyPr wrap="square">
            <a:spAutoFit/>
          </a:bodyPr>
          <a:lstStyle/>
          <a:p>
            <a:r>
              <a:rPr lang="en-US" sz="1100" dirty="0">
                <a:latin typeface="Avenir Book" charset="0"/>
                <a:ea typeface="Avenir Book" charset="0"/>
                <a:cs typeface="Avenir Book" charset="0"/>
              </a:rPr>
              <a:t>Trellis Basic Needs and Mental Health (COVID-19) Survey</a:t>
            </a:r>
          </a:p>
          <a:p>
            <a:r>
              <a:rPr lang="en-US" sz="1100" dirty="0">
                <a:hlinkClick r:id="rId3"/>
              </a:rPr>
              <a:t>Explore Our Policy &amp; Advocacy Agenda — Generation Hope</a:t>
            </a:r>
            <a:endParaRPr lang="en-US" sz="1100" dirty="0">
              <a:latin typeface="Avenir Book" charset="0"/>
              <a:ea typeface="Avenir Book" charset="0"/>
              <a:cs typeface="Avenir Book" charset="0"/>
            </a:endParaRPr>
          </a:p>
        </p:txBody>
      </p:sp>
    </p:spTree>
    <p:extLst>
      <p:ext uri="{BB962C8B-B14F-4D97-AF65-F5344CB8AC3E}">
        <p14:creationId xmlns:p14="http://schemas.microsoft.com/office/powerpoint/2010/main" val="1524185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F1F1095-FA87-4282-9C55-5F002B2A4FD1}"/>
              </a:ext>
            </a:extLst>
          </p:cNvPr>
          <p:cNvSpPr>
            <a:spLocks noGrp="1"/>
          </p:cNvSpPr>
          <p:nvPr>
            <p:ph type="body" sz="half" idx="2"/>
          </p:nvPr>
        </p:nvSpPr>
        <p:spPr>
          <a:xfrm>
            <a:off x="189902" y="1747708"/>
            <a:ext cx="3932237" cy="2767979"/>
          </a:xfrm>
        </p:spPr>
        <p:txBody>
          <a:bodyPr>
            <a:normAutofit fontScale="85000" lnSpcReduction="10000"/>
          </a:bodyPr>
          <a:lstStyle/>
          <a:p>
            <a:pPr algn="ctr"/>
            <a:r>
              <a:rPr lang="en-US" sz="8800" dirty="0"/>
              <a:t>80%</a:t>
            </a:r>
            <a:endParaRPr lang="en-US" sz="3600" dirty="0"/>
          </a:p>
          <a:p>
            <a:pPr algn="ctr"/>
            <a:r>
              <a:rPr lang="en-US" sz="3600" dirty="0"/>
              <a:t>of students experience one or more types of basic needs insecurity</a:t>
            </a:r>
            <a:endParaRPr lang="en-US" sz="8800" dirty="0"/>
          </a:p>
        </p:txBody>
      </p:sp>
      <p:pic>
        <p:nvPicPr>
          <p:cNvPr id="3" name="Picture 2">
            <a:extLst>
              <a:ext uri="{FF2B5EF4-FFF2-40B4-BE49-F238E27FC236}">
                <a16:creationId xmlns:a16="http://schemas.microsoft.com/office/drawing/2014/main" id="{8565D8DD-AE94-4D23-8852-164E872332D8}"/>
              </a:ext>
            </a:extLst>
          </p:cNvPr>
          <p:cNvPicPr>
            <a:picLocks noChangeAspect="1"/>
          </p:cNvPicPr>
          <p:nvPr/>
        </p:nvPicPr>
        <p:blipFill>
          <a:blip r:embed="rId3">
            <a:alphaModFix amt="20000"/>
          </a:blip>
          <a:stretch>
            <a:fillRect/>
          </a:stretch>
        </p:blipFill>
        <p:spPr>
          <a:xfrm>
            <a:off x="3932237" y="340453"/>
            <a:ext cx="8069861" cy="5771174"/>
          </a:xfrm>
          <a:prstGeom prst="rect">
            <a:avLst/>
          </a:prstGeom>
        </p:spPr>
      </p:pic>
      <p:sp>
        <p:nvSpPr>
          <p:cNvPr id="5" name="TextBox 4">
            <a:extLst>
              <a:ext uri="{FF2B5EF4-FFF2-40B4-BE49-F238E27FC236}">
                <a16:creationId xmlns:a16="http://schemas.microsoft.com/office/drawing/2014/main" id="{34B832C8-7192-4262-A789-ACD2D240E47E}"/>
              </a:ext>
            </a:extLst>
          </p:cNvPr>
          <p:cNvSpPr txBox="1"/>
          <p:nvPr/>
        </p:nvSpPr>
        <p:spPr>
          <a:xfrm>
            <a:off x="5021863" y="1747708"/>
            <a:ext cx="6096000" cy="5216813"/>
          </a:xfrm>
          <a:prstGeom prst="rect">
            <a:avLst/>
          </a:prstGeom>
          <a:noFill/>
        </p:spPr>
        <p:txBody>
          <a:bodyPr wrap="square">
            <a:spAutoFit/>
          </a:bodyPr>
          <a:lstStyle/>
          <a:p>
            <a:pPr algn="ctr"/>
            <a:r>
              <a:rPr lang="en-US" sz="4800" b="1" dirty="0"/>
              <a:t>More than 3 in 5 </a:t>
            </a:r>
          </a:p>
          <a:p>
            <a:pPr algn="ctr"/>
            <a:r>
              <a:rPr lang="en-US" sz="3300" b="1" dirty="0"/>
              <a:t>students experience food insecurity </a:t>
            </a:r>
          </a:p>
          <a:p>
            <a:pPr algn="ctr"/>
            <a:endParaRPr lang="en-US" sz="3300" b="1" dirty="0"/>
          </a:p>
          <a:p>
            <a:pPr algn="ctr"/>
            <a:r>
              <a:rPr lang="en-US" sz="5400" b="1" dirty="0"/>
              <a:t> 74%</a:t>
            </a:r>
          </a:p>
          <a:p>
            <a:pPr algn="ctr"/>
            <a:r>
              <a:rPr lang="en-US" sz="3300" b="1" dirty="0"/>
              <a:t>of students show signs of housing insecurity</a:t>
            </a:r>
          </a:p>
          <a:p>
            <a:pPr algn="ctr"/>
            <a:endParaRPr lang="en-US" sz="3300" dirty="0"/>
          </a:p>
          <a:p>
            <a:pPr algn="ctr"/>
            <a:endParaRPr lang="en-US" sz="3300" dirty="0"/>
          </a:p>
        </p:txBody>
      </p:sp>
      <p:sp>
        <p:nvSpPr>
          <p:cNvPr id="6" name="TextBox 5">
            <a:extLst>
              <a:ext uri="{FF2B5EF4-FFF2-40B4-BE49-F238E27FC236}">
                <a16:creationId xmlns:a16="http://schemas.microsoft.com/office/drawing/2014/main" id="{3271386F-A15A-868E-BDCB-E1FA35CAF797}"/>
              </a:ext>
            </a:extLst>
          </p:cNvPr>
          <p:cNvSpPr txBox="1"/>
          <p:nvPr/>
        </p:nvSpPr>
        <p:spPr>
          <a:xfrm>
            <a:off x="206628" y="6305993"/>
            <a:ext cx="6096000" cy="276999"/>
          </a:xfrm>
          <a:prstGeom prst="rect">
            <a:avLst/>
          </a:prstGeom>
          <a:noFill/>
        </p:spPr>
        <p:txBody>
          <a:bodyPr wrap="square">
            <a:spAutoFit/>
          </a:bodyPr>
          <a:lstStyle/>
          <a:p>
            <a:r>
              <a:rPr lang="en-US" sz="1200" dirty="0">
                <a:latin typeface="Avenir Book" charset="0"/>
                <a:ea typeface="Avenir Book" charset="0"/>
                <a:cs typeface="Avenir Book" charset="0"/>
              </a:rPr>
              <a:t>Trellis COVID basic needs and mental health, 2022</a:t>
            </a:r>
          </a:p>
        </p:txBody>
      </p:sp>
    </p:spTree>
    <p:extLst>
      <p:ext uri="{BB962C8B-B14F-4D97-AF65-F5344CB8AC3E}">
        <p14:creationId xmlns:p14="http://schemas.microsoft.com/office/powerpoint/2010/main" val="596663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F1F1095-FA87-4282-9C55-5F002B2A4FD1}"/>
              </a:ext>
            </a:extLst>
          </p:cNvPr>
          <p:cNvSpPr>
            <a:spLocks noGrp="1"/>
          </p:cNvSpPr>
          <p:nvPr>
            <p:ph type="body" sz="half" idx="2"/>
          </p:nvPr>
        </p:nvSpPr>
        <p:spPr>
          <a:xfrm>
            <a:off x="213732" y="1842051"/>
            <a:ext cx="3932237" cy="2767979"/>
          </a:xfrm>
        </p:spPr>
        <p:txBody>
          <a:bodyPr>
            <a:normAutofit fontScale="92500" lnSpcReduction="10000"/>
          </a:bodyPr>
          <a:lstStyle/>
          <a:p>
            <a:pPr algn="ctr"/>
            <a:r>
              <a:rPr lang="en-US" sz="8800" dirty="0"/>
              <a:t>46%</a:t>
            </a:r>
            <a:endParaRPr lang="en-US" sz="3600" dirty="0"/>
          </a:p>
          <a:p>
            <a:pPr algn="ctr"/>
            <a:r>
              <a:rPr lang="en-US" sz="3600" dirty="0"/>
              <a:t>report facing mental health challenges post-COVID</a:t>
            </a:r>
            <a:endParaRPr lang="en-US" sz="8800" dirty="0"/>
          </a:p>
        </p:txBody>
      </p:sp>
      <p:pic>
        <p:nvPicPr>
          <p:cNvPr id="9" name="Picture 8" descr="Diagram&#10;&#10;Description automatically generated">
            <a:extLst>
              <a:ext uri="{FF2B5EF4-FFF2-40B4-BE49-F238E27FC236}">
                <a16:creationId xmlns:a16="http://schemas.microsoft.com/office/drawing/2014/main" id="{0F4A291E-DA9C-42D5-83C7-94A0CB764A6B}"/>
              </a:ext>
            </a:extLst>
          </p:cNvPr>
          <p:cNvPicPr>
            <a:picLocks noChangeAspect="1"/>
          </p:cNvPicPr>
          <p:nvPr/>
        </p:nvPicPr>
        <p:blipFill>
          <a:blip r:embed="rId3"/>
          <a:stretch>
            <a:fillRect/>
          </a:stretch>
        </p:blipFill>
        <p:spPr>
          <a:xfrm>
            <a:off x="4189077" y="802888"/>
            <a:ext cx="7814285" cy="5252224"/>
          </a:xfrm>
          <a:prstGeom prst="rect">
            <a:avLst/>
          </a:prstGeom>
        </p:spPr>
      </p:pic>
      <p:sp>
        <p:nvSpPr>
          <p:cNvPr id="10" name="TextBox 9">
            <a:extLst>
              <a:ext uri="{FF2B5EF4-FFF2-40B4-BE49-F238E27FC236}">
                <a16:creationId xmlns:a16="http://schemas.microsoft.com/office/drawing/2014/main" id="{40B7E938-C797-4333-9943-0FC1D17C0184}"/>
              </a:ext>
            </a:extLst>
          </p:cNvPr>
          <p:cNvSpPr txBox="1"/>
          <p:nvPr/>
        </p:nvSpPr>
        <p:spPr>
          <a:xfrm>
            <a:off x="7049297" y="5113267"/>
            <a:ext cx="2093843" cy="643766"/>
          </a:xfrm>
          <a:prstGeom prst="rect">
            <a:avLst/>
          </a:prstGeom>
          <a:noFill/>
        </p:spPr>
        <p:txBody>
          <a:bodyPr wrap="none" rtlCol="0" anchor="ctr">
            <a:spAutoFit/>
          </a:bodyPr>
          <a:lstStyle/>
          <a:p>
            <a:pPr>
              <a:lnSpc>
                <a:spcPts val="4300"/>
              </a:lnSpc>
            </a:pPr>
            <a:r>
              <a:rPr lang="en-US" sz="3600" dirty="0">
                <a:latin typeface="Avenir Book" charset="0"/>
                <a:ea typeface="Avenir Book" charset="0"/>
                <a:cs typeface="Avenir Book" charset="0"/>
              </a:rPr>
              <a:t>Nationally</a:t>
            </a:r>
          </a:p>
        </p:txBody>
      </p:sp>
      <p:sp>
        <p:nvSpPr>
          <p:cNvPr id="3" name="TextBox 2">
            <a:extLst>
              <a:ext uri="{FF2B5EF4-FFF2-40B4-BE49-F238E27FC236}">
                <a16:creationId xmlns:a16="http://schemas.microsoft.com/office/drawing/2014/main" id="{B27E2684-A42C-3450-F519-74A40AD62D28}"/>
              </a:ext>
            </a:extLst>
          </p:cNvPr>
          <p:cNvSpPr txBox="1"/>
          <p:nvPr/>
        </p:nvSpPr>
        <p:spPr>
          <a:xfrm>
            <a:off x="352927" y="6239778"/>
            <a:ext cx="6096000" cy="276999"/>
          </a:xfrm>
          <a:prstGeom prst="rect">
            <a:avLst/>
          </a:prstGeom>
          <a:noFill/>
        </p:spPr>
        <p:txBody>
          <a:bodyPr wrap="square">
            <a:spAutoFit/>
          </a:bodyPr>
          <a:lstStyle/>
          <a:p>
            <a:r>
              <a:rPr lang="en-US" sz="1200" dirty="0">
                <a:latin typeface="Avenir Book" charset="0"/>
                <a:ea typeface="Avenir Book" charset="0"/>
                <a:cs typeface="Avenir Book" charset="0"/>
              </a:rPr>
              <a:t>Trellis COVID basic needs and mental health, 2022</a:t>
            </a:r>
          </a:p>
        </p:txBody>
      </p:sp>
    </p:spTree>
    <p:extLst>
      <p:ext uri="{BB962C8B-B14F-4D97-AF65-F5344CB8AC3E}">
        <p14:creationId xmlns:p14="http://schemas.microsoft.com/office/powerpoint/2010/main" val="635877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6534-E770-1227-9BCA-C2E352C7B77E}"/>
              </a:ext>
            </a:extLst>
          </p:cNvPr>
          <p:cNvSpPr>
            <a:spLocks noGrp="1"/>
          </p:cNvSpPr>
          <p:nvPr>
            <p:ph type="title"/>
          </p:nvPr>
        </p:nvSpPr>
        <p:spPr/>
        <p:txBody>
          <a:bodyPr/>
          <a:lstStyle/>
          <a:p>
            <a:r>
              <a:rPr lang="en-US" dirty="0"/>
              <a:t>Fall to Fall Persistence:</a:t>
            </a:r>
            <a:br>
              <a:rPr lang="en-US" dirty="0"/>
            </a:br>
            <a:r>
              <a:rPr lang="en-US" dirty="0"/>
              <a:t>Second Fall and Third Fall</a:t>
            </a:r>
          </a:p>
        </p:txBody>
      </p:sp>
      <p:sp>
        <p:nvSpPr>
          <p:cNvPr id="3" name="Slide Number Placeholder 2">
            <a:extLst>
              <a:ext uri="{FF2B5EF4-FFF2-40B4-BE49-F238E27FC236}">
                <a16:creationId xmlns:a16="http://schemas.microsoft.com/office/drawing/2014/main" id="{8C2FE14E-D2F9-593F-5167-FF00A2CF5808}"/>
              </a:ext>
            </a:extLst>
          </p:cNvPr>
          <p:cNvSpPr>
            <a:spLocks noGrp="1"/>
          </p:cNvSpPr>
          <p:nvPr>
            <p:ph type="sldNum" sz="quarter" idx="12"/>
          </p:nvPr>
        </p:nvSpPr>
        <p:spPr/>
        <p:txBody>
          <a:bodyPr/>
          <a:lstStyle/>
          <a:p>
            <a:fld id="{31EC62AD-1449-9143-8F26-15D729BEA7F6}" type="slidenum">
              <a:rPr lang="en-US" smtClean="0"/>
              <a:pPr/>
              <a:t>16</a:t>
            </a:fld>
            <a:endParaRPr lang="en-US" dirty="0"/>
          </a:p>
        </p:txBody>
      </p:sp>
    </p:spTree>
    <p:extLst>
      <p:ext uri="{BB962C8B-B14F-4D97-AF65-F5344CB8AC3E}">
        <p14:creationId xmlns:p14="http://schemas.microsoft.com/office/powerpoint/2010/main" val="1611749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FE4302-1A38-0BBA-5BE1-35EDD6E41FD1}"/>
              </a:ext>
            </a:extLst>
          </p:cNvPr>
          <p:cNvSpPr>
            <a:spLocks noGrp="1"/>
          </p:cNvSpPr>
          <p:nvPr>
            <p:ph type="sldNum" sz="quarter" idx="12"/>
          </p:nvPr>
        </p:nvSpPr>
        <p:spPr/>
        <p:txBody>
          <a:bodyPr/>
          <a:lstStyle/>
          <a:p>
            <a:fld id="{31EC62AD-1449-9143-8F26-15D729BEA7F6}" type="slidenum">
              <a:rPr lang="en-US" smtClean="0"/>
              <a:pPr/>
              <a:t>17</a:t>
            </a:fld>
            <a:endParaRPr lang="en-US" dirty="0"/>
          </a:p>
        </p:txBody>
      </p:sp>
      <p:graphicFrame>
        <p:nvGraphicFramePr>
          <p:cNvPr id="8" name="Content Placeholder 7">
            <a:extLst>
              <a:ext uri="{FF2B5EF4-FFF2-40B4-BE49-F238E27FC236}">
                <a16:creationId xmlns:a16="http://schemas.microsoft.com/office/drawing/2014/main" id="{74F25168-42FD-CD39-9076-797484B8284A}"/>
              </a:ext>
            </a:extLst>
          </p:cNvPr>
          <p:cNvGraphicFramePr>
            <a:graphicFrameLocks noGrp="1"/>
          </p:cNvGraphicFramePr>
          <p:nvPr>
            <p:ph sz="quarter" idx="13"/>
            <p:extLst>
              <p:ext uri="{D42A27DB-BD31-4B8C-83A1-F6EECF244321}">
                <p14:modId xmlns:p14="http://schemas.microsoft.com/office/powerpoint/2010/main" val="543377411"/>
              </p:ext>
            </p:extLst>
          </p:nvPr>
        </p:nvGraphicFramePr>
        <p:xfrm>
          <a:off x="1074737" y="880946"/>
          <a:ext cx="10277203" cy="5222992"/>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a:extLst>
              <a:ext uri="{FF2B5EF4-FFF2-40B4-BE49-F238E27FC236}">
                <a16:creationId xmlns:a16="http://schemas.microsoft.com/office/drawing/2014/main" id="{958D853E-131D-E179-F2DD-7944F3078325}"/>
              </a:ext>
            </a:extLst>
          </p:cNvPr>
          <p:cNvSpPr>
            <a:spLocks noGrp="1"/>
          </p:cNvSpPr>
          <p:nvPr>
            <p:ph type="title"/>
          </p:nvPr>
        </p:nvSpPr>
        <p:spPr/>
        <p:txBody>
          <a:bodyPr/>
          <a:lstStyle/>
          <a:p>
            <a:r>
              <a:rPr lang="en-US" dirty="0" err="1"/>
              <a:t>AtD</a:t>
            </a:r>
            <a:r>
              <a:rPr lang="en-US" dirty="0"/>
              <a:t> Cohort, Fall to Fall Persistence (Persistence to </a:t>
            </a:r>
            <a:r>
              <a:rPr lang="en-US"/>
              <a:t>Second Fall)</a:t>
            </a:r>
            <a:endParaRPr lang="en-US" dirty="0"/>
          </a:p>
        </p:txBody>
      </p:sp>
      <p:sp>
        <p:nvSpPr>
          <p:cNvPr id="5" name="TextBox 4">
            <a:extLst>
              <a:ext uri="{FF2B5EF4-FFF2-40B4-BE49-F238E27FC236}">
                <a16:creationId xmlns:a16="http://schemas.microsoft.com/office/drawing/2014/main" id="{071625F2-4787-75BD-FA97-7801071E9D3C}"/>
              </a:ext>
            </a:extLst>
          </p:cNvPr>
          <p:cNvSpPr txBox="1"/>
          <p:nvPr/>
        </p:nvSpPr>
        <p:spPr>
          <a:xfrm>
            <a:off x="6387338" y="6267506"/>
            <a:ext cx="6098720" cy="276999"/>
          </a:xfrm>
          <a:prstGeom prst="rect">
            <a:avLst/>
          </a:prstGeom>
          <a:noFill/>
        </p:spPr>
        <p:txBody>
          <a:bodyPr wrap="square">
            <a:spAutoFit/>
          </a:bodyPr>
          <a:lstStyle/>
          <a:p>
            <a:pPr algn="ctr"/>
            <a:r>
              <a:rPr lang="en-US" sz="1200" dirty="0">
                <a:solidFill>
                  <a:schemeClr val="bg1">
                    <a:lumMod val="50000"/>
                  </a:schemeClr>
                </a:solidFill>
              </a:rPr>
              <a:t>Source:  HCC CPI/KPI Dataset, as of 1/10/2023</a:t>
            </a:r>
          </a:p>
        </p:txBody>
      </p:sp>
    </p:spTree>
    <p:extLst>
      <p:ext uri="{BB962C8B-B14F-4D97-AF65-F5344CB8AC3E}">
        <p14:creationId xmlns:p14="http://schemas.microsoft.com/office/powerpoint/2010/main" val="366745880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BD5EAE-F917-4D61-6C15-D189C38D3B39}"/>
              </a:ext>
            </a:extLst>
          </p:cNvPr>
          <p:cNvSpPr>
            <a:spLocks noGrp="1"/>
          </p:cNvSpPr>
          <p:nvPr>
            <p:ph type="sldNum" sz="quarter" idx="12"/>
          </p:nvPr>
        </p:nvSpPr>
        <p:spPr/>
        <p:txBody>
          <a:bodyPr/>
          <a:lstStyle/>
          <a:p>
            <a:fld id="{31EC62AD-1449-9143-8F26-15D729BEA7F6}" type="slidenum">
              <a:rPr lang="en-US" smtClean="0"/>
              <a:pPr/>
              <a:t>18</a:t>
            </a:fld>
            <a:endParaRPr lang="en-US" dirty="0"/>
          </a:p>
        </p:txBody>
      </p:sp>
      <p:graphicFrame>
        <p:nvGraphicFramePr>
          <p:cNvPr id="5" name="Content Placeholder 4">
            <a:extLst>
              <a:ext uri="{FF2B5EF4-FFF2-40B4-BE49-F238E27FC236}">
                <a16:creationId xmlns:a16="http://schemas.microsoft.com/office/drawing/2014/main" id="{2377E2CA-8802-79B5-1E41-7BB833DA79D1}"/>
              </a:ext>
            </a:extLst>
          </p:cNvPr>
          <p:cNvGraphicFramePr>
            <a:graphicFrameLocks noGrp="1"/>
          </p:cNvGraphicFramePr>
          <p:nvPr>
            <p:ph sz="quarter" idx="13"/>
            <p:extLst>
              <p:ext uri="{D42A27DB-BD31-4B8C-83A1-F6EECF244321}">
                <p14:modId xmlns:p14="http://schemas.microsoft.com/office/powerpoint/2010/main" val="1263459014"/>
              </p:ext>
            </p:extLst>
          </p:nvPr>
        </p:nvGraphicFramePr>
        <p:xfrm>
          <a:off x="1066800" y="1143000"/>
          <a:ext cx="10058400" cy="4960938"/>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C3DC2810-7F6E-EB58-C0FD-3888E0D8D44C}"/>
              </a:ext>
            </a:extLst>
          </p:cNvPr>
          <p:cNvSpPr>
            <a:spLocks noGrp="1"/>
          </p:cNvSpPr>
          <p:nvPr>
            <p:ph type="title"/>
          </p:nvPr>
        </p:nvSpPr>
        <p:spPr>
          <a:xfrm>
            <a:off x="305248" y="403542"/>
            <a:ext cx="10689854" cy="350520"/>
          </a:xfrm>
        </p:spPr>
        <p:txBody>
          <a:bodyPr/>
          <a:lstStyle/>
          <a:p>
            <a:r>
              <a:rPr lang="en-US" dirty="0"/>
              <a:t>Fall to Fall Persistence, Award, Transfer, HCC Achieving the Dream Entering Cohorts, 2016 to 2021 </a:t>
            </a:r>
            <a:br>
              <a:rPr lang="en-US" dirty="0"/>
            </a:br>
            <a:endParaRPr lang="en-US" dirty="0"/>
          </a:p>
        </p:txBody>
      </p:sp>
      <p:sp>
        <p:nvSpPr>
          <p:cNvPr id="3" name="TextBox 2">
            <a:extLst>
              <a:ext uri="{FF2B5EF4-FFF2-40B4-BE49-F238E27FC236}">
                <a16:creationId xmlns:a16="http://schemas.microsoft.com/office/drawing/2014/main" id="{53795A06-7C53-EC80-4984-672BB91C6FF6}"/>
              </a:ext>
            </a:extLst>
          </p:cNvPr>
          <p:cNvSpPr txBox="1"/>
          <p:nvPr/>
        </p:nvSpPr>
        <p:spPr>
          <a:xfrm>
            <a:off x="6513872" y="6404099"/>
            <a:ext cx="5199062" cy="430887"/>
          </a:xfrm>
          <a:prstGeom prst="rect">
            <a:avLst/>
          </a:prstGeom>
          <a:noFill/>
        </p:spPr>
        <p:txBody>
          <a:bodyPr wrap="square">
            <a:spAutoFit/>
          </a:bodyPr>
          <a:lstStyle/>
          <a:p>
            <a:r>
              <a:rPr lang="en-US" sz="1100" dirty="0">
                <a:solidFill>
                  <a:schemeClr val="tx2"/>
                </a:solidFill>
              </a:rPr>
              <a:t>Source: </a:t>
            </a:r>
            <a:r>
              <a:rPr lang="en-US" sz="1100" dirty="0" err="1">
                <a:solidFill>
                  <a:schemeClr val="tx2"/>
                </a:solidFill>
              </a:rPr>
              <a:t>AtD</a:t>
            </a:r>
            <a:r>
              <a:rPr lang="en-US" sz="1100" dirty="0">
                <a:solidFill>
                  <a:schemeClr val="tx2"/>
                </a:solidFill>
              </a:rPr>
              <a:t> Cohort Data. As of 1/12/2023</a:t>
            </a:r>
          </a:p>
          <a:p>
            <a:r>
              <a:rPr lang="en-US" sz="1100" dirty="0">
                <a:solidFill>
                  <a:schemeClr val="tx2"/>
                </a:solidFill>
              </a:rPr>
              <a:t>* The three-year window extends through Summer, 2023 for this group</a:t>
            </a:r>
          </a:p>
        </p:txBody>
      </p:sp>
    </p:spTree>
    <p:extLst>
      <p:ext uri="{BB962C8B-B14F-4D97-AF65-F5344CB8AC3E}">
        <p14:creationId xmlns:p14="http://schemas.microsoft.com/office/powerpoint/2010/main" val="125840679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80D54C-C47A-672F-2F42-4B31840B203E}"/>
              </a:ext>
            </a:extLst>
          </p:cNvPr>
          <p:cNvPicPr>
            <a:picLocks noChangeAspect="1"/>
          </p:cNvPicPr>
          <p:nvPr/>
        </p:nvPicPr>
        <p:blipFill>
          <a:blip r:embed="rId2"/>
          <a:stretch>
            <a:fillRect/>
          </a:stretch>
        </p:blipFill>
        <p:spPr>
          <a:xfrm>
            <a:off x="0" y="685800"/>
            <a:ext cx="12192000" cy="5486400"/>
          </a:xfrm>
          <a:prstGeom prst="rect">
            <a:avLst/>
          </a:prstGeom>
        </p:spPr>
      </p:pic>
      <p:sp>
        <p:nvSpPr>
          <p:cNvPr id="19" name="TextBox 18">
            <a:extLst>
              <a:ext uri="{FF2B5EF4-FFF2-40B4-BE49-F238E27FC236}">
                <a16:creationId xmlns:a16="http://schemas.microsoft.com/office/drawing/2014/main" id="{DCDD50A1-855D-81AE-0518-56C5250E6E51}"/>
              </a:ext>
            </a:extLst>
          </p:cNvPr>
          <p:cNvSpPr txBox="1"/>
          <p:nvPr/>
        </p:nvSpPr>
        <p:spPr>
          <a:xfrm>
            <a:off x="184727" y="106326"/>
            <a:ext cx="6096000" cy="646331"/>
          </a:xfrm>
          <a:prstGeom prst="rect">
            <a:avLst/>
          </a:prstGeom>
          <a:noFill/>
        </p:spPr>
        <p:txBody>
          <a:bodyPr wrap="square">
            <a:spAutoFit/>
          </a:bodyPr>
          <a:lstStyle/>
          <a:p>
            <a:r>
              <a:rPr lang="en-US" dirty="0"/>
              <a:t>Fall to Fall Persistence, Award, Transfer, HCC Achieving the Dream Entering Cohorts, 2016 to 2021 </a:t>
            </a:r>
          </a:p>
        </p:txBody>
      </p:sp>
      <p:sp>
        <p:nvSpPr>
          <p:cNvPr id="2" name="TextBox 1">
            <a:extLst>
              <a:ext uri="{FF2B5EF4-FFF2-40B4-BE49-F238E27FC236}">
                <a16:creationId xmlns:a16="http://schemas.microsoft.com/office/drawing/2014/main" id="{D52F153B-5FFB-4D2F-85C1-A9535C7B13A4}"/>
              </a:ext>
            </a:extLst>
          </p:cNvPr>
          <p:cNvSpPr txBox="1"/>
          <p:nvPr/>
        </p:nvSpPr>
        <p:spPr>
          <a:xfrm>
            <a:off x="6387338" y="6544505"/>
            <a:ext cx="6098720" cy="276999"/>
          </a:xfrm>
          <a:prstGeom prst="rect">
            <a:avLst/>
          </a:prstGeom>
          <a:noFill/>
        </p:spPr>
        <p:txBody>
          <a:bodyPr wrap="square">
            <a:spAutoFit/>
          </a:bodyPr>
          <a:lstStyle/>
          <a:p>
            <a:pPr algn="ctr"/>
            <a:r>
              <a:rPr lang="en-US" sz="1200" dirty="0">
                <a:solidFill>
                  <a:schemeClr val="bg1">
                    <a:lumMod val="50000"/>
                  </a:schemeClr>
                </a:solidFill>
              </a:rPr>
              <a:t>Source:  HCC CPI/KPI Dataset, as of 1/10/2023</a:t>
            </a:r>
          </a:p>
        </p:txBody>
      </p:sp>
    </p:spTree>
    <p:extLst>
      <p:ext uri="{BB962C8B-B14F-4D97-AF65-F5344CB8AC3E}">
        <p14:creationId xmlns:p14="http://schemas.microsoft.com/office/powerpoint/2010/main" val="95992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30F920-3344-440F-DFE5-47EC88F03168}"/>
              </a:ext>
            </a:extLst>
          </p:cNvPr>
          <p:cNvSpPr>
            <a:spLocks noGrp="1"/>
          </p:cNvSpPr>
          <p:nvPr>
            <p:ph type="title"/>
          </p:nvPr>
        </p:nvSpPr>
        <p:spPr/>
        <p:txBody>
          <a:bodyPr/>
          <a:lstStyle/>
          <a:p>
            <a:r>
              <a:rPr lang="en-US" dirty="0"/>
              <a:t>Houston GPS: Time to Degree</a:t>
            </a:r>
          </a:p>
        </p:txBody>
      </p:sp>
      <p:sp>
        <p:nvSpPr>
          <p:cNvPr id="3" name="Slide Number Placeholder 2">
            <a:extLst>
              <a:ext uri="{FF2B5EF4-FFF2-40B4-BE49-F238E27FC236}">
                <a16:creationId xmlns:a16="http://schemas.microsoft.com/office/drawing/2014/main" id="{93E1C33A-0FCB-4550-118B-2D3C4B9A7368}"/>
              </a:ext>
            </a:extLst>
          </p:cNvPr>
          <p:cNvSpPr>
            <a:spLocks noGrp="1"/>
          </p:cNvSpPr>
          <p:nvPr>
            <p:ph type="sldNum" sz="quarter" idx="12"/>
          </p:nvPr>
        </p:nvSpPr>
        <p:spPr/>
        <p:txBody>
          <a:bodyPr/>
          <a:lstStyle/>
          <a:p>
            <a:fld id="{31EC62AD-1449-9143-8F26-15D729BEA7F6}" type="slidenum">
              <a:rPr lang="en-US" smtClean="0"/>
              <a:t>2</a:t>
            </a:fld>
            <a:endParaRPr lang="en-US"/>
          </a:p>
        </p:txBody>
      </p:sp>
    </p:spTree>
    <p:extLst>
      <p:ext uri="{BB962C8B-B14F-4D97-AF65-F5344CB8AC3E}">
        <p14:creationId xmlns:p14="http://schemas.microsoft.com/office/powerpoint/2010/main" val="109318907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80D54C-C47A-672F-2F42-4B31840B203E}"/>
              </a:ext>
            </a:extLst>
          </p:cNvPr>
          <p:cNvPicPr>
            <a:picLocks noChangeAspect="1"/>
          </p:cNvPicPr>
          <p:nvPr/>
        </p:nvPicPr>
        <p:blipFill>
          <a:blip r:embed="rId2"/>
          <a:stretch>
            <a:fillRect/>
          </a:stretch>
        </p:blipFill>
        <p:spPr>
          <a:xfrm>
            <a:off x="0" y="685800"/>
            <a:ext cx="12192000" cy="5486400"/>
          </a:xfrm>
          <a:prstGeom prst="rect">
            <a:avLst/>
          </a:prstGeom>
        </p:spPr>
      </p:pic>
      <p:sp>
        <p:nvSpPr>
          <p:cNvPr id="9" name="Rectangle 8">
            <a:extLst>
              <a:ext uri="{FF2B5EF4-FFF2-40B4-BE49-F238E27FC236}">
                <a16:creationId xmlns:a16="http://schemas.microsoft.com/office/drawing/2014/main" id="{1B851245-49F7-6CC1-7E96-92DABF2F911C}"/>
              </a:ext>
            </a:extLst>
          </p:cNvPr>
          <p:cNvSpPr/>
          <p:nvPr/>
        </p:nvSpPr>
        <p:spPr>
          <a:xfrm>
            <a:off x="1634836" y="1156235"/>
            <a:ext cx="360219" cy="4382430"/>
          </a:xfrm>
          <a:prstGeom prst="rect">
            <a:avLst/>
          </a:prstGeom>
          <a:solidFill>
            <a:schemeClr val="tx2">
              <a:lumMod val="20000"/>
              <a:lumOff val="80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EA4B4AD-BFD4-D97D-1E8E-6BA19C6B5120}"/>
              </a:ext>
            </a:extLst>
          </p:cNvPr>
          <p:cNvSpPr/>
          <p:nvPr/>
        </p:nvSpPr>
        <p:spPr>
          <a:xfrm>
            <a:off x="3939309" y="1156235"/>
            <a:ext cx="360219" cy="4382430"/>
          </a:xfrm>
          <a:prstGeom prst="rect">
            <a:avLst/>
          </a:prstGeom>
          <a:solidFill>
            <a:schemeClr val="bg2">
              <a:lumMod val="20000"/>
              <a:lumOff val="80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54A1AAB-EF5B-5D58-A677-9A7F80281D74}"/>
              </a:ext>
            </a:extLst>
          </p:cNvPr>
          <p:cNvSpPr/>
          <p:nvPr/>
        </p:nvSpPr>
        <p:spPr>
          <a:xfrm>
            <a:off x="6211455" y="1156235"/>
            <a:ext cx="360219" cy="4382430"/>
          </a:xfrm>
          <a:prstGeom prst="rect">
            <a:avLst/>
          </a:prstGeom>
          <a:solidFill>
            <a:schemeClr val="bg2">
              <a:lumMod val="20000"/>
              <a:lumOff val="80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EDC6B59-0AB0-D4B5-A1E5-419489C4096C}"/>
              </a:ext>
            </a:extLst>
          </p:cNvPr>
          <p:cNvSpPr/>
          <p:nvPr/>
        </p:nvSpPr>
        <p:spPr>
          <a:xfrm>
            <a:off x="8515928" y="1156235"/>
            <a:ext cx="360219" cy="4382430"/>
          </a:xfrm>
          <a:prstGeom prst="rect">
            <a:avLst/>
          </a:prstGeom>
          <a:solidFill>
            <a:schemeClr val="bg2">
              <a:lumMod val="20000"/>
              <a:lumOff val="80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809E336-1FC9-D29C-8D4B-BAA04BAD04AA}"/>
              </a:ext>
            </a:extLst>
          </p:cNvPr>
          <p:cNvSpPr/>
          <p:nvPr/>
        </p:nvSpPr>
        <p:spPr>
          <a:xfrm>
            <a:off x="10820401" y="1156235"/>
            <a:ext cx="360219" cy="4382430"/>
          </a:xfrm>
          <a:prstGeom prst="rect">
            <a:avLst/>
          </a:prstGeom>
          <a:solidFill>
            <a:schemeClr val="bg2">
              <a:lumMod val="20000"/>
              <a:lumOff val="80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D876079-16B8-C32C-2E29-C712993941CE}"/>
              </a:ext>
            </a:extLst>
          </p:cNvPr>
          <p:cNvSpPr txBox="1"/>
          <p:nvPr/>
        </p:nvSpPr>
        <p:spPr>
          <a:xfrm>
            <a:off x="115455" y="39469"/>
            <a:ext cx="6096000" cy="646331"/>
          </a:xfrm>
          <a:prstGeom prst="rect">
            <a:avLst/>
          </a:prstGeom>
          <a:noFill/>
        </p:spPr>
        <p:txBody>
          <a:bodyPr wrap="square">
            <a:spAutoFit/>
          </a:bodyPr>
          <a:lstStyle/>
          <a:p>
            <a:r>
              <a:rPr lang="en-US" dirty="0"/>
              <a:t>Fall to Fall Persistence, Award, Transfer, HCC Achieving the Dream Entering Cohorts, 2016 to 2021 </a:t>
            </a:r>
          </a:p>
        </p:txBody>
      </p:sp>
      <p:sp>
        <p:nvSpPr>
          <p:cNvPr id="2" name="TextBox 1">
            <a:extLst>
              <a:ext uri="{FF2B5EF4-FFF2-40B4-BE49-F238E27FC236}">
                <a16:creationId xmlns:a16="http://schemas.microsoft.com/office/drawing/2014/main" id="{D26BF2F2-7E72-C928-DF7C-986DB52BD587}"/>
              </a:ext>
            </a:extLst>
          </p:cNvPr>
          <p:cNvSpPr txBox="1"/>
          <p:nvPr/>
        </p:nvSpPr>
        <p:spPr>
          <a:xfrm>
            <a:off x="6571674" y="6504135"/>
            <a:ext cx="6098720" cy="276999"/>
          </a:xfrm>
          <a:prstGeom prst="rect">
            <a:avLst/>
          </a:prstGeom>
          <a:noFill/>
        </p:spPr>
        <p:txBody>
          <a:bodyPr wrap="square">
            <a:spAutoFit/>
          </a:bodyPr>
          <a:lstStyle/>
          <a:p>
            <a:pPr algn="ctr"/>
            <a:r>
              <a:rPr lang="en-US" sz="1200" dirty="0">
                <a:solidFill>
                  <a:schemeClr val="bg1">
                    <a:lumMod val="50000"/>
                  </a:schemeClr>
                </a:solidFill>
              </a:rPr>
              <a:t>Source:  HCC CPI/KPI Dataset, as of 1/10/2023</a:t>
            </a:r>
          </a:p>
        </p:txBody>
      </p:sp>
    </p:spTree>
    <p:extLst>
      <p:ext uri="{BB962C8B-B14F-4D97-AF65-F5344CB8AC3E}">
        <p14:creationId xmlns:p14="http://schemas.microsoft.com/office/powerpoint/2010/main" val="1472740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Dashboard 7">
            <a:extLst>
              <a:ext uri="{FF2B5EF4-FFF2-40B4-BE49-F238E27FC236}">
                <a16:creationId xmlns:a16="http://schemas.microsoft.com/office/drawing/2014/main" id="{B503F8D4-1D3F-4A01-AD48-321887908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36CDC0B-554A-F1E7-28E0-7184711E6855}"/>
              </a:ext>
            </a:extLst>
          </p:cNvPr>
          <p:cNvSpPr txBox="1"/>
          <p:nvPr/>
        </p:nvSpPr>
        <p:spPr>
          <a:xfrm>
            <a:off x="6387338" y="6594664"/>
            <a:ext cx="6098720" cy="276999"/>
          </a:xfrm>
          <a:prstGeom prst="rect">
            <a:avLst/>
          </a:prstGeom>
          <a:noFill/>
        </p:spPr>
        <p:txBody>
          <a:bodyPr wrap="square">
            <a:spAutoFit/>
          </a:bodyPr>
          <a:lstStyle/>
          <a:p>
            <a:pPr algn="ctr"/>
            <a:r>
              <a:rPr lang="en-US" sz="1200" dirty="0">
                <a:solidFill>
                  <a:schemeClr val="bg1">
                    <a:lumMod val="50000"/>
                  </a:schemeClr>
                </a:solidFill>
              </a:rPr>
              <a:t>Source:  HCC CPI/KPI Dataset, as of 1/10/2023</a:t>
            </a:r>
          </a:p>
        </p:txBody>
      </p:sp>
    </p:spTree>
    <p:extLst>
      <p:ext uri="{BB962C8B-B14F-4D97-AF65-F5344CB8AC3E}">
        <p14:creationId xmlns:p14="http://schemas.microsoft.com/office/powerpoint/2010/main" val="4216373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313C0F-4D3D-C530-4184-AAB2844FD7D4}"/>
              </a:ext>
            </a:extLst>
          </p:cNvPr>
          <p:cNvSpPr>
            <a:spLocks noGrp="1"/>
          </p:cNvSpPr>
          <p:nvPr>
            <p:ph type="title"/>
          </p:nvPr>
        </p:nvSpPr>
        <p:spPr/>
        <p:txBody>
          <a:bodyPr/>
          <a:lstStyle/>
          <a:p>
            <a:r>
              <a:rPr lang="en-US" dirty="0"/>
              <a:t>Transfer</a:t>
            </a:r>
          </a:p>
        </p:txBody>
      </p:sp>
      <p:sp>
        <p:nvSpPr>
          <p:cNvPr id="2" name="Slide Number Placeholder 1">
            <a:extLst>
              <a:ext uri="{FF2B5EF4-FFF2-40B4-BE49-F238E27FC236}">
                <a16:creationId xmlns:a16="http://schemas.microsoft.com/office/drawing/2014/main" id="{7204DBEB-AA54-4CE3-F245-4C9AA3960348}"/>
              </a:ext>
            </a:extLst>
          </p:cNvPr>
          <p:cNvSpPr>
            <a:spLocks noGrp="1"/>
          </p:cNvSpPr>
          <p:nvPr>
            <p:ph type="sldNum" sz="quarter" idx="12"/>
          </p:nvPr>
        </p:nvSpPr>
        <p:spPr/>
        <p:txBody>
          <a:bodyPr/>
          <a:lstStyle/>
          <a:p>
            <a:fld id="{31EC62AD-1449-9143-8F26-15D729BEA7F6}" type="slidenum">
              <a:rPr lang="en-US" smtClean="0"/>
              <a:pPr/>
              <a:t>22</a:t>
            </a:fld>
            <a:endParaRPr lang="en-US" dirty="0"/>
          </a:p>
        </p:txBody>
      </p:sp>
    </p:spTree>
    <p:extLst>
      <p:ext uri="{BB962C8B-B14F-4D97-AF65-F5344CB8AC3E}">
        <p14:creationId xmlns:p14="http://schemas.microsoft.com/office/powerpoint/2010/main" val="174452225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6B9203-9CBD-665C-3105-ED9580003D72}"/>
              </a:ext>
            </a:extLst>
          </p:cNvPr>
          <p:cNvSpPr>
            <a:spLocks noGrp="1"/>
          </p:cNvSpPr>
          <p:nvPr>
            <p:ph type="sldNum" sz="quarter" idx="12"/>
          </p:nvPr>
        </p:nvSpPr>
        <p:spPr/>
        <p:txBody>
          <a:bodyPr/>
          <a:lstStyle/>
          <a:p>
            <a:fld id="{31EC62AD-1449-9143-8F26-15D729BEA7F6}" type="slidenum">
              <a:rPr lang="en-US" smtClean="0"/>
              <a:pPr/>
              <a:t>23</a:t>
            </a:fld>
            <a:endParaRPr lang="en-US" dirty="0"/>
          </a:p>
        </p:txBody>
      </p:sp>
      <p:graphicFrame>
        <p:nvGraphicFramePr>
          <p:cNvPr id="5" name="Content Placeholder 4">
            <a:extLst>
              <a:ext uri="{FF2B5EF4-FFF2-40B4-BE49-F238E27FC236}">
                <a16:creationId xmlns:a16="http://schemas.microsoft.com/office/drawing/2014/main" id="{3B674EAC-A2C5-D7AA-5063-F02BF42450BC}"/>
              </a:ext>
            </a:extLst>
          </p:cNvPr>
          <p:cNvGraphicFramePr>
            <a:graphicFrameLocks noGrp="1"/>
          </p:cNvGraphicFramePr>
          <p:nvPr>
            <p:ph sz="quarter" idx="13"/>
          </p:nvPr>
        </p:nvGraphicFramePr>
        <p:xfrm>
          <a:off x="1074738" y="1143000"/>
          <a:ext cx="10058400" cy="4960938"/>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A16E26F-18A4-87AE-777C-BB19BC544EEE}"/>
              </a:ext>
            </a:extLst>
          </p:cNvPr>
          <p:cNvSpPr>
            <a:spLocks noGrp="1"/>
          </p:cNvSpPr>
          <p:nvPr>
            <p:ph type="title"/>
          </p:nvPr>
        </p:nvSpPr>
        <p:spPr/>
        <p:txBody>
          <a:bodyPr/>
          <a:lstStyle/>
          <a:p>
            <a:r>
              <a:rPr lang="en-US" dirty="0"/>
              <a:t>Overall Transfer Rate, HCC Achieving the Dream Entering Cohorts. Transfer within Three Years of Entry</a:t>
            </a:r>
          </a:p>
        </p:txBody>
      </p:sp>
      <p:sp>
        <p:nvSpPr>
          <p:cNvPr id="6" name="TextBox 5">
            <a:extLst>
              <a:ext uri="{FF2B5EF4-FFF2-40B4-BE49-F238E27FC236}">
                <a16:creationId xmlns:a16="http://schemas.microsoft.com/office/drawing/2014/main" id="{7565805B-7628-D5CA-54AD-B8230D356F6C}"/>
              </a:ext>
            </a:extLst>
          </p:cNvPr>
          <p:cNvSpPr txBox="1"/>
          <p:nvPr/>
        </p:nvSpPr>
        <p:spPr>
          <a:xfrm>
            <a:off x="5934076" y="6311766"/>
            <a:ext cx="5199062" cy="430887"/>
          </a:xfrm>
          <a:prstGeom prst="rect">
            <a:avLst/>
          </a:prstGeom>
          <a:noFill/>
        </p:spPr>
        <p:txBody>
          <a:bodyPr wrap="square">
            <a:spAutoFit/>
          </a:bodyPr>
          <a:lstStyle/>
          <a:p>
            <a:r>
              <a:rPr lang="en-US" sz="1100" dirty="0">
                <a:solidFill>
                  <a:schemeClr val="tx2"/>
                </a:solidFill>
              </a:rPr>
              <a:t>Source: </a:t>
            </a:r>
            <a:r>
              <a:rPr lang="en-US" sz="1100" dirty="0" err="1">
                <a:solidFill>
                  <a:schemeClr val="tx2"/>
                </a:solidFill>
              </a:rPr>
              <a:t>AtD</a:t>
            </a:r>
            <a:r>
              <a:rPr lang="en-US" sz="1100" dirty="0">
                <a:solidFill>
                  <a:schemeClr val="tx2"/>
                </a:solidFill>
              </a:rPr>
              <a:t> Cohort Data. As of 1/12/2023</a:t>
            </a:r>
          </a:p>
          <a:p>
            <a:r>
              <a:rPr lang="en-US" sz="1100" dirty="0">
                <a:solidFill>
                  <a:schemeClr val="tx2"/>
                </a:solidFill>
              </a:rPr>
              <a:t>* The three-year window extends through Summer, 2023 for this group</a:t>
            </a:r>
          </a:p>
        </p:txBody>
      </p:sp>
    </p:spTree>
    <p:extLst>
      <p:ext uri="{BB962C8B-B14F-4D97-AF65-F5344CB8AC3E}">
        <p14:creationId xmlns:p14="http://schemas.microsoft.com/office/powerpoint/2010/main" val="308178073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BD5EAE-F917-4D61-6C15-D189C38D3B39}"/>
              </a:ext>
            </a:extLst>
          </p:cNvPr>
          <p:cNvSpPr>
            <a:spLocks noGrp="1"/>
          </p:cNvSpPr>
          <p:nvPr>
            <p:ph type="sldNum" sz="quarter" idx="12"/>
          </p:nvPr>
        </p:nvSpPr>
        <p:spPr/>
        <p:txBody>
          <a:bodyPr/>
          <a:lstStyle/>
          <a:p>
            <a:fld id="{31EC62AD-1449-9143-8F26-15D729BEA7F6}" type="slidenum">
              <a:rPr lang="en-US" smtClean="0"/>
              <a:pPr/>
              <a:t>24</a:t>
            </a:fld>
            <a:endParaRPr lang="en-US" dirty="0"/>
          </a:p>
        </p:txBody>
      </p:sp>
      <p:graphicFrame>
        <p:nvGraphicFramePr>
          <p:cNvPr id="5" name="Content Placeholder 4">
            <a:extLst>
              <a:ext uri="{FF2B5EF4-FFF2-40B4-BE49-F238E27FC236}">
                <a16:creationId xmlns:a16="http://schemas.microsoft.com/office/drawing/2014/main" id="{2377E2CA-8802-79B5-1E41-7BB833DA79D1}"/>
              </a:ext>
            </a:extLst>
          </p:cNvPr>
          <p:cNvGraphicFramePr>
            <a:graphicFrameLocks noGrp="1"/>
          </p:cNvGraphicFramePr>
          <p:nvPr>
            <p:ph sz="quarter" idx="13"/>
          </p:nvPr>
        </p:nvGraphicFramePr>
        <p:xfrm>
          <a:off x="1066800" y="1143000"/>
          <a:ext cx="10058400" cy="4960938"/>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C3DC2810-7F6E-EB58-C0FD-3888E0D8D44C}"/>
              </a:ext>
            </a:extLst>
          </p:cNvPr>
          <p:cNvSpPr>
            <a:spLocks noGrp="1"/>
          </p:cNvSpPr>
          <p:nvPr>
            <p:ph type="title"/>
          </p:nvPr>
        </p:nvSpPr>
        <p:spPr>
          <a:xfrm>
            <a:off x="305248" y="403542"/>
            <a:ext cx="9265920" cy="350520"/>
          </a:xfrm>
        </p:spPr>
        <p:txBody>
          <a:bodyPr/>
          <a:lstStyle/>
          <a:p>
            <a:r>
              <a:rPr lang="en-US" dirty="0"/>
              <a:t>Transfer Rate, HCC Achieving the Dream Entering Cohorts. Transfer within Three Years of Entry, By Race/Ethnicity</a:t>
            </a:r>
          </a:p>
        </p:txBody>
      </p:sp>
      <p:sp>
        <p:nvSpPr>
          <p:cNvPr id="3" name="TextBox 2">
            <a:extLst>
              <a:ext uri="{FF2B5EF4-FFF2-40B4-BE49-F238E27FC236}">
                <a16:creationId xmlns:a16="http://schemas.microsoft.com/office/drawing/2014/main" id="{53795A06-7C53-EC80-4984-672BB91C6FF6}"/>
              </a:ext>
            </a:extLst>
          </p:cNvPr>
          <p:cNvSpPr txBox="1"/>
          <p:nvPr/>
        </p:nvSpPr>
        <p:spPr>
          <a:xfrm>
            <a:off x="6513872" y="6404099"/>
            <a:ext cx="5199062" cy="430887"/>
          </a:xfrm>
          <a:prstGeom prst="rect">
            <a:avLst/>
          </a:prstGeom>
          <a:noFill/>
        </p:spPr>
        <p:txBody>
          <a:bodyPr wrap="square">
            <a:spAutoFit/>
          </a:bodyPr>
          <a:lstStyle/>
          <a:p>
            <a:r>
              <a:rPr lang="en-US" sz="1100" dirty="0">
                <a:solidFill>
                  <a:schemeClr val="tx2"/>
                </a:solidFill>
              </a:rPr>
              <a:t>Source: </a:t>
            </a:r>
            <a:r>
              <a:rPr lang="en-US" sz="1100" dirty="0" err="1">
                <a:solidFill>
                  <a:schemeClr val="tx2"/>
                </a:solidFill>
              </a:rPr>
              <a:t>AtD</a:t>
            </a:r>
            <a:r>
              <a:rPr lang="en-US" sz="1100" dirty="0">
                <a:solidFill>
                  <a:schemeClr val="tx2"/>
                </a:solidFill>
              </a:rPr>
              <a:t> Cohort Data. As of 1/12/2023</a:t>
            </a:r>
          </a:p>
          <a:p>
            <a:r>
              <a:rPr lang="en-US" sz="1100" dirty="0">
                <a:solidFill>
                  <a:schemeClr val="tx2"/>
                </a:solidFill>
              </a:rPr>
              <a:t>* The three-year window extends through Summer, 2023 for this group</a:t>
            </a:r>
          </a:p>
        </p:txBody>
      </p:sp>
    </p:spTree>
    <p:extLst>
      <p:ext uri="{BB962C8B-B14F-4D97-AF65-F5344CB8AC3E}">
        <p14:creationId xmlns:p14="http://schemas.microsoft.com/office/powerpoint/2010/main" val="20803387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5304CF-C5FA-090A-3896-0843C7355B53}"/>
              </a:ext>
            </a:extLst>
          </p:cNvPr>
          <p:cNvSpPr>
            <a:spLocks noGrp="1"/>
          </p:cNvSpPr>
          <p:nvPr>
            <p:ph type="title"/>
          </p:nvPr>
        </p:nvSpPr>
        <p:spPr/>
        <p:txBody>
          <a:bodyPr/>
          <a:lstStyle/>
          <a:p>
            <a:r>
              <a:rPr lang="en-US" dirty="0"/>
              <a:t>Discussion</a:t>
            </a:r>
          </a:p>
        </p:txBody>
      </p:sp>
      <p:sp>
        <p:nvSpPr>
          <p:cNvPr id="2" name="Slide Number Placeholder 1">
            <a:extLst>
              <a:ext uri="{FF2B5EF4-FFF2-40B4-BE49-F238E27FC236}">
                <a16:creationId xmlns:a16="http://schemas.microsoft.com/office/drawing/2014/main" id="{3FFEB858-D9E8-0809-6FE4-7B519201FFEE}"/>
              </a:ext>
            </a:extLst>
          </p:cNvPr>
          <p:cNvSpPr>
            <a:spLocks noGrp="1"/>
          </p:cNvSpPr>
          <p:nvPr>
            <p:ph type="sldNum" sz="quarter" idx="12"/>
          </p:nvPr>
        </p:nvSpPr>
        <p:spPr/>
        <p:txBody>
          <a:bodyPr/>
          <a:lstStyle/>
          <a:p>
            <a:fld id="{31EC62AD-1449-9143-8F26-15D729BEA7F6}" type="slidenum">
              <a:rPr lang="en-US" smtClean="0"/>
              <a:t>25</a:t>
            </a:fld>
            <a:endParaRPr lang="en-US"/>
          </a:p>
        </p:txBody>
      </p:sp>
    </p:spTree>
    <p:extLst>
      <p:ext uri="{BB962C8B-B14F-4D97-AF65-F5344CB8AC3E}">
        <p14:creationId xmlns:p14="http://schemas.microsoft.com/office/powerpoint/2010/main" val="295092496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6">
            <a:extLst>
              <a:ext uri="{FF2B5EF4-FFF2-40B4-BE49-F238E27FC236}">
                <a16:creationId xmlns:a16="http://schemas.microsoft.com/office/drawing/2014/main" id="{26B962E1-37CD-3E27-54A2-226D46075F0A}"/>
              </a:ext>
            </a:extLst>
          </p:cNvPr>
          <p:cNvGraphicFramePr>
            <a:graphicFrameLocks/>
          </p:cNvGraphicFramePr>
          <p:nvPr>
            <p:extLst>
              <p:ext uri="{D42A27DB-BD31-4B8C-83A1-F6EECF244321}">
                <p14:modId xmlns:p14="http://schemas.microsoft.com/office/powerpoint/2010/main" val="2754059832"/>
              </p:ext>
            </p:extLst>
          </p:nvPr>
        </p:nvGraphicFramePr>
        <p:xfrm>
          <a:off x="4495800" y="929640"/>
          <a:ext cx="7500068" cy="458724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7481C76E-C27E-5D3B-580A-F54530A927F0}"/>
              </a:ext>
            </a:extLst>
          </p:cNvPr>
          <p:cNvSpPr>
            <a:spLocks noGrp="1"/>
          </p:cNvSpPr>
          <p:nvPr>
            <p:ph type="sldNum" sz="quarter" idx="12"/>
          </p:nvPr>
        </p:nvSpPr>
        <p:spPr>
          <a:xfrm>
            <a:off x="11430000" y="6211614"/>
            <a:ext cx="565868" cy="407929"/>
          </a:xfrm>
        </p:spPr>
        <p:txBody>
          <a:bodyPr anchor="b">
            <a:normAutofit/>
          </a:bodyPr>
          <a:lstStyle/>
          <a:p>
            <a:pPr>
              <a:spcAft>
                <a:spcPts val="600"/>
              </a:spcAft>
            </a:pPr>
            <a:fld id="{31EC62AD-1449-9143-8F26-15D729BEA7F6}" type="slidenum">
              <a:rPr lang="en-US" smtClean="0"/>
              <a:pPr>
                <a:spcAft>
                  <a:spcPts val="600"/>
                </a:spcAft>
              </a:pPr>
              <a:t>3</a:t>
            </a:fld>
            <a:endParaRPr lang="en-US" dirty="0"/>
          </a:p>
        </p:txBody>
      </p:sp>
      <p:graphicFrame>
        <p:nvGraphicFramePr>
          <p:cNvPr id="7" name="Content Placeholder 6">
            <a:extLst>
              <a:ext uri="{FF2B5EF4-FFF2-40B4-BE49-F238E27FC236}">
                <a16:creationId xmlns:a16="http://schemas.microsoft.com/office/drawing/2014/main" id="{E509A7E9-A340-4BE7-BB34-DB72E143CA9C}"/>
              </a:ext>
            </a:extLst>
          </p:cNvPr>
          <p:cNvGraphicFramePr>
            <a:graphicFrameLocks noGrp="1"/>
          </p:cNvGraphicFramePr>
          <p:nvPr>
            <p:ph sz="quarter" idx="13"/>
            <p:extLst>
              <p:ext uri="{D42A27DB-BD31-4B8C-83A1-F6EECF244321}">
                <p14:modId xmlns:p14="http://schemas.microsoft.com/office/powerpoint/2010/main" val="883360974"/>
              </p:ext>
            </p:extLst>
          </p:nvPr>
        </p:nvGraphicFramePr>
        <p:xfrm>
          <a:off x="170778" y="1036320"/>
          <a:ext cx="4035462" cy="5175294"/>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29C3027B-B113-8AEF-7CB4-4D0D61EAF5F7}"/>
              </a:ext>
            </a:extLst>
          </p:cNvPr>
          <p:cNvSpPr>
            <a:spLocks noGrp="1"/>
          </p:cNvSpPr>
          <p:nvPr>
            <p:ph type="title"/>
          </p:nvPr>
        </p:nvSpPr>
        <p:spPr>
          <a:xfrm>
            <a:off x="170778" y="429151"/>
            <a:ext cx="11564022" cy="217235"/>
          </a:xfrm>
        </p:spPr>
        <p:txBody>
          <a:bodyPr anchor="ctr">
            <a:noAutofit/>
          </a:bodyPr>
          <a:lstStyle/>
          <a:p>
            <a:r>
              <a:rPr lang="en-US" sz="2400" dirty="0"/>
              <a:t>Houston GPS Outcome Data – First Time in College, Time to Degree, by Award Year</a:t>
            </a:r>
          </a:p>
        </p:txBody>
      </p:sp>
      <p:pic>
        <p:nvPicPr>
          <p:cNvPr id="14" name="Picture 13">
            <a:extLst>
              <a:ext uri="{FF2B5EF4-FFF2-40B4-BE49-F238E27FC236}">
                <a16:creationId xmlns:a16="http://schemas.microsoft.com/office/drawing/2014/main" id="{CFF78E4C-C9B7-3142-0EA1-F358EFB0308A}"/>
              </a:ext>
            </a:extLst>
          </p:cNvPr>
          <p:cNvPicPr>
            <a:picLocks noChangeAspect="1"/>
          </p:cNvPicPr>
          <p:nvPr/>
        </p:nvPicPr>
        <p:blipFill>
          <a:blip r:embed="rId4"/>
          <a:stretch>
            <a:fillRect/>
          </a:stretch>
        </p:blipFill>
        <p:spPr>
          <a:xfrm>
            <a:off x="3401095" y="5868666"/>
            <a:ext cx="4048690" cy="342948"/>
          </a:xfrm>
          <a:prstGeom prst="rect">
            <a:avLst/>
          </a:prstGeom>
        </p:spPr>
      </p:pic>
      <p:sp>
        <p:nvSpPr>
          <p:cNvPr id="3" name="TextBox 2">
            <a:extLst>
              <a:ext uri="{FF2B5EF4-FFF2-40B4-BE49-F238E27FC236}">
                <a16:creationId xmlns:a16="http://schemas.microsoft.com/office/drawing/2014/main" id="{95BFC6F1-C013-74CE-91DF-1384D95CEAE0}"/>
              </a:ext>
            </a:extLst>
          </p:cNvPr>
          <p:cNvSpPr txBox="1"/>
          <p:nvPr/>
        </p:nvSpPr>
        <p:spPr>
          <a:xfrm>
            <a:off x="8858553" y="6136302"/>
            <a:ext cx="2347117" cy="558551"/>
          </a:xfrm>
          <a:prstGeom prst="rect">
            <a:avLst/>
          </a:prstGeom>
          <a:noFill/>
        </p:spPr>
        <p:txBody>
          <a:bodyPr wrap="none" rtlCol="0" anchor="ctr">
            <a:spAutoFit/>
          </a:bodyPr>
          <a:lstStyle/>
          <a:p>
            <a:pPr>
              <a:lnSpc>
                <a:spcPts val="4300"/>
              </a:lnSpc>
            </a:pPr>
            <a:r>
              <a:rPr lang="en-US" sz="1600" dirty="0">
                <a:latin typeface="Avenir Book" charset="0"/>
                <a:ea typeface="Avenir Book" charset="0"/>
                <a:cs typeface="Avenir Book" charset="0"/>
              </a:rPr>
              <a:t>Source: Houston GPS Data</a:t>
            </a:r>
          </a:p>
        </p:txBody>
      </p:sp>
    </p:spTree>
    <p:extLst>
      <p:ext uri="{BB962C8B-B14F-4D97-AF65-F5344CB8AC3E}">
        <p14:creationId xmlns:p14="http://schemas.microsoft.com/office/powerpoint/2010/main" val="254347676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30F920-3344-440F-DFE5-47EC88F03168}"/>
              </a:ext>
            </a:extLst>
          </p:cNvPr>
          <p:cNvSpPr>
            <a:spLocks noGrp="1"/>
          </p:cNvSpPr>
          <p:nvPr>
            <p:ph type="title"/>
          </p:nvPr>
        </p:nvSpPr>
        <p:spPr/>
        <p:txBody>
          <a:bodyPr/>
          <a:lstStyle/>
          <a:p>
            <a:r>
              <a:rPr lang="en-US" dirty="0"/>
              <a:t>Students Earning Zero Hours</a:t>
            </a:r>
          </a:p>
        </p:txBody>
      </p:sp>
      <p:sp>
        <p:nvSpPr>
          <p:cNvPr id="3" name="Slide Number Placeholder 2">
            <a:extLst>
              <a:ext uri="{FF2B5EF4-FFF2-40B4-BE49-F238E27FC236}">
                <a16:creationId xmlns:a16="http://schemas.microsoft.com/office/drawing/2014/main" id="{93E1C33A-0FCB-4550-118B-2D3C4B9A7368}"/>
              </a:ext>
            </a:extLst>
          </p:cNvPr>
          <p:cNvSpPr>
            <a:spLocks noGrp="1"/>
          </p:cNvSpPr>
          <p:nvPr>
            <p:ph type="sldNum" sz="quarter" idx="12"/>
          </p:nvPr>
        </p:nvSpPr>
        <p:spPr/>
        <p:txBody>
          <a:bodyPr/>
          <a:lstStyle/>
          <a:p>
            <a:fld id="{31EC62AD-1449-9143-8F26-15D729BEA7F6}" type="slidenum">
              <a:rPr lang="en-US" smtClean="0"/>
              <a:t>4</a:t>
            </a:fld>
            <a:endParaRPr lang="en-US"/>
          </a:p>
        </p:txBody>
      </p:sp>
    </p:spTree>
    <p:extLst>
      <p:ext uri="{BB962C8B-B14F-4D97-AF65-F5344CB8AC3E}">
        <p14:creationId xmlns:p14="http://schemas.microsoft.com/office/powerpoint/2010/main" val="144564716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61B9F1-C9F8-7A1F-03EC-CF5AF5EA2672}"/>
              </a:ext>
            </a:extLst>
          </p:cNvPr>
          <p:cNvPicPr>
            <a:picLocks noChangeAspect="1"/>
          </p:cNvPicPr>
          <p:nvPr/>
        </p:nvPicPr>
        <p:blipFill>
          <a:blip r:embed="rId2"/>
          <a:stretch>
            <a:fillRect/>
          </a:stretch>
        </p:blipFill>
        <p:spPr>
          <a:xfrm>
            <a:off x="2140473" y="352384"/>
            <a:ext cx="7911054" cy="5252940"/>
          </a:xfrm>
          <a:prstGeom prst="rect">
            <a:avLst/>
          </a:prstGeom>
        </p:spPr>
      </p:pic>
      <p:sp>
        <p:nvSpPr>
          <p:cNvPr id="2" name="TextBox 1">
            <a:extLst>
              <a:ext uri="{FF2B5EF4-FFF2-40B4-BE49-F238E27FC236}">
                <a16:creationId xmlns:a16="http://schemas.microsoft.com/office/drawing/2014/main" id="{1F5A1F87-1E17-47E4-B50C-ACF6C9046A25}"/>
              </a:ext>
            </a:extLst>
          </p:cNvPr>
          <p:cNvSpPr txBox="1"/>
          <p:nvPr/>
        </p:nvSpPr>
        <p:spPr>
          <a:xfrm>
            <a:off x="425602" y="5943600"/>
            <a:ext cx="5670398" cy="369332"/>
          </a:xfrm>
          <a:prstGeom prst="rect">
            <a:avLst/>
          </a:prstGeom>
          <a:noFill/>
        </p:spPr>
        <p:txBody>
          <a:bodyPr wrap="none" rtlCol="0">
            <a:spAutoFit/>
          </a:bodyPr>
          <a:lstStyle/>
          <a:p>
            <a:r>
              <a:rPr lang="en-US" dirty="0"/>
              <a:t>Includes all students enrolled in SCH coursework, Fall 2021</a:t>
            </a:r>
          </a:p>
        </p:txBody>
      </p:sp>
      <p:sp>
        <p:nvSpPr>
          <p:cNvPr id="3" name="TextBox 2">
            <a:extLst>
              <a:ext uri="{FF2B5EF4-FFF2-40B4-BE49-F238E27FC236}">
                <a16:creationId xmlns:a16="http://schemas.microsoft.com/office/drawing/2014/main" id="{F6BD4085-9C06-CEC0-A6E9-6FB4F29FB218}"/>
              </a:ext>
            </a:extLst>
          </p:cNvPr>
          <p:cNvSpPr txBox="1"/>
          <p:nvPr/>
        </p:nvSpPr>
        <p:spPr>
          <a:xfrm>
            <a:off x="7841012" y="6259395"/>
            <a:ext cx="4055165" cy="246221"/>
          </a:xfrm>
          <a:prstGeom prst="rect">
            <a:avLst/>
          </a:prstGeom>
          <a:noFill/>
        </p:spPr>
        <p:txBody>
          <a:bodyPr wrap="square" rtlCol="0">
            <a:spAutoFit/>
          </a:bodyPr>
          <a:lstStyle/>
          <a:p>
            <a:pPr algn="ctr"/>
            <a:r>
              <a:rPr lang="en-US" sz="1000" dirty="0"/>
              <a:t>Source:  HCC DataMart Files, Fall 2021 EOT</a:t>
            </a:r>
          </a:p>
        </p:txBody>
      </p:sp>
    </p:spTree>
    <p:extLst>
      <p:ext uri="{BB962C8B-B14F-4D97-AF65-F5344CB8AC3E}">
        <p14:creationId xmlns:p14="http://schemas.microsoft.com/office/powerpoint/2010/main" val="316262632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6374CB4A-111A-4397-B08D-0C35B149B989}"/>
              </a:ext>
            </a:extLst>
          </p:cNvPr>
          <p:cNvGraphicFramePr>
            <a:graphicFrameLocks noGrp="1"/>
          </p:cNvGraphicFramePr>
          <p:nvPr>
            <p:ph sz="quarter" idx="13"/>
          </p:nvPr>
        </p:nvGraphicFramePr>
        <p:xfrm>
          <a:off x="1074738" y="1143000"/>
          <a:ext cx="10058400" cy="4960938"/>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8">
            <a:extLst>
              <a:ext uri="{FF2B5EF4-FFF2-40B4-BE49-F238E27FC236}">
                <a16:creationId xmlns:a16="http://schemas.microsoft.com/office/drawing/2014/main" id="{0C8B907D-9F2D-4DEF-A157-4DF4386E943F}"/>
              </a:ext>
            </a:extLst>
          </p:cNvPr>
          <p:cNvSpPr>
            <a:spLocks noGrp="1"/>
          </p:cNvSpPr>
          <p:nvPr>
            <p:ph type="title"/>
          </p:nvPr>
        </p:nvSpPr>
        <p:spPr/>
        <p:txBody>
          <a:bodyPr/>
          <a:lstStyle/>
          <a:p>
            <a:r>
              <a:rPr lang="en-US" dirty="0"/>
              <a:t>Students Earning Zero Credit Hours, Fall 2021 vs. Fall 2022</a:t>
            </a:r>
          </a:p>
        </p:txBody>
      </p:sp>
      <p:sp>
        <p:nvSpPr>
          <p:cNvPr id="2" name="TextBox 1">
            <a:extLst>
              <a:ext uri="{FF2B5EF4-FFF2-40B4-BE49-F238E27FC236}">
                <a16:creationId xmlns:a16="http://schemas.microsoft.com/office/drawing/2014/main" id="{00A98F78-53F9-2224-41D0-5D55CB0B1E26}"/>
              </a:ext>
            </a:extLst>
          </p:cNvPr>
          <p:cNvSpPr txBox="1"/>
          <p:nvPr/>
        </p:nvSpPr>
        <p:spPr>
          <a:xfrm>
            <a:off x="7841012" y="6136284"/>
            <a:ext cx="4055165" cy="246221"/>
          </a:xfrm>
          <a:prstGeom prst="rect">
            <a:avLst/>
          </a:prstGeom>
          <a:noFill/>
        </p:spPr>
        <p:txBody>
          <a:bodyPr wrap="square" rtlCol="0">
            <a:spAutoFit/>
          </a:bodyPr>
          <a:lstStyle/>
          <a:p>
            <a:pPr algn="ctr"/>
            <a:r>
              <a:rPr lang="en-US" sz="1000" dirty="0">
                <a:solidFill>
                  <a:schemeClr val="bg1">
                    <a:lumMod val="50000"/>
                  </a:schemeClr>
                </a:solidFill>
              </a:rPr>
              <a:t>Source:  HCC DataMart Files, Fall 2021 and Fall 2022 EOT</a:t>
            </a:r>
          </a:p>
        </p:txBody>
      </p:sp>
    </p:spTree>
    <p:extLst>
      <p:ext uri="{BB962C8B-B14F-4D97-AF65-F5344CB8AC3E}">
        <p14:creationId xmlns:p14="http://schemas.microsoft.com/office/powerpoint/2010/main" val="233063095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6374CB4A-111A-4397-B08D-0C35B149B989}"/>
              </a:ext>
            </a:extLst>
          </p:cNvPr>
          <p:cNvGraphicFramePr>
            <a:graphicFrameLocks noGrp="1"/>
          </p:cNvGraphicFramePr>
          <p:nvPr>
            <p:ph sz="quarter" idx="13"/>
          </p:nvPr>
        </p:nvGraphicFramePr>
        <p:xfrm>
          <a:off x="661783" y="1216742"/>
          <a:ext cx="10058400" cy="4960938"/>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8">
            <a:extLst>
              <a:ext uri="{FF2B5EF4-FFF2-40B4-BE49-F238E27FC236}">
                <a16:creationId xmlns:a16="http://schemas.microsoft.com/office/drawing/2014/main" id="{0C8B907D-9F2D-4DEF-A157-4DF4386E943F}"/>
              </a:ext>
            </a:extLst>
          </p:cNvPr>
          <p:cNvSpPr>
            <a:spLocks noGrp="1"/>
          </p:cNvSpPr>
          <p:nvPr>
            <p:ph type="title"/>
          </p:nvPr>
        </p:nvSpPr>
        <p:spPr/>
        <p:txBody>
          <a:bodyPr/>
          <a:lstStyle/>
          <a:p>
            <a:r>
              <a:rPr lang="en-US" dirty="0"/>
              <a:t>Students Earning Zero Credit Hours,</a:t>
            </a:r>
            <a:br>
              <a:rPr lang="en-US" dirty="0"/>
            </a:br>
            <a:r>
              <a:rPr lang="en-US" dirty="0"/>
              <a:t>Fall 2021 New Students vs. Overall</a:t>
            </a:r>
          </a:p>
        </p:txBody>
      </p:sp>
      <p:sp>
        <p:nvSpPr>
          <p:cNvPr id="3" name="TextBox 2">
            <a:extLst>
              <a:ext uri="{FF2B5EF4-FFF2-40B4-BE49-F238E27FC236}">
                <a16:creationId xmlns:a16="http://schemas.microsoft.com/office/drawing/2014/main" id="{C4C64EE5-40A8-E274-9A31-15AEA903E0F5}"/>
              </a:ext>
            </a:extLst>
          </p:cNvPr>
          <p:cNvSpPr txBox="1"/>
          <p:nvPr/>
        </p:nvSpPr>
        <p:spPr>
          <a:xfrm>
            <a:off x="6249761" y="6342474"/>
            <a:ext cx="6098720" cy="261610"/>
          </a:xfrm>
          <a:prstGeom prst="rect">
            <a:avLst/>
          </a:prstGeom>
          <a:noFill/>
        </p:spPr>
        <p:txBody>
          <a:bodyPr wrap="square">
            <a:spAutoFit/>
          </a:bodyPr>
          <a:lstStyle/>
          <a:p>
            <a:pPr algn="ctr"/>
            <a:r>
              <a:rPr lang="en-US" sz="1100" dirty="0">
                <a:solidFill>
                  <a:schemeClr val="bg1">
                    <a:lumMod val="50000"/>
                  </a:schemeClr>
                </a:solidFill>
              </a:rPr>
              <a:t>Source:  HCC DataMart Files, Fall 2021 EOT</a:t>
            </a:r>
          </a:p>
        </p:txBody>
      </p:sp>
    </p:spTree>
    <p:extLst>
      <p:ext uri="{BB962C8B-B14F-4D97-AF65-F5344CB8AC3E}">
        <p14:creationId xmlns:p14="http://schemas.microsoft.com/office/powerpoint/2010/main" val="387794890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6374CB4A-111A-4397-B08D-0C35B149B989}"/>
              </a:ext>
            </a:extLst>
          </p:cNvPr>
          <p:cNvGraphicFramePr>
            <a:graphicFrameLocks noGrp="1"/>
          </p:cNvGraphicFramePr>
          <p:nvPr>
            <p:ph sz="quarter" idx="13"/>
          </p:nvPr>
        </p:nvGraphicFramePr>
        <p:xfrm>
          <a:off x="661783" y="1216742"/>
          <a:ext cx="10058400" cy="4960938"/>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8">
            <a:extLst>
              <a:ext uri="{FF2B5EF4-FFF2-40B4-BE49-F238E27FC236}">
                <a16:creationId xmlns:a16="http://schemas.microsoft.com/office/drawing/2014/main" id="{0C8B907D-9F2D-4DEF-A157-4DF4386E943F}"/>
              </a:ext>
            </a:extLst>
          </p:cNvPr>
          <p:cNvSpPr>
            <a:spLocks noGrp="1"/>
          </p:cNvSpPr>
          <p:nvPr>
            <p:ph type="title"/>
          </p:nvPr>
        </p:nvSpPr>
        <p:spPr/>
        <p:txBody>
          <a:bodyPr/>
          <a:lstStyle/>
          <a:p>
            <a:r>
              <a:rPr lang="en-US" dirty="0"/>
              <a:t>Students Earning Zero Credit Hours</a:t>
            </a:r>
            <a:r>
              <a:rPr lang="en-US"/>
              <a:t>, </a:t>
            </a:r>
            <a:br>
              <a:rPr lang="en-US"/>
            </a:br>
            <a:r>
              <a:rPr lang="en-US"/>
              <a:t>Fall </a:t>
            </a:r>
            <a:r>
              <a:rPr lang="en-US" dirty="0"/>
              <a:t>2022, by FT/PT and Dual Credit</a:t>
            </a:r>
          </a:p>
        </p:txBody>
      </p:sp>
      <p:sp>
        <p:nvSpPr>
          <p:cNvPr id="3" name="TextBox 2">
            <a:extLst>
              <a:ext uri="{FF2B5EF4-FFF2-40B4-BE49-F238E27FC236}">
                <a16:creationId xmlns:a16="http://schemas.microsoft.com/office/drawing/2014/main" id="{2445BDC9-4078-62EE-13AD-354095C42B31}"/>
              </a:ext>
            </a:extLst>
          </p:cNvPr>
          <p:cNvSpPr txBox="1"/>
          <p:nvPr/>
        </p:nvSpPr>
        <p:spPr>
          <a:xfrm>
            <a:off x="6387338" y="6316179"/>
            <a:ext cx="6098720" cy="276999"/>
          </a:xfrm>
          <a:prstGeom prst="rect">
            <a:avLst/>
          </a:prstGeom>
          <a:noFill/>
        </p:spPr>
        <p:txBody>
          <a:bodyPr wrap="square">
            <a:spAutoFit/>
          </a:bodyPr>
          <a:lstStyle/>
          <a:p>
            <a:pPr algn="ctr"/>
            <a:r>
              <a:rPr lang="en-US" sz="1200" dirty="0">
                <a:solidFill>
                  <a:schemeClr val="bg1">
                    <a:lumMod val="50000"/>
                  </a:schemeClr>
                </a:solidFill>
              </a:rPr>
              <a:t>Source:  HCC DataMart Files, Fall 2022 EOT</a:t>
            </a:r>
          </a:p>
        </p:txBody>
      </p:sp>
    </p:spTree>
    <p:extLst>
      <p:ext uri="{BB962C8B-B14F-4D97-AF65-F5344CB8AC3E}">
        <p14:creationId xmlns:p14="http://schemas.microsoft.com/office/powerpoint/2010/main" val="82226864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5304CF-C5FA-090A-3896-0843C7355B53}"/>
              </a:ext>
            </a:extLst>
          </p:cNvPr>
          <p:cNvSpPr>
            <a:spLocks noGrp="1"/>
          </p:cNvSpPr>
          <p:nvPr>
            <p:ph type="title"/>
          </p:nvPr>
        </p:nvSpPr>
        <p:spPr/>
        <p:txBody>
          <a:bodyPr/>
          <a:lstStyle/>
          <a:p>
            <a:r>
              <a:rPr lang="en-US" dirty="0"/>
              <a:t>Discussion</a:t>
            </a:r>
          </a:p>
        </p:txBody>
      </p:sp>
      <p:sp>
        <p:nvSpPr>
          <p:cNvPr id="2" name="Slide Number Placeholder 1">
            <a:extLst>
              <a:ext uri="{FF2B5EF4-FFF2-40B4-BE49-F238E27FC236}">
                <a16:creationId xmlns:a16="http://schemas.microsoft.com/office/drawing/2014/main" id="{3FFEB858-D9E8-0809-6FE4-7B519201FFEE}"/>
              </a:ext>
            </a:extLst>
          </p:cNvPr>
          <p:cNvSpPr>
            <a:spLocks noGrp="1"/>
          </p:cNvSpPr>
          <p:nvPr>
            <p:ph type="sldNum" sz="quarter" idx="12"/>
          </p:nvPr>
        </p:nvSpPr>
        <p:spPr/>
        <p:txBody>
          <a:bodyPr/>
          <a:lstStyle/>
          <a:p>
            <a:fld id="{31EC62AD-1449-9143-8F26-15D729BEA7F6}" type="slidenum">
              <a:rPr lang="en-US" smtClean="0"/>
              <a:t>9</a:t>
            </a:fld>
            <a:endParaRPr lang="en-US"/>
          </a:p>
        </p:txBody>
      </p:sp>
    </p:spTree>
    <p:extLst>
      <p:ext uri="{BB962C8B-B14F-4D97-AF65-F5344CB8AC3E}">
        <p14:creationId xmlns:p14="http://schemas.microsoft.com/office/powerpoint/2010/main" val="10148862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theme/theme1.xml><?xml version="1.0" encoding="utf-8"?>
<a:theme xmlns:a="http://schemas.openxmlformats.org/drawingml/2006/main" name="Office Theme">
  <a:themeElements>
    <a:clrScheme name="HCC Colors">
      <a:dk1>
        <a:srgbClr val="000000"/>
      </a:dk1>
      <a:lt1>
        <a:srgbClr val="FFFFFF"/>
      </a:lt1>
      <a:dk2>
        <a:srgbClr val="555659"/>
      </a:dk2>
      <a:lt2>
        <a:srgbClr val="8A8A8D"/>
      </a:lt2>
      <a:accent1>
        <a:srgbClr val="FFB819"/>
      </a:accent1>
      <a:accent2>
        <a:srgbClr val="EF7622"/>
      </a:accent2>
      <a:accent3>
        <a:srgbClr val="D9272E"/>
      </a:accent3>
      <a:accent4>
        <a:srgbClr val="6CC049"/>
      </a:accent4>
      <a:accent5>
        <a:srgbClr val="0093C9"/>
      </a:accent5>
      <a:accent6>
        <a:srgbClr val="E56385"/>
      </a:accent6>
      <a:hlink>
        <a:srgbClr val="0075C9"/>
      </a:hlink>
      <a:folHlink>
        <a:srgbClr val="490D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ctr">
        <a:spAutoFit/>
      </a:bodyPr>
      <a:lstStyle>
        <a:defPPr>
          <a:lnSpc>
            <a:spcPts val="4300"/>
          </a:lnSpc>
          <a:defRPr sz="3600" dirty="0" smtClean="0">
            <a:latin typeface="Avenir Book" charset="0"/>
            <a:ea typeface="Avenir Book" charset="0"/>
            <a:cs typeface="Avenir Book" charset="0"/>
          </a:defRPr>
        </a:defPPr>
      </a:lstStyle>
    </a:txDef>
  </a:objectDefaults>
  <a:extraClrSchemeLst/>
  <a:extLst>
    <a:ext uri="{05A4C25C-085E-4340-85A3-A5531E510DB2}">
      <thm15:themeFamily xmlns:thm15="http://schemas.microsoft.com/office/thememl/2012/main" name="HCC-2022.powerpoint-template" id="{FA5A9C09-E34E-C245-A7C0-D5F4D3531F7C}" vid="{62989AFD-F599-B84D-9692-54BFBA9CD793}"/>
    </a:ext>
  </a:extLst>
</a:theme>
</file>

<file path=ppt/theme/theme2.xml><?xml version="1.0" encoding="utf-8"?>
<a:theme xmlns:a="http://schemas.openxmlformats.org/drawingml/2006/main" name="Top Bar -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C-2022.powerpoint-template" id="{FA5A9C09-E34E-C245-A7C0-D5F4D3531F7C}" vid="{338132CE-374E-1144-8D78-75B4D0B08C45}"/>
    </a:ext>
  </a:extLst>
</a:theme>
</file>

<file path=ppt/theme/theme3.xml><?xml version="1.0" encoding="utf-8"?>
<a:theme xmlns:a="http://schemas.openxmlformats.org/drawingml/2006/main" name="Top Bar - Black">
  <a:themeElements>
    <a:clrScheme name="HCC Pallet 1">
      <a:dk1>
        <a:srgbClr val="000000"/>
      </a:dk1>
      <a:lt1>
        <a:srgbClr val="FFFFFF"/>
      </a:lt1>
      <a:dk2>
        <a:srgbClr val="44546A"/>
      </a:dk2>
      <a:lt2>
        <a:srgbClr val="E7E6E6"/>
      </a:lt2>
      <a:accent1>
        <a:srgbClr val="FFB819"/>
      </a:accent1>
      <a:accent2>
        <a:srgbClr val="D9272E"/>
      </a:accent2>
      <a:accent3>
        <a:srgbClr val="E56385"/>
      </a:accent3>
      <a:accent4>
        <a:srgbClr val="EF7622"/>
      </a:accent4>
      <a:accent5>
        <a:srgbClr val="6CC049"/>
      </a:accent5>
      <a:accent6>
        <a:srgbClr val="0093C9"/>
      </a:accent6>
      <a:hlink>
        <a:srgbClr val="0075C9"/>
      </a:hlink>
      <a:folHlink>
        <a:srgbClr val="490D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C-2022.powerpoint-template" id="{FA5A9C09-E34E-C245-A7C0-D5F4D3531F7C}" vid="{17CBF1D4-905A-C640-9DF0-EE43C28B058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HCC Colors">
    <a:dk1>
      <a:srgbClr val="000000"/>
    </a:dk1>
    <a:lt1>
      <a:srgbClr val="FFFFFF"/>
    </a:lt1>
    <a:dk2>
      <a:srgbClr val="555659"/>
    </a:dk2>
    <a:lt2>
      <a:srgbClr val="8A8A8D"/>
    </a:lt2>
    <a:accent1>
      <a:srgbClr val="FFB819"/>
    </a:accent1>
    <a:accent2>
      <a:srgbClr val="EF7622"/>
    </a:accent2>
    <a:accent3>
      <a:srgbClr val="D9272E"/>
    </a:accent3>
    <a:accent4>
      <a:srgbClr val="6CC049"/>
    </a:accent4>
    <a:accent5>
      <a:srgbClr val="0093C9"/>
    </a:accent5>
    <a:accent6>
      <a:srgbClr val="E56385"/>
    </a:accent6>
    <a:hlink>
      <a:srgbClr val="0075C9"/>
    </a:hlink>
    <a:folHlink>
      <a:srgbClr val="490D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FEEB1C7BEA83E4FA71A1AF87A106F32" ma:contentTypeVersion="14" ma:contentTypeDescription="Create a new document." ma:contentTypeScope="" ma:versionID="911b9f3249aa662bdb6035c7819e6330">
  <xsd:schema xmlns:xsd="http://www.w3.org/2001/XMLSchema" xmlns:xs="http://www.w3.org/2001/XMLSchema" xmlns:p="http://schemas.microsoft.com/office/2006/metadata/properties" xmlns:ns3="598317dd-b8f2-4e3e-ab92-6e8038045276" xmlns:ns4="56be9457-8be6-4df4-b022-dad7808d63ae" targetNamespace="http://schemas.microsoft.com/office/2006/metadata/properties" ma:root="true" ma:fieldsID="60159a3dade8eb54afd351ee5a15e6ce" ns3:_="" ns4:_="">
    <xsd:import namespace="598317dd-b8f2-4e3e-ab92-6e8038045276"/>
    <xsd:import namespace="56be9457-8be6-4df4-b022-dad7808d63ae"/>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8317dd-b8f2-4e3e-ab92-6e80380452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6be9457-8be6-4df4-b022-dad7808d63a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1AD494-AF10-45B7-8549-C5657869CF74}">
  <ds:schemaRefs>
    <ds:schemaRef ds:uri="598317dd-b8f2-4e3e-ab92-6e8038045276"/>
    <ds:schemaRef ds:uri="56be9457-8be6-4df4-b022-dad7808d63ae"/>
    <ds:schemaRef ds:uri="http://schemas.microsoft.com/office/2006/metadata/properties"/>
    <ds:schemaRef ds:uri="http://www.w3.org/XML/1998/namespace"/>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BD9F229C-621B-4CC1-9C65-F51C66A540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8317dd-b8f2-4e3e-ab92-6e8038045276"/>
    <ds:schemaRef ds:uri="56be9457-8be6-4df4-b022-dad7808d6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0C38AE-556C-4210-8298-10375FBA26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HCC-Powerpoint-Template</Template>
  <TotalTime>594</TotalTime>
  <Words>1073</Words>
  <Application>Microsoft Office PowerPoint</Application>
  <PresentationFormat>Widescreen</PresentationFormat>
  <Paragraphs>101</Paragraphs>
  <Slides>25</Slides>
  <Notes>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25</vt:i4>
      </vt:variant>
    </vt:vector>
  </HeadingPairs>
  <TitlesOfParts>
    <vt:vector size="35" baseType="lpstr">
      <vt:lpstr>Arial</vt:lpstr>
      <vt:lpstr>Avenir Book</vt:lpstr>
      <vt:lpstr>Avenir Heavy</vt:lpstr>
      <vt:lpstr>Avenir Medium</vt:lpstr>
      <vt:lpstr>Calibri</vt:lpstr>
      <vt:lpstr>Gotham Black</vt:lpstr>
      <vt:lpstr>LucidaGrande</vt:lpstr>
      <vt:lpstr>Office Theme</vt:lpstr>
      <vt:lpstr>Top Bar - White</vt:lpstr>
      <vt:lpstr>Top Bar - Black</vt:lpstr>
      <vt:lpstr>Student Success Metrics</vt:lpstr>
      <vt:lpstr>Houston GPS: Time to Degree</vt:lpstr>
      <vt:lpstr>Houston GPS Outcome Data – First Time in College, Time to Degree, by Award Year</vt:lpstr>
      <vt:lpstr>Students Earning Zero Hours</vt:lpstr>
      <vt:lpstr>PowerPoint Presentation</vt:lpstr>
      <vt:lpstr>Students Earning Zero Credit Hours, Fall 2021 vs. Fall 2022</vt:lpstr>
      <vt:lpstr>Students Earning Zero Credit Hours, Fall 2021 New Students vs. Overall</vt:lpstr>
      <vt:lpstr>Students Earning Zero Credit Hours,  Fall 2022, by FT/PT and Dual Credit</vt:lpstr>
      <vt:lpstr>Discussion</vt:lpstr>
      <vt:lpstr>PowerPoint Presentation</vt:lpstr>
      <vt:lpstr>Percent of Foreign-Born Residents, Gulf Coast Counties (2020 ACS)</vt:lpstr>
      <vt:lpstr>PowerPoint Presentation</vt:lpstr>
      <vt:lpstr>PowerPoint Presentation</vt:lpstr>
      <vt:lpstr>PowerPoint Presentation</vt:lpstr>
      <vt:lpstr>PowerPoint Presentation</vt:lpstr>
      <vt:lpstr>Fall to Fall Persistence: Second Fall and Third Fall</vt:lpstr>
      <vt:lpstr>AtD Cohort, Fall to Fall Persistence (Persistence to Second Fall)</vt:lpstr>
      <vt:lpstr>Fall to Fall Persistence, Award, Transfer, HCC Achieving the Dream Entering Cohorts, 2016 to 2021  </vt:lpstr>
      <vt:lpstr>PowerPoint Presentation</vt:lpstr>
      <vt:lpstr>PowerPoint Presentation</vt:lpstr>
      <vt:lpstr>PowerPoint Presentation</vt:lpstr>
      <vt:lpstr>Transfer</vt:lpstr>
      <vt:lpstr>Overall Transfer Rate, HCC Achieving the Dream Entering Cohorts. Transfer within Three Years of Entry</vt:lpstr>
      <vt:lpstr>Transfer Rate, HCC Achieving the Dream Entering Cohorts. Transfer within Three Years of Entry, By Race/Ethnicity</vt:lpstr>
      <vt:lpstr>Discussion</vt:lpstr>
    </vt:vector>
  </TitlesOfParts>
  <Company>HCCS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misha.turner</dc:creator>
  <cp:lastModifiedBy>andrea.burridge</cp:lastModifiedBy>
  <cp:revision>6</cp:revision>
  <dcterms:created xsi:type="dcterms:W3CDTF">2022-09-16T22:47:32Z</dcterms:created>
  <dcterms:modified xsi:type="dcterms:W3CDTF">2023-02-10T21:44:56Z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0x0101000FEEB1C7BEA83E4FA71A1AF87A106F32</vt:lpwstr>
  </property>
</Properties>
</file>