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67" r:id="rId2"/>
    <p:sldId id="289" r:id="rId3"/>
    <p:sldId id="257" r:id="rId4"/>
    <p:sldId id="472" r:id="rId5"/>
    <p:sldId id="258" r:id="rId6"/>
    <p:sldId id="261" r:id="rId7"/>
    <p:sldId id="262" r:id="rId8"/>
    <p:sldId id="259" r:id="rId9"/>
    <p:sldId id="272" r:id="rId10"/>
    <p:sldId id="273" r:id="rId11"/>
    <p:sldId id="271" r:id="rId12"/>
    <p:sldId id="274" r:id="rId13"/>
    <p:sldId id="260" r:id="rId14"/>
    <p:sldId id="266" r:id="rId15"/>
    <p:sldId id="263" r:id="rId16"/>
    <p:sldId id="267" r:id="rId17"/>
    <p:sldId id="268" r:id="rId18"/>
    <p:sldId id="269" r:id="rId19"/>
    <p:sldId id="275" r:id="rId20"/>
    <p:sldId id="276" r:id="rId21"/>
    <p:sldId id="277" r:id="rId22"/>
    <p:sldId id="278" r:id="rId23"/>
    <p:sldId id="279" r:id="rId24"/>
    <p:sldId id="280" r:id="rId25"/>
    <p:sldId id="281" r:id="rId26"/>
    <p:sldId id="409" r:id="rId27"/>
    <p:sldId id="431" r:id="rId28"/>
    <p:sldId id="407" r:id="rId29"/>
    <p:sldId id="389" r:id="rId30"/>
    <p:sldId id="408" r:id="rId31"/>
    <p:sldId id="413" r:id="rId32"/>
    <p:sldId id="410" r:id="rId33"/>
    <p:sldId id="433" r:id="rId34"/>
    <p:sldId id="406" r:id="rId35"/>
    <p:sldId id="476" r:id="rId36"/>
    <p:sldId id="477" r:id="rId37"/>
    <p:sldId id="473" r:id="rId38"/>
    <p:sldId id="474" r:id="rId39"/>
    <p:sldId id="475" r:id="rId40"/>
    <p:sldId id="478" r:id="rId41"/>
    <p:sldId id="479" r:id="rId42"/>
    <p:sldId id="480" r:id="rId43"/>
    <p:sldId id="481" r:id="rId44"/>
    <p:sldId id="482" r:id="rId45"/>
    <p:sldId id="483" r:id="rId46"/>
    <p:sldId id="336" r:id="rId47"/>
    <p:sldId id="337" r:id="rId4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3" autoAdjust="0"/>
    <p:restoredTop sz="91296" autoAdjust="0"/>
  </p:normalViewPr>
  <p:slideViewPr>
    <p:cSldViewPr>
      <p:cViewPr varScale="1">
        <p:scale>
          <a:sx n="37" d="100"/>
          <a:sy n="37" d="100"/>
        </p:scale>
        <p:origin x="1356" y="2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DEB7CA4A-0FEB-4DCB-8778-8722BB61C0FD}" type="datetimeFigureOut">
              <a:rPr lang="en-US" smtClean="0"/>
              <a:t>4/23/2023</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A75C65D-42AD-4375-96A8-1D9F09B13702}" type="slidenum">
              <a:rPr lang="en-US" smtClean="0"/>
              <a:t>‹#›</a:t>
            </a:fld>
            <a:endParaRPr lang="en-US" dirty="0"/>
          </a:p>
        </p:txBody>
      </p:sp>
    </p:spTree>
    <p:extLst>
      <p:ext uri="{BB962C8B-B14F-4D97-AF65-F5344CB8AC3E}">
        <p14:creationId xmlns:p14="http://schemas.microsoft.com/office/powerpoint/2010/main" val="304801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7FD6E19-24A2-4AF3-B2CD-74B3633BBBD5}" type="datetimeFigureOut">
              <a:rPr lang="en-US" smtClean="0"/>
              <a:t>4/23/2023</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CC47AF1-E609-48EA-A08B-8ED418289550}" type="slidenum">
              <a:rPr lang="en-US" smtClean="0"/>
              <a:t>‹#›</a:t>
            </a:fld>
            <a:endParaRPr lang="en-US" dirty="0"/>
          </a:p>
        </p:txBody>
      </p:sp>
    </p:spTree>
    <p:extLst>
      <p:ext uri="{BB962C8B-B14F-4D97-AF65-F5344CB8AC3E}">
        <p14:creationId xmlns:p14="http://schemas.microsoft.com/office/powerpoint/2010/main" val="295084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47AF1-E609-48EA-A08B-8ED418289550}" type="slidenum">
              <a:rPr lang="en-US" smtClean="0"/>
              <a:t>1</a:t>
            </a:fld>
            <a:endParaRPr lang="en-US" dirty="0"/>
          </a:p>
        </p:txBody>
      </p:sp>
    </p:spTree>
    <p:extLst>
      <p:ext uri="{BB962C8B-B14F-4D97-AF65-F5344CB8AC3E}">
        <p14:creationId xmlns:p14="http://schemas.microsoft.com/office/powerpoint/2010/main" val="100260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1F16EEC1-F750-4504-8729-C950E8EAA848}"/>
              </a:ext>
            </a:extLst>
          </p:cNvPr>
          <p:cNvSpPr>
            <a:spLocks noGrp="1" noChangeArrowheads="1"/>
          </p:cNvSpPr>
          <p:nvPr>
            <p:ph type="sldNum" sz="quarter" idx="5"/>
          </p:nvPr>
        </p:nvSpPr>
        <p:spPr>
          <a:noFill/>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958F6032-16B7-4AAC-85E6-B7EB01268589}" type="slidenum">
              <a:rPr lang="en-US" altLang="en-US" sz="1200">
                <a:latin typeface="Times New Roman" panose="02020603050405020304" pitchFamily="18" charset="0"/>
              </a:rPr>
              <a:pPr eaLnBrk="1" hangingPunct="1"/>
              <a:t>17</a:t>
            </a:fld>
            <a:endParaRPr lang="en-US" altLang="en-US" sz="1200">
              <a:latin typeface="Times New Roman" panose="02020603050405020304" pitchFamily="18" charset="0"/>
            </a:endParaRPr>
          </a:p>
        </p:txBody>
      </p:sp>
      <p:sp>
        <p:nvSpPr>
          <p:cNvPr id="39939" name="Rectangle 2">
            <a:extLst>
              <a:ext uri="{FF2B5EF4-FFF2-40B4-BE49-F238E27FC236}">
                <a16:creationId xmlns:a16="http://schemas.microsoft.com/office/drawing/2014/main" id="{93FED77D-C781-4A14-843E-8D9AC01DF5F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D877CCF-240E-41C3-A61B-F10BD6EEED7B}"/>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6F6FA7C-621F-44DF-BE5B-07BA367291A4}"/>
              </a:ext>
            </a:extLst>
          </p:cNvPr>
          <p:cNvSpPr>
            <a:spLocks noGrp="1" noChangeArrowheads="1"/>
          </p:cNvSpPr>
          <p:nvPr>
            <p:ph type="sldNum" sz="quarter" idx="5"/>
          </p:nvPr>
        </p:nvSpPr>
        <p:spPr>
          <a:noFill/>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A2AE9249-8A74-4C86-9785-BD96A461F5CB}" type="slidenum">
              <a:rPr lang="en-US" altLang="en-US" sz="1200">
                <a:latin typeface="Times New Roman" panose="02020603050405020304" pitchFamily="18" charset="0"/>
              </a:rPr>
              <a:pPr eaLnBrk="1" hangingPunct="1"/>
              <a:t>18</a:t>
            </a:fld>
            <a:endParaRPr lang="en-US" altLang="en-US" sz="1200">
              <a:latin typeface="Times New Roman" panose="02020603050405020304" pitchFamily="18" charset="0"/>
            </a:endParaRPr>
          </a:p>
        </p:txBody>
      </p:sp>
      <p:sp>
        <p:nvSpPr>
          <p:cNvPr id="40963" name="Rectangle 2">
            <a:extLst>
              <a:ext uri="{FF2B5EF4-FFF2-40B4-BE49-F238E27FC236}">
                <a16:creationId xmlns:a16="http://schemas.microsoft.com/office/drawing/2014/main" id="{85AEBF9C-16B9-41F4-BBAB-348B539838D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D2BCEE5-EFBF-41FC-B640-BCC90BB1E134}"/>
              </a:ext>
            </a:extLst>
          </p:cNvPr>
          <p:cNvSpPr>
            <a:spLocks noGrp="1" noChangeArrowheads="1"/>
          </p:cNvSpPr>
          <p:nvPr>
            <p:ph type="body" idx="1"/>
          </p:nvPr>
        </p:nvSpPr>
        <p:spPr>
          <a:noFill/>
        </p:spPr>
        <p:txBody>
          <a:bodyPr/>
          <a:lstStyle/>
          <a:p>
            <a:r>
              <a:rPr lang="en-US" altLang="en-US" dirty="0">
                <a:latin typeface="Arial" panose="020B0604020202020204" pitchFamily="34" charset="0"/>
              </a:rPr>
              <a:t>Cross (</a:t>
            </a:r>
            <a:r>
              <a:rPr lang="en-US" altLang="en-US" dirty="0" err="1">
                <a:latin typeface="Arial" panose="020B0604020202020204" pitchFamily="34" charset="0"/>
              </a:rPr>
              <a:t>Nigrescence</a:t>
            </a:r>
            <a:r>
              <a:rPr lang="en-US" altLang="en-US" dirty="0">
                <a:latin typeface="Arial" panose="020B0604020202020204" pitchFamily="34" charset="0"/>
              </a:rPr>
              <a:t>)…Pre-encounter, Encounter, Immersion-Emersion, Internalization, Internalization-Commitment.</a:t>
            </a:r>
          </a:p>
          <a:p>
            <a:r>
              <a:rPr lang="en-US" altLang="en-US" dirty="0">
                <a:latin typeface="Arial" panose="020B0604020202020204" pitchFamily="34" charset="0"/>
              </a:rPr>
              <a:t>Phinney (Ethnic Identity): Diffusion-Foreclosure, Moratorium, Identity Achievement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6F29DA1-E8A1-45C3-AE84-AE7DBE9C1EA9}"/>
              </a:ext>
            </a:extLst>
          </p:cNvPr>
          <p:cNvSpPr>
            <a:spLocks noGrp="1" noChangeArrowheads="1"/>
          </p:cNvSpPr>
          <p:nvPr>
            <p:ph type="sldNum" sz="quarter" idx="5"/>
          </p:nvPr>
        </p:nvSpPr>
        <p:spPr>
          <a:noFill/>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676DB059-5BE1-4279-8270-05E3D32947D8}" type="slidenum">
              <a:rPr lang="en-US" altLang="en-US" sz="1200">
                <a:latin typeface="Times New Roman" panose="02020603050405020304" pitchFamily="18" charset="0"/>
              </a:rPr>
              <a:pPr eaLnBrk="1" hangingPunct="1"/>
              <a:t>23</a:t>
            </a:fld>
            <a:endParaRPr lang="en-US" altLang="en-US" sz="1200">
              <a:latin typeface="Times New Roman" panose="02020603050405020304" pitchFamily="18" charset="0"/>
            </a:endParaRPr>
          </a:p>
        </p:txBody>
      </p:sp>
      <p:sp>
        <p:nvSpPr>
          <p:cNvPr id="41987" name="Rectangle 2">
            <a:extLst>
              <a:ext uri="{FF2B5EF4-FFF2-40B4-BE49-F238E27FC236}">
                <a16:creationId xmlns:a16="http://schemas.microsoft.com/office/drawing/2014/main" id="{6314C93A-964F-48AE-AAB2-5355AAA11C9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9E9C6AC2-ABC6-4A70-A9D3-883064E5622F}"/>
              </a:ext>
            </a:extLst>
          </p:cNvPr>
          <p:cNvSpPr>
            <a:spLocks noGrp="1" noChangeArrowheads="1"/>
          </p:cNvSpPr>
          <p:nvPr>
            <p:ph type="body" idx="1"/>
          </p:nvPr>
        </p:nvSpPr>
        <p:spPr>
          <a:noFill/>
        </p:spPr>
        <p:txBody>
          <a:bodyPr/>
          <a:lstStyle/>
          <a:p>
            <a:r>
              <a:rPr lang="en-US" altLang="en-US">
                <a:latin typeface="Arial" panose="020B0604020202020204" pitchFamily="34" charset="0"/>
              </a:rPr>
              <a:t>Roebuck and Murty (1993) report on the problematic interpersonal relationships, personal identity, and Black consciousness issues on campus (predominantly White).</a:t>
            </a:r>
          </a:p>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6841F9C-7AE3-4DFE-8BAB-E8AAE2E01F86}" type="slidenum">
              <a:rPr lang="en-US" altLang="en-US" smtClean="0">
                <a:latin typeface="Arial" panose="020B0604020202020204" pitchFamily="34" charset="0"/>
              </a:rPr>
              <a:pPr/>
              <a:t>29</a:t>
            </a:fld>
            <a:endParaRPr lang="en-US" altLang="en-US" dirty="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86227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C47AF1-E609-48EA-A08B-8ED418289550}" type="slidenum">
              <a:rPr lang="en-US" smtClean="0"/>
              <a:t>35</a:t>
            </a:fld>
            <a:endParaRPr lang="en-US" dirty="0"/>
          </a:p>
        </p:txBody>
      </p:sp>
    </p:spTree>
    <p:extLst>
      <p:ext uri="{BB962C8B-B14F-4D97-AF65-F5344CB8AC3E}">
        <p14:creationId xmlns:p14="http://schemas.microsoft.com/office/powerpoint/2010/main" val="459029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C47AF1-E609-48EA-A08B-8ED418289550}" type="slidenum">
              <a:rPr lang="en-US" smtClean="0"/>
              <a:t>43</a:t>
            </a:fld>
            <a:endParaRPr lang="en-US" dirty="0"/>
          </a:p>
        </p:txBody>
      </p:sp>
    </p:spTree>
    <p:extLst>
      <p:ext uri="{BB962C8B-B14F-4D97-AF65-F5344CB8AC3E}">
        <p14:creationId xmlns:p14="http://schemas.microsoft.com/office/powerpoint/2010/main" val="1694034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CDE68-83DD-4273-99C2-5993849B1EC5}" type="slidenum">
              <a:rPr lang="en-US" smtClean="0"/>
              <a:t>47</a:t>
            </a:fld>
            <a:endParaRPr lang="en-US" dirty="0"/>
          </a:p>
        </p:txBody>
      </p:sp>
    </p:spTree>
    <p:extLst>
      <p:ext uri="{BB962C8B-B14F-4D97-AF65-F5344CB8AC3E}">
        <p14:creationId xmlns:p14="http://schemas.microsoft.com/office/powerpoint/2010/main" val="3742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Times New Roman" panose="02020603050405020304" pitchFamily="18" charset="0"/>
              </a:defRPr>
            </a:lvl1pPr>
            <a:lvl2pPr marL="751494" indent="-289036">
              <a:spcBef>
                <a:spcPct val="30000"/>
              </a:spcBef>
              <a:defRPr kumimoji="1" sz="1200">
                <a:solidFill>
                  <a:schemeClr val="tx1"/>
                </a:solidFill>
                <a:latin typeface="Arial Narrow" panose="020B0606020202030204" pitchFamily="34" charset="0"/>
              </a:defRPr>
            </a:lvl2pPr>
            <a:lvl3pPr marL="1156145" indent="-231229">
              <a:spcBef>
                <a:spcPct val="30000"/>
              </a:spcBef>
              <a:defRPr kumimoji="1" sz="1200">
                <a:solidFill>
                  <a:schemeClr val="tx1"/>
                </a:solidFill>
                <a:latin typeface="Arial Narrow" panose="020B0606020202030204" pitchFamily="34" charset="0"/>
              </a:defRPr>
            </a:lvl3pPr>
            <a:lvl4pPr marL="1618602" indent="-231229">
              <a:spcBef>
                <a:spcPct val="30000"/>
              </a:spcBef>
              <a:defRPr kumimoji="1" sz="1200">
                <a:solidFill>
                  <a:schemeClr val="tx1"/>
                </a:solidFill>
                <a:latin typeface="Arial Narrow" panose="020B0606020202030204" pitchFamily="34" charset="0"/>
              </a:defRPr>
            </a:lvl4pPr>
            <a:lvl5pPr marL="2081060" indent="-231229">
              <a:spcBef>
                <a:spcPct val="30000"/>
              </a:spcBef>
              <a:defRPr kumimoji="1" sz="1200">
                <a:solidFill>
                  <a:schemeClr val="tx1"/>
                </a:solidFill>
                <a:latin typeface="Arial Narrow" panose="020B0606020202030204" pitchFamily="34" charset="0"/>
              </a:defRPr>
            </a:lvl5pPr>
            <a:lvl6pPr marL="2543518" indent="-231229" eaLnBrk="0" fontAlgn="base" hangingPunct="0">
              <a:spcBef>
                <a:spcPct val="30000"/>
              </a:spcBef>
              <a:spcAft>
                <a:spcPct val="0"/>
              </a:spcAft>
              <a:defRPr kumimoji="1" sz="1200">
                <a:solidFill>
                  <a:schemeClr val="tx1"/>
                </a:solidFill>
                <a:latin typeface="Arial Narrow" panose="020B0606020202030204" pitchFamily="34" charset="0"/>
              </a:defRPr>
            </a:lvl6pPr>
            <a:lvl7pPr marL="3005976" indent="-231229" eaLnBrk="0" fontAlgn="base" hangingPunct="0">
              <a:spcBef>
                <a:spcPct val="30000"/>
              </a:spcBef>
              <a:spcAft>
                <a:spcPct val="0"/>
              </a:spcAft>
              <a:defRPr kumimoji="1" sz="1200">
                <a:solidFill>
                  <a:schemeClr val="tx1"/>
                </a:solidFill>
                <a:latin typeface="Arial Narrow" panose="020B0606020202030204" pitchFamily="34" charset="0"/>
              </a:defRPr>
            </a:lvl7pPr>
            <a:lvl8pPr marL="3468434" indent="-231229" eaLnBrk="0" fontAlgn="base" hangingPunct="0">
              <a:spcBef>
                <a:spcPct val="30000"/>
              </a:spcBef>
              <a:spcAft>
                <a:spcPct val="0"/>
              </a:spcAft>
              <a:defRPr kumimoji="1" sz="1200">
                <a:solidFill>
                  <a:schemeClr val="tx1"/>
                </a:solidFill>
                <a:latin typeface="Arial Narrow" panose="020B0606020202030204" pitchFamily="34" charset="0"/>
              </a:defRPr>
            </a:lvl8pPr>
            <a:lvl9pPr marL="3930891" indent="-231229" eaLnBrk="0" fontAlgn="base" hangingPunct="0">
              <a:spcBef>
                <a:spcPct val="30000"/>
              </a:spcBef>
              <a:spcAft>
                <a:spcPct val="0"/>
              </a:spcAft>
              <a:defRPr kumimoji="1" sz="1200">
                <a:solidFill>
                  <a:schemeClr val="tx1"/>
                </a:solidFill>
                <a:latin typeface="Arial Narrow" panose="020B0606020202030204" pitchFamily="34" charset="0"/>
              </a:defRPr>
            </a:lvl9pPr>
          </a:lstStyle>
          <a:p>
            <a:fld id="{55DB8F94-1980-49DD-8E18-D9F1863DFF4D}" type="slidenum">
              <a:rPr kumimoji="0" lang="en-US" altLang="en-US">
                <a:latin typeface="Arial Narrow" panose="020B0606020202030204" pitchFamily="34" charset="0"/>
              </a:rPr>
              <a:pPr/>
              <a:t>2</a:t>
            </a:fld>
            <a:endParaRPr kumimoji="0" lang="en-US" altLang="en-US" dirty="0">
              <a:latin typeface="Arial Narrow" panose="020B060602020203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5449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BF17A0C-07F4-4C5B-AFBB-644312853A01}"/>
              </a:ext>
            </a:extLst>
          </p:cNvPr>
          <p:cNvSpPr>
            <a:spLocks noGrp="1" noChangeArrowheads="1"/>
          </p:cNvSpPr>
          <p:nvPr>
            <p:ph type="sldNum" sz="quarter" idx="5"/>
          </p:nvPr>
        </p:nvSpPr>
        <p:spPr>
          <a:noFill/>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A627127E-905C-4C0F-80DF-E09C88981E22}" type="slidenum">
              <a:rPr lang="en-US" altLang="en-US" sz="1200">
                <a:latin typeface="Times New Roman" panose="02020603050405020304" pitchFamily="18" charset="0"/>
              </a:rPr>
              <a:pPr eaLnBrk="1" hangingPunct="1"/>
              <a:t>5</a:t>
            </a:fld>
            <a:endParaRPr lang="en-US" altLang="en-US" sz="1200">
              <a:latin typeface="Times New Roman" panose="02020603050405020304" pitchFamily="18" charset="0"/>
            </a:endParaRPr>
          </a:p>
        </p:txBody>
      </p:sp>
      <p:sp>
        <p:nvSpPr>
          <p:cNvPr id="32771" name="Rectangle 2">
            <a:extLst>
              <a:ext uri="{FF2B5EF4-FFF2-40B4-BE49-F238E27FC236}">
                <a16:creationId xmlns:a16="http://schemas.microsoft.com/office/drawing/2014/main" id="{2C8C75F2-1D27-4C7D-AEAF-703073E63090}"/>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260345EB-7C0E-49AD-A65C-305D063C6255}"/>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702623C-9D05-4087-A5E1-1E6FE19FC607}"/>
              </a:ext>
            </a:extLst>
          </p:cNvPr>
          <p:cNvSpPr>
            <a:spLocks noGrp="1" noChangeArrowheads="1"/>
          </p:cNvSpPr>
          <p:nvPr>
            <p:ph type="sldNum" sz="quarter" idx="5"/>
          </p:nvPr>
        </p:nvSpPr>
        <p:spPr>
          <a:noFill/>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6F04592A-256F-4FF0-BDD6-87E49BD9341F}" type="slidenum">
              <a:rPr lang="en-US" altLang="en-US" sz="1200">
                <a:latin typeface="Times New Roman" panose="02020603050405020304" pitchFamily="18" charset="0"/>
              </a:rPr>
              <a:pPr eaLnBrk="1" hangingPunct="1"/>
              <a:t>6</a:t>
            </a:fld>
            <a:endParaRPr lang="en-US" altLang="en-US" sz="1200">
              <a:latin typeface="Times New Roman" panose="02020603050405020304" pitchFamily="18" charset="0"/>
            </a:endParaRPr>
          </a:p>
        </p:txBody>
      </p:sp>
      <p:sp>
        <p:nvSpPr>
          <p:cNvPr id="35843" name="Rectangle 1026">
            <a:extLst>
              <a:ext uri="{FF2B5EF4-FFF2-40B4-BE49-F238E27FC236}">
                <a16:creationId xmlns:a16="http://schemas.microsoft.com/office/drawing/2014/main" id="{DF685655-89A0-4C28-B099-01667750DA82}"/>
              </a:ext>
            </a:extLst>
          </p:cNvPr>
          <p:cNvSpPr>
            <a:spLocks noGrp="1" noRot="1" noChangeAspect="1" noChangeArrowheads="1" noTextEdit="1"/>
          </p:cNvSpPr>
          <p:nvPr>
            <p:ph type="sldImg"/>
          </p:nvPr>
        </p:nvSpPr>
        <p:spPr>
          <a:ln/>
        </p:spPr>
      </p:sp>
      <p:sp>
        <p:nvSpPr>
          <p:cNvPr id="35844" name="Rectangle 1027">
            <a:extLst>
              <a:ext uri="{FF2B5EF4-FFF2-40B4-BE49-F238E27FC236}">
                <a16:creationId xmlns:a16="http://schemas.microsoft.com/office/drawing/2014/main" id="{D09C5CCB-1F37-461C-9A88-6669A570D9B3}"/>
              </a:ext>
            </a:extLst>
          </p:cNvPr>
          <p:cNvSpPr>
            <a:spLocks noGrp="1" noChangeArrowheads="1"/>
          </p:cNvSpPr>
          <p:nvPr>
            <p:ph type="body" idx="1"/>
          </p:nvPr>
        </p:nvSpPr>
        <p:spPr>
          <a:noFill/>
        </p:spPr>
        <p:txBody>
          <a:bodyPr/>
          <a:lstStyle/>
          <a:p>
            <a:r>
              <a:rPr lang="en-US" altLang="en-US" dirty="0" err="1">
                <a:latin typeface="Arial" panose="020B0604020202020204" pitchFamily="34" charset="0"/>
              </a:rPr>
              <a:t>Astin</a:t>
            </a:r>
            <a:r>
              <a:rPr lang="en-US" altLang="en-US" dirty="0">
                <a:latin typeface="Arial" panose="020B0604020202020204" pitchFamily="34" charset="0"/>
              </a:rPr>
              <a:t>: Involvement refers to the investment of physical and psychological energy in various </a:t>
            </a:r>
            <a:r>
              <a:rPr lang="en-US" altLang="en-US" dirty="0" err="1">
                <a:latin typeface="Arial" panose="020B0604020202020204" pitchFamily="34" charset="0"/>
              </a:rPr>
              <a:t>objects.Regardless</a:t>
            </a:r>
            <a:r>
              <a:rPr lang="en-US" altLang="en-US" dirty="0">
                <a:latin typeface="Arial" panose="020B0604020202020204" pitchFamily="34" charset="0"/>
              </a:rPr>
              <a:t> of the object, involvement occurs along a continuum. Involvement has both quantitative and qualitative features. The amount of student learning and personal development associated with any educational program is directly proportional to the quality and quantity of student involvement in the program.  The effectiveness of any policy or practice is directly related to how it increases involvement.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18F6CAC-6898-4AD5-9362-C220F84CEF94}"/>
              </a:ext>
            </a:extLst>
          </p:cNvPr>
          <p:cNvSpPr>
            <a:spLocks noGrp="1" noChangeArrowheads="1"/>
          </p:cNvSpPr>
          <p:nvPr>
            <p:ph type="sldNum" sz="quarter" idx="5"/>
          </p:nvPr>
        </p:nvSpPr>
        <p:spPr>
          <a:noFill/>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49F10A0D-579A-4D63-806A-57729D9B70BC}" type="slidenum">
              <a:rPr lang="en-US" altLang="en-US" sz="1200">
                <a:latin typeface="Times New Roman" panose="02020603050405020304" pitchFamily="18" charset="0"/>
              </a:rPr>
              <a:pPr eaLnBrk="1" hangingPunct="1"/>
              <a:t>7</a:t>
            </a:fld>
            <a:endParaRPr lang="en-US" altLang="en-US" sz="1200">
              <a:latin typeface="Times New Roman" panose="02020603050405020304" pitchFamily="18" charset="0"/>
            </a:endParaRPr>
          </a:p>
        </p:txBody>
      </p:sp>
      <p:sp>
        <p:nvSpPr>
          <p:cNvPr id="36867" name="Rectangle 2">
            <a:extLst>
              <a:ext uri="{FF2B5EF4-FFF2-40B4-BE49-F238E27FC236}">
                <a16:creationId xmlns:a16="http://schemas.microsoft.com/office/drawing/2014/main" id="{16A171C3-BDAD-476C-AE63-55467FB6424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B88CA7BA-7B36-481B-90AC-B0FF99C38D11}"/>
              </a:ext>
            </a:extLst>
          </p:cNvPr>
          <p:cNvSpPr>
            <a:spLocks noGrp="1" noChangeArrowheads="1"/>
          </p:cNvSpPr>
          <p:nvPr>
            <p:ph type="body" idx="1"/>
          </p:nvPr>
        </p:nvSpPr>
        <p:spPr>
          <a:noFill/>
        </p:spPr>
        <p:txBody>
          <a:bodyPr/>
          <a:lstStyle/>
          <a:p>
            <a:pPr lvl="1"/>
            <a:r>
              <a:rPr lang="en-US" altLang="en-US" i="1">
                <a:latin typeface="Arial" panose="020B0604020202020204" pitchFamily="34" charset="0"/>
              </a:rPr>
              <a:t>The beauty and challenge of this investigation was to answer these questions from a viewpoint not well understood in behavior research—through the eyes of the students themselves.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F98D2A3-A941-4463-ACBE-1C07F24D482C}"/>
              </a:ext>
            </a:extLst>
          </p:cNvPr>
          <p:cNvSpPr>
            <a:spLocks noGrp="1" noChangeArrowheads="1"/>
          </p:cNvSpPr>
          <p:nvPr>
            <p:ph type="sldNum" sz="quarter" idx="5"/>
          </p:nvPr>
        </p:nvSpPr>
        <p:spPr>
          <a:noFill/>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8D5503C0-2618-4362-9A0A-98535458C529}" type="slidenum">
              <a:rPr lang="en-US" altLang="en-US" sz="1200">
                <a:latin typeface="Times New Roman" panose="02020603050405020304" pitchFamily="18" charset="0"/>
              </a:rPr>
              <a:pPr eaLnBrk="1" hangingPunct="1"/>
              <a:t>8</a:t>
            </a:fld>
            <a:endParaRPr lang="en-US" altLang="en-US" sz="1200">
              <a:latin typeface="Times New Roman" panose="02020603050405020304" pitchFamily="18" charset="0"/>
            </a:endParaRPr>
          </a:p>
        </p:txBody>
      </p:sp>
      <p:sp>
        <p:nvSpPr>
          <p:cNvPr id="34819" name="Rectangle 2">
            <a:extLst>
              <a:ext uri="{FF2B5EF4-FFF2-40B4-BE49-F238E27FC236}">
                <a16:creationId xmlns:a16="http://schemas.microsoft.com/office/drawing/2014/main" id="{55DBB22C-A523-4FF1-B0C2-6A520FBBA25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C388BE1-6DF6-4001-90BF-498060FCADBA}"/>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BA0F458-EEF0-4240-9FCA-70A5BDAEDFD7}"/>
              </a:ext>
            </a:extLst>
          </p:cNvPr>
          <p:cNvSpPr>
            <a:spLocks noGrp="1" noChangeArrowheads="1"/>
          </p:cNvSpPr>
          <p:nvPr>
            <p:ph type="sldNum" sz="quarter" idx="5"/>
          </p:nvPr>
        </p:nvSpPr>
        <p:spPr>
          <a:noFill/>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2D6A2877-01B3-4384-8DE1-B33ADCE246C0}" type="slidenum">
              <a:rPr lang="en-US" altLang="en-US" sz="1200">
                <a:latin typeface="Times New Roman" panose="02020603050405020304" pitchFamily="18" charset="0"/>
              </a:rPr>
              <a:pPr eaLnBrk="1" hangingPunct="1"/>
              <a:t>13</a:t>
            </a:fld>
            <a:endParaRPr lang="en-US" altLang="en-US" sz="1200">
              <a:latin typeface="Times New Roman" panose="02020603050405020304" pitchFamily="18" charset="0"/>
            </a:endParaRPr>
          </a:p>
        </p:txBody>
      </p:sp>
      <p:sp>
        <p:nvSpPr>
          <p:cNvPr id="33795" name="Rectangle 2">
            <a:extLst>
              <a:ext uri="{FF2B5EF4-FFF2-40B4-BE49-F238E27FC236}">
                <a16:creationId xmlns:a16="http://schemas.microsoft.com/office/drawing/2014/main" id="{B99DD988-7C15-4475-B448-FCA5B305F4B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5F4E944-DDA3-407E-B1BB-C9085126BB0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A9E0386-A611-4791-945B-E5AFA5E8C216}"/>
              </a:ext>
            </a:extLst>
          </p:cNvPr>
          <p:cNvSpPr>
            <a:spLocks noGrp="1" noChangeArrowheads="1"/>
          </p:cNvSpPr>
          <p:nvPr>
            <p:ph type="sldNum" sz="quarter" idx="5"/>
          </p:nvPr>
        </p:nvSpPr>
        <p:spPr>
          <a:noFill/>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C8FB2C6C-2D2B-4DCF-B7DC-D0C9C1CE5462}" type="slidenum">
              <a:rPr lang="en-US" altLang="en-US" sz="1200">
                <a:latin typeface="Times New Roman" panose="02020603050405020304" pitchFamily="18" charset="0"/>
              </a:rPr>
              <a:pPr eaLnBrk="1" hangingPunct="1"/>
              <a:t>14</a:t>
            </a:fld>
            <a:endParaRPr lang="en-US" altLang="en-US" sz="1200">
              <a:latin typeface="Times New Roman" panose="02020603050405020304" pitchFamily="18" charset="0"/>
            </a:endParaRPr>
          </a:p>
        </p:txBody>
      </p:sp>
      <p:sp>
        <p:nvSpPr>
          <p:cNvPr id="37891" name="Rectangle 2">
            <a:extLst>
              <a:ext uri="{FF2B5EF4-FFF2-40B4-BE49-F238E27FC236}">
                <a16:creationId xmlns:a16="http://schemas.microsoft.com/office/drawing/2014/main" id="{07B099BC-3B0B-4885-A29E-51F12394C0F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28F7B1C-9353-4055-9572-127079E7E159}"/>
              </a:ext>
            </a:extLst>
          </p:cNvPr>
          <p:cNvSpPr>
            <a:spLocks noGrp="1" noChangeArrowheads="1"/>
          </p:cNvSpPr>
          <p:nvPr>
            <p:ph type="body" idx="1"/>
          </p:nvPr>
        </p:nvSpPr>
        <p:spPr>
          <a:noFill/>
        </p:spPr>
        <p:txBody>
          <a:bodyPr/>
          <a:lstStyle/>
          <a:p>
            <a:r>
              <a:rPr lang="en-US" altLang="en-US">
                <a:latin typeface="Arial" panose="020B0604020202020204" pitchFamily="34" charset="0"/>
              </a:rPr>
              <a:t>Cross (1991) talks about stages…monocultural, coexisting as separate cultures, true multiculturalism…</a:t>
            </a:r>
          </a:p>
          <a:p>
            <a:r>
              <a:rPr lang="en-US" altLang="en-US">
                <a:latin typeface="Arial" panose="020B0604020202020204" pitchFamily="34" charset="0"/>
              </a:rPr>
              <a:t>BREAK HERE!  (Activity) Six categories emerged from our investigation…a category is a unit of meaning derived from a careful analysis of the qualitative data…basically, six overarching themes relating to How Minority Students Experience College Emerged…See if you can come up with six, take your best guess, we will reveal in part II, during our discussion, each of the categories and we will see how well you performed…work in teams, using the colored paper as group designations, remain in these groups for part II for interactive dialogue…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43DEF65-249E-4E74-85F3-842794372655}"/>
              </a:ext>
            </a:extLst>
          </p:cNvPr>
          <p:cNvSpPr>
            <a:spLocks noGrp="1" noChangeArrowheads="1"/>
          </p:cNvSpPr>
          <p:nvPr>
            <p:ph type="sldNum" sz="quarter" idx="5"/>
          </p:nvPr>
        </p:nvSpPr>
        <p:spPr>
          <a:noFill/>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1FC7E6C1-B232-42F0-9566-B0B0D6773905}" type="slidenum">
              <a:rPr lang="en-US" altLang="en-US" sz="1200">
                <a:latin typeface="Times New Roman" panose="02020603050405020304" pitchFamily="18" charset="0"/>
              </a:rPr>
              <a:pPr eaLnBrk="1" hangingPunct="1"/>
              <a:t>15</a:t>
            </a:fld>
            <a:endParaRPr lang="en-US" altLang="en-US" sz="1200">
              <a:latin typeface="Times New Roman" panose="02020603050405020304" pitchFamily="18" charset="0"/>
            </a:endParaRPr>
          </a:p>
        </p:txBody>
      </p:sp>
      <p:sp>
        <p:nvSpPr>
          <p:cNvPr id="38915" name="Rectangle 2">
            <a:extLst>
              <a:ext uri="{FF2B5EF4-FFF2-40B4-BE49-F238E27FC236}">
                <a16:creationId xmlns:a16="http://schemas.microsoft.com/office/drawing/2014/main" id="{CF1D5A57-E954-48BA-97A4-B71A7572044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B28EA7C-2F6B-4539-980A-255B3324D64E}"/>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6BB1FC-77C0-4A03-8A9F-9BC06EDC6585}" type="datetimeFigureOut">
              <a:rPr lang="en-US" smtClean="0"/>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12AAA9-2E9D-493D-A19B-BA1535341E2D}" type="slidenum">
              <a:rPr lang="en-US" smtClean="0"/>
              <a:t>‹#›</a:t>
            </a:fld>
            <a:endParaRPr lang="en-US" dirty="0"/>
          </a:p>
        </p:txBody>
      </p:sp>
    </p:spTree>
    <p:extLst>
      <p:ext uri="{BB962C8B-B14F-4D97-AF65-F5344CB8AC3E}">
        <p14:creationId xmlns:p14="http://schemas.microsoft.com/office/powerpoint/2010/main" val="262296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BB1FC-77C0-4A03-8A9F-9BC06EDC6585}" type="datetimeFigureOut">
              <a:rPr lang="en-US" smtClean="0"/>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12AAA9-2E9D-493D-A19B-BA1535341E2D}" type="slidenum">
              <a:rPr lang="en-US" smtClean="0"/>
              <a:t>‹#›</a:t>
            </a:fld>
            <a:endParaRPr lang="en-US" dirty="0"/>
          </a:p>
        </p:txBody>
      </p:sp>
    </p:spTree>
    <p:extLst>
      <p:ext uri="{BB962C8B-B14F-4D97-AF65-F5344CB8AC3E}">
        <p14:creationId xmlns:p14="http://schemas.microsoft.com/office/powerpoint/2010/main" val="374994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3343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066800" y="16764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0292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026853-7317-4399-B7C8-839646927463}"/>
              </a:ext>
            </a:extLst>
          </p:cNvPr>
          <p:cNvSpPr>
            <a:spLocks noGrp="1"/>
          </p:cNvSpPr>
          <p:nvPr>
            <p:ph type="dt" sz="half" idx="10"/>
          </p:nvPr>
        </p:nvSpPr>
        <p:spPr>
          <a:xfrm>
            <a:off x="1066800" y="63246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A604D38-4B74-46AB-9882-6A01D7235611}"/>
              </a:ext>
            </a:extLst>
          </p:cNvPr>
          <p:cNvSpPr>
            <a:spLocks noGrp="1"/>
          </p:cNvSpPr>
          <p:nvPr>
            <p:ph type="ftr" sz="quarter" idx="11"/>
          </p:nvPr>
        </p:nvSpPr>
        <p:spPr>
          <a:xfrm>
            <a:off x="3505200" y="63246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FB37359-C093-43A0-B59D-B25536B464A9}"/>
              </a:ext>
            </a:extLst>
          </p:cNvPr>
          <p:cNvSpPr>
            <a:spLocks noGrp="1"/>
          </p:cNvSpPr>
          <p:nvPr>
            <p:ph type="sldNum" sz="quarter" idx="12"/>
          </p:nvPr>
        </p:nvSpPr>
        <p:spPr>
          <a:xfrm>
            <a:off x="6934200" y="6324600"/>
            <a:ext cx="1905000" cy="457200"/>
          </a:xfrm>
        </p:spPr>
        <p:txBody>
          <a:bodyPr/>
          <a:lstStyle>
            <a:lvl1pPr>
              <a:defRPr/>
            </a:lvl1pPr>
          </a:lstStyle>
          <a:p>
            <a:fld id="{B2C5FE40-9499-48EE-B2AF-C82FA47C88F2}" type="slidenum">
              <a:rPr lang="en-US" altLang="en-US"/>
              <a:pPr/>
              <a:t>‹#›</a:t>
            </a:fld>
            <a:endParaRPr lang="en-US" altLang="en-US"/>
          </a:p>
        </p:txBody>
      </p:sp>
    </p:spTree>
    <p:extLst>
      <p:ext uri="{BB962C8B-B14F-4D97-AF65-F5344CB8AC3E}">
        <p14:creationId xmlns:p14="http://schemas.microsoft.com/office/powerpoint/2010/main" val="2303577304"/>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0668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1676400"/>
            <a:ext cx="3810000" cy="4114800"/>
          </a:xfrm>
        </p:spPr>
        <p:txBody>
          <a:bodyPr rtlCol="0">
            <a:normAutofit/>
          </a:bodyPr>
          <a:lstStyle/>
          <a:p>
            <a:pPr lvl="0"/>
            <a:endParaRPr lang="en-US" noProof="0"/>
          </a:p>
        </p:txBody>
      </p:sp>
      <p:sp>
        <p:nvSpPr>
          <p:cNvPr id="5" name="Date Placeholder 4">
            <a:extLst>
              <a:ext uri="{FF2B5EF4-FFF2-40B4-BE49-F238E27FC236}">
                <a16:creationId xmlns:a16="http://schemas.microsoft.com/office/drawing/2014/main" id="{72BA1BA2-3DA2-43BB-B641-FC6992D8D437}"/>
              </a:ext>
            </a:extLst>
          </p:cNvPr>
          <p:cNvSpPr>
            <a:spLocks noGrp="1"/>
          </p:cNvSpPr>
          <p:nvPr>
            <p:ph type="dt" sz="half" idx="10"/>
          </p:nvPr>
        </p:nvSpPr>
        <p:spPr>
          <a:xfrm>
            <a:off x="1066800" y="63246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45621C8-840B-4D62-9FD6-D6B4E81F4C54}"/>
              </a:ext>
            </a:extLst>
          </p:cNvPr>
          <p:cNvSpPr>
            <a:spLocks noGrp="1"/>
          </p:cNvSpPr>
          <p:nvPr>
            <p:ph type="ftr" sz="quarter" idx="11"/>
          </p:nvPr>
        </p:nvSpPr>
        <p:spPr>
          <a:xfrm>
            <a:off x="3505200" y="63246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E7E6BB9-872F-4D8C-A5C6-AE47659A5726}"/>
              </a:ext>
            </a:extLst>
          </p:cNvPr>
          <p:cNvSpPr>
            <a:spLocks noGrp="1"/>
          </p:cNvSpPr>
          <p:nvPr>
            <p:ph type="sldNum" sz="quarter" idx="12"/>
          </p:nvPr>
        </p:nvSpPr>
        <p:spPr>
          <a:xfrm>
            <a:off x="6934200" y="6324600"/>
            <a:ext cx="1905000" cy="457200"/>
          </a:xfrm>
        </p:spPr>
        <p:txBody>
          <a:bodyPr/>
          <a:lstStyle>
            <a:lvl1pPr>
              <a:defRPr/>
            </a:lvl1pPr>
          </a:lstStyle>
          <a:p>
            <a:fld id="{789C883E-F3A6-429A-9CF0-F2004C653E1E}" type="slidenum">
              <a:rPr lang="en-US" altLang="en-US"/>
              <a:pPr/>
              <a:t>‹#›</a:t>
            </a:fld>
            <a:endParaRPr lang="en-US" altLang="en-US"/>
          </a:p>
        </p:txBody>
      </p:sp>
    </p:spTree>
    <p:extLst>
      <p:ext uri="{BB962C8B-B14F-4D97-AF65-F5344CB8AC3E}">
        <p14:creationId xmlns:p14="http://schemas.microsoft.com/office/powerpoint/2010/main" val="1732498462"/>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60E53B6-54FD-45DF-BE16-147881A0082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4608CD3-C41D-43E1-9431-FB571CEDCF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47A7E5-6EFF-4AE6-958B-211B5C35409E}"/>
              </a:ext>
            </a:extLst>
          </p:cNvPr>
          <p:cNvSpPr>
            <a:spLocks noGrp="1"/>
          </p:cNvSpPr>
          <p:nvPr>
            <p:ph type="sldNum" sz="quarter" idx="12"/>
          </p:nvPr>
        </p:nvSpPr>
        <p:spPr/>
        <p:txBody>
          <a:bodyPr/>
          <a:lstStyle>
            <a:lvl1pPr>
              <a:defRPr/>
            </a:lvl1pPr>
          </a:lstStyle>
          <a:p>
            <a:fld id="{66F97D96-9E20-406A-B87F-83BFA6AEB749}" type="slidenum">
              <a:rPr lang="en-US" altLang="en-US"/>
              <a:pPr/>
              <a:t>‹#›</a:t>
            </a:fld>
            <a:endParaRPr lang="en-US" altLang="en-US"/>
          </a:p>
        </p:txBody>
      </p:sp>
    </p:spTree>
    <p:extLst>
      <p:ext uri="{BB962C8B-B14F-4D97-AF65-F5344CB8AC3E}">
        <p14:creationId xmlns:p14="http://schemas.microsoft.com/office/powerpoint/2010/main" val="3964995000"/>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BB1FC-77C0-4A03-8A9F-9BC06EDC6585}" type="datetimeFigureOut">
              <a:rPr lang="en-US" smtClean="0"/>
              <a:t>4/23/2023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2AAA9-2E9D-493D-A19B-BA1535341E2D}" type="slidenum">
              <a:rPr lang="en-US" smtClean="0"/>
              <a:t>‹#›</a:t>
            </a:fld>
            <a:endParaRPr lang="en-US" dirty="0"/>
          </a:p>
        </p:txBody>
      </p:sp>
    </p:spTree>
    <p:extLst>
      <p:ext uri="{BB962C8B-B14F-4D97-AF65-F5344CB8AC3E}">
        <p14:creationId xmlns:p14="http://schemas.microsoft.com/office/powerpoint/2010/main" val="148511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imgres?imgurl=http%3A%2F%2Fwww.mnsu.edu%2Fmedia%2Fnewsletter%2F2012-11-07%2Fmulticulturalaffairs.jpeg&amp;imgrefurl=http%3A%2F%2Fwww.mnsu.edu%2Fmedia%2Fnewsletter%2F2012-11-07%2F&amp;docid=Fz6BhaQ36EfbyM&amp;tbnid=SOMkedb8NwGMZM%3A&amp;w=500&amp;h=542&amp;ei=gG_XVaqdBs2wyATA4JioBQ&amp;ved=0CAIQxiAwAGoVChMIqt3xyOi6xwIVTRiSCh1AMAZV&amp;iact=c&amp;ictx=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IGSh-vpuscCFccWkgod7hcF7w&amp;url=https%3A%2F%2Ftwitter.com%2Fmultiaffairsuml&amp;ei=1HDXVYHYC8etyATur5T4Dg&amp;psig=AFQjCNG9LykqQjxjDb4hMyWxmhSdh8wzaw&amp;ust=1440268534431019"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KCU9JTquscCFRF-kgodBcQAIg&amp;url=https%3A%2F%2Fwww.saybrook.edu%2Frethinkingcomplexity%2Fposts%2F09-20-11%2Fgot-assumptions&amp;ei=K3HXVeDSOpH8yQSFiIOQAg&amp;psig=AFQjCNEHqVcF2qzjKCI_iy07TaWB2X87lQ&amp;ust=1440268959382723"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m/url?sa=i&amp;rct=j&amp;q=&amp;esrc=s&amp;source=images&amp;cd=&amp;cad=rja&amp;uact=8&amp;ved=0CAcQjRxqFQoTCKCU9JTquscCFRF-kgodBcQAIg&amp;url=https%3A%2F%2Fwww.saybrook.edu%2Frethinkingcomplexity%2Fposts%2F09-20-11%2Fgot-assumptions&amp;ei=K3HXVeDSOpH8yQSFiIOQAg&amp;psig=AFQjCNEHqVcF2qzjKCI_iy07TaWB2X87lQ&amp;ust=1440268959382723"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KCU9JTquscCFRF-kgodBcQAIg&amp;url=https%3A%2F%2Fwww.saybrook.edu%2Frethinkingcomplexity%2Fposts%2F09-20-11%2Fgot-assumptions&amp;ei=K3HXVeDSOpH8yQSFiIOQAg&amp;psig=AFQjCNEHqVcF2qzjKCI_iy07TaWB2X87lQ&amp;ust=1440268959382723"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jk94nruscCFUwakgodsBwMvA&amp;url=http%3A%2F%2Fwww.aep.org.uk%2Fwhy-join-the-aep%2Fcategories-of-membership%2F&amp;ei=IXLXVYjQF8y0yASwubDgCw&amp;psig=AFQjCNHzZoP9tG_8iznwxY_ZkWiqXDacDw&amp;ust=1440269160298823"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ved=0CAcQjRxqFQoTCNWxl7_ruscCFcp-kgodqGUM8w&amp;url=http%3A%2F%2Fwww.wlu.edu%2Fx49304.xml&amp;ei=kXLXVZWlA8r9yQSoy7GYDw&amp;psig=AFQjCNG0kuk1H6EueFRxcqWQYCJO29UFPw&amp;ust=1440269293602309"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open?id=1uixzxPrP-ucfPyetaKZnDfrBP37FGEd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ages&amp;cd=&amp;cad=rja&amp;uact=8&amp;ved=0CAcQjRxqFQoTCM-a0-_ruscCFc8Xkgod6I0A5Q&amp;url=http%3A%2F%2Fpowerhouserecovery.com%2Fmission%2F&amp;ei=9nLXVc_HKs-vyATom4KoDg&amp;psig=AFQjCNESX643H_wRBJroKhvH0lkg9WmkVg&amp;ust=1440269426033373"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M7v_ZftuscCFc4GkgodfKQNMg&amp;url=https%3A%2F%2Fmcacesblogs.wordpress.com%2Ftag%2Frespect%2F&amp;ei=V3TXVY7oK86NyAT8yLaQAw&amp;psig=AFQjCNGzCVfxHxyztnOMfHIwLsDeGR6KUw&amp;ust=1440269777792069"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hyperlink" Target="https://www.google.com/url?sa=i&amp;rct=j&amp;q=&amp;esrc=s&amp;source=images&amp;cd=&amp;ved=0CAcQjRxqFQoTCM7v_ZftuscCFc4GkgodfKQNMg&amp;url=https%3A%2F%2Fmcacesblogs.wordpress.com%2Ftag%2Frespect%2F&amp;ei=V3TXVY7oK86NyAT8yLaQAw&amp;psig=AFQjCNGzCVfxHxyztnOMfHIwLsDeGR6KUw&amp;ust=1440269777792069"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source=images&amp;cd=&amp;cad=rja&amp;uact=8&amp;ved=0CAcQjRxqFQoTCIHbrO33uscCFQhIkgodYEYCsA&amp;url=http%3A%2F%2Ftoeflspeakingteacher.com%2Fmaster-conclusion-sentences%2F&amp;ei=h3_XVcH7BYiQyQTgjImACw&amp;psig=AFQjCNEwYg2d434sBE8-k4Vw950Jsu2XYw&amp;ust=1440270012954167"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file/d/1x4u6tNFKaJ-0HP_BkVj_r5Xk4k48qjOr/view?usp=sharing"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video.ucdavis.edu/media/What+are+MicroaggressionsF/1_sukv7tb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theladders.com/career-advice/7-damaging-racial-microaggressions-you-may-be-guilty-of-using-at-work-according-to-a-psychologis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s://video.ucdavis.edu/media/What+are+MicroaggressionsF/1_sukv7tbn"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rive.google.com/file/d/10vU8FnhAxQwy-BsjiYhHIcVqw1fO6PSN/view?usp=sharing" TargetMode="External"/><Relationship Id="rId2" Type="http://schemas.openxmlformats.org/officeDocument/2006/relationships/image" Target="../media/image30.jf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fabonner@pvamu.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 y="2857500"/>
            <a:ext cx="8915400" cy="1143000"/>
          </a:xfrm>
          <a:noFill/>
        </p:spPr>
        <p:txBody>
          <a:bodyPr>
            <a:normAutofit/>
          </a:bodyPr>
          <a:lstStyle/>
          <a:p>
            <a:r>
              <a:rPr lang="en-US" sz="5400" b="1" i="1" dirty="0">
                <a:latin typeface="Times New Roman" panose="02020603050405020304" pitchFamily="18" charset="0"/>
                <a:cs typeface="Times New Roman" panose="02020603050405020304" pitchFamily="18" charset="0"/>
              </a:rPr>
              <a:t>HCC Student Success Summit</a:t>
            </a:r>
            <a:endParaRPr lang="en-US" sz="5400" b="1" dirty="0">
              <a:latin typeface="Times New Roman" panose="02020603050405020304" pitchFamily="18" charset="0"/>
              <a:cs typeface="Times New Roman" panose="02020603050405020304" pitchFamily="18" charset="0"/>
            </a:endParaRPr>
          </a:p>
        </p:txBody>
      </p:sp>
      <p:sp>
        <p:nvSpPr>
          <p:cNvPr id="5" name="Subtitle 4"/>
          <p:cNvSpPr>
            <a:spLocks noGrp="1"/>
          </p:cNvSpPr>
          <p:nvPr>
            <p:ph idx="1"/>
          </p:nvPr>
        </p:nvSpPr>
        <p:spPr>
          <a:xfrm>
            <a:off x="285750" y="3505200"/>
            <a:ext cx="8572500" cy="1752601"/>
          </a:xfrm>
        </p:spPr>
        <p:txBody>
          <a:bodyPr>
            <a:noAutofit/>
          </a:bodyPr>
          <a:lstStyle/>
          <a:p>
            <a:pPr marL="0" indent="0">
              <a:buNone/>
            </a:pPr>
            <a:endParaRPr lang="en-US" sz="2000" b="1" dirty="0">
              <a:solidFill>
                <a:schemeClr val="bg1"/>
              </a:solidFill>
              <a:latin typeface="Georgia" panose="02040502050405020303" pitchFamily="18" charset="0"/>
            </a:endParaRPr>
          </a:p>
          <a:p>
            <a:pPr marL="0" indent="0">
              <a:buNone/>
            </a:pPr>
            <a:endParaRPr lang="en-US" sz="100" b="1" dirty="0">
              <a:solidFill>
                <a:schemeClr val="bg1"/>
              </a:solidFill>
              <a:latin typeface="Georgia" panose="02040502050405020303"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FRED A. BONNER II, Ed.D.</a:t>
            </a:r>
          </a:p>
          <a:p>
            <a:pPr marL="0" indent="0" algn="ctr">
              <a:buNone/>
            </a:pPr>
            <a:r>
              <a:rPr lang="en-US" sz="1600" b="1" i="1" dirty="0">
                <a:latin typeface="Times New Roman" panose="02020603050405020304" pitchFamily="18" charset="0"/>
                <a:cs typeface="Times New Roman" panose="02020603050405020304" pitchFamily="18" charset="0"/>
              </a:rPr>
              <a:t>Professor and Endowed Chair, </a:t>
            </a:r>
            <a:r>
              <a:rPr lang="en-US" sz="1600" i="1" dirty="0">
                <a:latin typeface="Times New Roman" panose="02020603050405020304" pitchFamily="18" charset="0"/>
                <a:cs typeface="Times New Roman" panose="02020603050405020304" pitchFamily="18" charset="0"/>
              </a:rPr>
              <a:t>Department of Leadership and Counseling</a:t>
            </a:r>
          </a:p>
          <a:p>
            <a:pPr marL="0" indent="0" algn="ctr">
              <a:buNone/>
            </a:pPr>
            <a:r>
              <a:rPr lang="en-US" sz="1600" b="1" i="1" dirty="0">
                <a:latin typeface="Times New Roman" panose="02020603050405020304" pitchFamily="18" charset="0"/>
                <a:cs typeface="Times New Roman" panose="02020603050405020304" pitchFamily="18" charset="0"/>
              </a:rPr>
              <a:t>Founding Executive Director, </a:t>
            </a:r>
            <a:r>
              <a:rPr lang="en-US" sz="1600" i="1" dirty="0">
                <a:latin typeface="Times New Roman" panose="02020603050405020304" pitchFamily="18" charset="0"/>
                <a:cs typeface="Times New Roman" panose="02020603050405020304" pitchFamily="18" charset="0"/>
              </a:rPr>
              <a:t>Minority Achievement, Creativity and High Ability (MACH-III) Center</a:t>
            </a:r>
          </a:p>
          <a:p>
            <a:pPr marL="0" indent="0" algn="ctr">
              <a:buNone/>
            </a:pPr>
            <a:endPar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en-US" sz="1600" b="1" dirty="0">
                <a:latin typeface="Times New Roman" panose="02020603050405020304" pitchFamily="18" charset="0"/>
                <a:cs typeface="Times New Roman" panose="02020603050405020304" pitchFamily="18" charset="0"/>
              </a:rPr>
              <a:t>April 24, 2023</a:t>
            </a:r>
          </a:p>
          <a:p>
            <a:pPr marL="0" indent="0" algn="ctr">
              <a:buNone/>
            </a:pPr>
            <a:r>
              <a:rPr lang="en-US" sz="1600" b="1" dirty="0">
                <a:latin typeface="Times New Roman" panose="02020603050405020304" pitchFamily="18" charset="0"/>
                <a:cs typeface="Times New Roman" panose="02020603050405020304" pitchFamily="18" charset="0"/>
              </a:rPr>
              <a:t>West Houston Institute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6256" b="27750"/>
          <a:stretch/>
        </p:blipFill>
        <p:spPr>
          <a:xfrm>
            <a:off x="1364454" y="685800"/>
            <a:ext cx="6865145" cy="2362200"/>
          </a:xfrm>
          <a:prstGeom prst="rect">
            <a:avLst/>
          </a:prstGeom>
        </p:spPr>
      </p:pic>
    </p:spTree>
    <p:extLst>
      <p:ext uri="{BB962C8B-B14F-4D97-AF65-F5344CB8AC3E}">
        <p14:creationId xmlns:p14="http://schemas.microsoft.com/office/powerpoint/2010/main" val="3934446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1C2E495-61AE-4CF5-8954-75F6998D72D8}"/>
              </a:ext>
            </a:extLst>
          </p:cNvPr>
          <p:cNvSpPr>
            <a:spLocks noGrp="1" noChangeArrowheads="1"/>
          </p:cNvSpPr>
          <p:nvPr>
            <p:ph type="title"/>
          </p:nvPr>
        </p:nvSpPr>
        <p:spPr>
          <a:xfrm>
            <a:off x="190500" y="146538"/>
            <a:ext cx="8763000" cy="1143000"/>
          </a:xfrm>
        </p:spPr>
        <p:txBody>
          <a:bodyPr>
            <a:noAutofit/>
          </a:bodyPr>
          <a:lstStyle/>
          <a:p>
            <a:pPr algn="ctr" eaLnBrk="1" fontAlgn="auto" hangingPunct="1">
              <a:spcAft>
                <a:spcPts val="0"/>
              </a:spcAft>
              <a:defRPr/>
            </a:pPr>
            <a:r>
              <a:rPr lang="en-US" sz="5400" b="1" dirty="0">
                <a:latin typeface="Times New Roman" pitchFamily="18" charset="0"/>
              </a:rPr>
              <a:t>Introduction: </a:t>
            </a:r>
            <a:br>
              <a:rPr lang="en-US" sz="5400" b="1" dirty="0">
                <a:latin typeface="Times New Roman" pitchFamily="18" charset="0"/>
              </a:rPr>
            </a:br>
            <a:r>
              <a:rPr lang="en-US" sz="5400" b="1" i="1" dirty="0">
                <a:latin typeface="Times New Roman" pitchFamily="18" charset="0"/>
              </a:rPr>
              <a:t>The Questions</a:t>
            </a:r>
          </a:p>
        </p:txBody>
      </p:sp>
      <p:sp>
        <p:nvSpPr>
          <p:cNvPr id="111619" name="Rectangle 3">
            <a:extLst>
              <a:ext uri="{FF2B5EF4-FFF2-40B4-BE49-F238E27FC236}">
                <a16:creationId xmlns:a16="http://schemas.microsoft.com/office/drawing/2014/main" id="{51BC52F8-FD02-431E-82BB-5F5BD8E30AC2}"/>
              </a:ext>
            </a:extLst>
          </p:cNvPr>
          <p:cNvSpPr>
            <a:spLocks noGrp="1" noChangeArrowheads="1"/>
          </p:cNvSpPr>
          <p:nvPr>
            <p:ph type="body" sz="half" idx="1"/>
          </p:nvPr>
        </p:nvSpPr>
        <p:spPr>
          <a:xfrm>
            <a:off x="304800" y="1752600"/>
            <a:ext cx="3657600" cy="4953000"/>
          </a:xfrm>
        </p:spPr>
        <p:txBody>
          <a:bodyPr rtlCol="0">
            <a:normAutofit/>
          </a:bodyPr>
          <a:lstStyle/>
          <a:p>
            <a:pPr marL="0" indent="0" eaLnBrk="1" fontAlgn="auto" hangingPunct="1">
              <a:defRPr/>
            </a:pPr>
            <a:r>
              <a:rPr lang="en-US" sz="3600" dirty="0">
                <a:latin typeface="Times New Roman" pitchFamily="18" charset="0"/>
              </a:rPr>
              <a:t>How does campus </a:t>
            </a:r>
            <a:r>
              <a:rPr lang="en-US" sz="3600" i="1" dirty="0">
                <a:latin typeface="Times New Roman" pitchFamily="18" charset="0"/>
              </a:rPr>
              <a:t>institutional </a:t>
            </a:r>
            <a:r>
              <a:rPr lang="en-US" sz="3600" i="1" dirty="0">
                <a:solidFill>
                  <a:srgbClr val="C00000"/>
                </a:solidFill>
                <a:effectLst>
                  <a:outerShdw blurRad="38100" dist="38100" dir="2700000" algn="tl">
                    <a:srgbClr val="000000">
                      <a:alpha val="43137"/>
                    </a:srgbClr>
                  </a:outerShdw>
                </a:effectLst>
                <a:latin typeface="Times New Roman" pitchFamily="18" charset="0"/>
              </a:rPr>
              <a:t>climate</a:t>
            </a:r>
            <a:r>
              <a:rPr lang="en-US" sz="3600" i="1" dirty="0">
                <a:solidFill>
                  <a:srgbClr val="C00000"/>
                </a:solidFill>
                <a:latin typeface="Times New Roman" pitchFamily="18" charset="0"/>
              </a:rPr>
              <a:t> </a:t>
            </a:r>
            <a:r>
              <a:rPr lang="en-US" sz="3600" i="1" dirty="0">
                <a:latin typeface="Times New Roman" pitchFamily="18" charset="0"/>
              </a:rPr>
              <a:t>influence</a:t>
            </a:r>
            <a:r>
              <a:rPr lang="en-US" sz="3600" dirty="0">
                <a:latin typeface="Times New Roman" pitchFamily="18" charset="0"/>
              </a:rPr>
              <a:t> the out-of-classroom learning for students of color?</a:t>
            </a:r>
          </a:p>
          <a:p>
            <a:pPr marL="0" indent="0" eaLnBrk="1" fontAlgn="auto" hangingPunct="1">
              <a:defRPr/>
            </a:pPr>
            <a:endParaRPr lang="en-US" sz="3600" dirty="0">
              <a:latin typeface="Times New Roman" pitchFamily="18" charset="0"/>
            </a:endParaRPr>
          </a:p>
          <a:p>
            <a:pPr marL="0" indent="0" eaLnBrk="1" fontAlgn="auto" hangingPunct="1">
              <a:defRPr/>
            </a:pPr>
            <a:endParaRPr lang="en-US" sz="3600" dirty="0">
              <a:latin typeface="Times New Roman" pitchFamily="18" charset="0"/>
            </a:endParaRPr>
          </a:p>
        </p:txBody>
      </p:sp>
      <p:pic>
        <p:nvPicPr>
          <p:cNvPr id="21506" name="Picture 2" descr="Campus Climate Survey 2021 – Diversity, Equity &amp; Inclusion – UW–Madison">
            <a:extLst>
              <a:ext uri="{FF2B5EF4-FFF2-40B4-BE49-F238E27FC236}">
                <a16:creationId xmlns:a16="http://schemas.microsoft.com/office/drawing/2014/main" id="{3FF4A350-6A2B-4B74-BE53-35D1A656A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947" y="1828800"/>
            <a:ext cx="4604238" cy="4876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a:extLst>
              <a:ext uri="{FF2B5EF4-FFF2-40B4-BE49-F238E27FC236}">
                <a16:creationId xmlns:a16="http://schemas.microsoft.com/office/drawing/2014/main" id="{7CABC047-B5B9-4363-982A-EA1332ADFA02}"/>
              </a:ext>
            </a:extLst>
          </p:cNvPr>
          <p:cNvSpPr>
            <a:spLocks noGrp="1" noChangeArrowheads="1"/>
          </p:cNvSpPr>
          <p:nvPr>
            <p:ph type="title"/>
          </p:nvPr>
        </p:nvSpPr>
        <p:spPr>
          <a:xfrm>
            <a:off x="152400" y="609600"/>
            <a:ext cx="8763000" cy="838200"/>
          </a:xfrm>
        </p:spPr>
        <p:txBody>
          <a:bodyPr>
            <a:normAutofit fontScale="90000"/>
          </a:bodyPr>
          <a:lstStyle/>
          <a:p>
            <a:pPr algn="ctr" eaLnBrk="1" fontAlgn="auto" hangingPunct="1">
              <a:spcAft>
                <a:spcPts val="0"/>
              </a:spcAft>
              <a:defRPr/>
            </a:pPr>
            <a:r>
              <a:rPr lang="en-US" sz="5300" b="1" dirty="0">
                <a:latin typeface="Times New Roman" pitchFamily="18" charset="0"/>
              </a:rPr>
              <a:t>Introduction: </a:t>
            </a:r>
            <a:br>
              <a:rPr lang="en-US" b="1" dirty="0">
                <a:latin typeface="Times New Roman" pitchFamily="18" charset="0"/>
              </a:rPr>
            </a:br>
            <a:r>
              <a:rPr lang="en-US" b="1" i="1" dirty="0">
                <a:latin typeface="Times New Roman" pitchFamily="18" charset="0"/>
              </a:rPr>
              <a:t>The Significance</a:t>
            </a:r>
          </a:p>
        </p:txBody>
      </p:sp>
      <p:sp>
        <p:nvSpPr>
          <p:cNvPr id="16387" name="Rectangle 1027">
            <a:extLst>
              <a:ext uri="{FF2B5EF4-FFF2-40B4-BE49-F238E27FC236}">
                <a16:creationId xmlns:a16="http://schemas.microsoft.com/office/drawing/2014/main" id="{32132283-4A9C-45FF-866B-5AC3E4F7CBAA}"/>
              </a:ext>
            </a:extLst>
          </p:cNvPr>
          <p:cNvSpPr>
            <a:spLocks noGrp="1" noChangeArrowheads="1"/>
          </p:cNvSpPr>
          <p:nvPr>
            <p:ph idx="1"/>
          </p:nvPr>
        </p:nvSpPr>
        <p:spPr>
          <a:xfrm>
            <a:off x="304800" y="1905000"/>
            <a:ext cx="8763000" cy="5029200"/>
          </a:xfrm>
        </p:spPr>
        <p:txBody>
          <a:bodyPr>
            <a:normAutofit/>
          </a:bodyPr>
          <a:lstStyle/>
          <a:p>
            <a:pPr marL="0" indent="0" eaLnBrk="1" hangingPunct="1"/>
            <a:r>
              <a:rPr lang="en-US" altLang="en-US" sz="2800" dirty="0">
                <a:latin typeface="Times New Roman" panose="02020603050405020304" pitchFamily="18" charset="0"/>
              </a:rPr>
              <a:t>Expands the understanding about minorities’ out-of-classroom learning experiences and their personal development by emphasizing non-cognitive success measures</a:t>
            </a:r>
          </a:p>
          <a:p>
            <a:pPr marL="0" indent="0" eaLnBrk="1" hangingPunct="1"/>
            <a:r>
              <a:rPr lang="en-US" altLang="en-US" sz="2800" dirty="0">
                <a:latin typeface="Times New Roman" panose="02020603050405020304" pitchFamily="18" charset="0"/>
              </a:rPr>
              <a:t>Utilizes the advantages of qualitative research to record minority student’s own </a:t>
            </a:r>
            <a:r>
              <a:rPr lang="en-US" altLang="en-US" sz="2800" dirty="0">
                <a:solidFill>
                  <a:srgbClr val="C00000"/>
                </a:solidFill>
                <a:latin typeface="Times New Roman" panose="02020603050405020304" pitchFamily="18" charset="0"/>
              </a:rPr>
              <a:t>voices</a:t>
            </a:r>
            <a:r>
              <a:rPr lang="en-US" altLang="en-US" sz="2800" dirty="0">
                <a:latin typeface="Times New Roman" panose="02020603050405020304" pitchFamily="18" charset="0"/>
              </a:rPr>
              <a:t> in ways quantitative research cannot do.</a:t>
            </a:r>
          </a:p>
        </p:txBody>
      </p:sp>
      <p:pic>
        <p:nvPicPr>
          <p:cNvPr id="87046" name="Picture 6" descr="Significance">
            <a:extLst>
              <a:ext uri="{FF2B5EF4-FFF2-40B4-BE49-F238E27FC236}">
                <a16:creationId xmlns:a16="http://schemas.microsoft.com/office/drawing/2014/main" id="{E59F146A-625E-4389-B7B5-ABA7640EAFC6}"/>
              </a:ext>
            </a:extLst>
          </p:cNvPr>
          <p:cNvPicPr>
            <a:picLocks noChangeAspect="1" noChangeArrowheads="1"/>
          </p:cNvPicPr>
          <p:nvPr/>
        </p:nvPicPr>
        <p:blipFill>
          <a:blip r:embed="rId2"/>
          <a:srcRect/>
          <a:stretch>
            <a:fillRect/>
          </a:stretch>
        </p:blipFill>
        <p:spPr bwMode="auto">
          <a:xfrm>
            <a:off x="3581400" y="4724400"/>
            <a:ext cx="2286000" cy="15474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a:extLst>
              <a:ext uri="{FF2B5EF4-FFF2-40B4-BE49-F238E27FC236}">
                <a16:creationId xmlns:a16="http://schemas.microsoft.com/office/drawing/2014/main" id="{8A0F29ED-617F-42DD-BE0E-1836E9E41208}"/>
              </a:ext>
            </a:extLst>
          </p:cNvPr>
          <p:cNvSpPr>
            <a:spLocks noGrp="1" noChangeArrowheads="1"/>
          </p:cNvSpPr>
          <p:nvPr>
            <p:ph type="title"/>
          </p:nvPr>
        </p:nvSpPr>
        <p:spPr>
          <a:xfrm>
            <a:off x="914400" y="716360"/>
            <a:ext cx="7772400" cy="762000"/>
          </a:xfrm>
        </p:spPr>
        <p:txBody>
          <a:bodyPr>
            <a:normAutofit fontScale="90000"/>
          </a:bodyPr>
          <a:lstStyle/>
          <a:p>
            <a:pPr algn="ctr" eaLnBrk="1" fontAlgn="auto" hangingPunct="1">
              <a:spcAft>
                <a:spcPts val="0"/>
              </a:spcAft>
              <a:defRPr/>
            </a:pPr>
            <a:r>
              <a:rPr lang="en-US" b="1" dirty="0">
                <a:latin typeface="Times New Roman" pitchFamily="18" charset="0"/>
              </a:rPr>
              <a:t>Intr</a:t>
            </a:r>
            <a:r>
              <a:rPr lang="en-US" sz="5300" b="1" dirty="0">
                <a:latin typeface="Times New Roman" pitchFamily="18" charset="0"/>
              </a:rPr>
              <a:t>oduction: </a:t>
            </a:r>
            <a:br>
              <a:rPr lang="en-US" b="1" dirty="0">
                <a:latin typeface="Times New Roman" pitchFamily="18" charset="0"/>
              </a:rPr>
            </a:br>
            <a:r>
              <a:rPr lang="en-US" b="1" i="1" dirty="0">
                <a:latin typeface="Times New Roman" pitchFamily="18" charset="0"/>
              </a:rPr>
              <a:t>The Significance</a:t>
            </a:r>
          </a:p>
        </p:txBody>
      </p:sp>
      <p:sp>
        <p:nvSpPr>
          <p:cNvPr id="17411" name="Rectangle 1027">
            <a:extLst>
              <a:ext uri="{FF2B5EF4-FFF2-40B4-BE49-F238E27FC236}">
                <a16:creationId xmlns:a16="http://schemas.microsoft.com/office/drawing/2014/main" id="{7F7ACEE6-4CDE-45D4-801D-FEEFBF94551E}"/>
              </a:ext>
            </a:extLst>
          </p:cNvPr>
          <p:cNvSpPr>
            <a:spLocks noGrp="1" noChangeArrowheads="1"/>
          </p:cNvSpPr>
          <p:nvPr>
            <p:ph idx="1"/>
          </p:nvPr>
        </p:nvSpPr>
        <p:spPr>
          <a:xfrm>
            <a:off x="0" y="1851814"/>
            <a:ext cx="8991600" cy="2239961"/>
          </a:xfrm>
        </p:spPr>
        <p:txBody>
          <a:bodyPr>
            <a:normAutofit fontScale="85000" lnSpcReduction="20000"/>
          </a:bodyPr>
          <a:lstStyle/>
          <a:p>
            <a:pPr marL="0" indent="0" eaLnBrk="1" hangingPunct="1">
              <a:lnSpc>
                <a:spcPct val="90000"/>
              </a:lnSpc>
              <a:buNone/>
            </a:pPr>
            <a:r>
              <a:rPr lang="en-US" altLang="en-US" dirty="0">
                <a:latin typeface="Times New Roman" panose="02020603050405020304" pitchFamily="18" charset="0"/>
              </a:rPr>
              <a:t>--Offers innovations as to how </a:t>
            </a:r>
            <a:r>
              <a:rPr lang="en-US" altLang="en-US" i="1" dirty="0">
                <a:latin typeface="Times New Roman" panose="02020603050405020304" pitchFamily="18" charset="0"/>
              </a:rPr>
              <a:t>culture-specific</a:t>
            </a:r>
            <a:r>
              <a:rPr lang="en-US" altLang="en-US" dirty="0">
                <a:latin typeface="Times New Roman" panose="02020603050405020304" pitchFamily="18" charset="0"/>
              </a:rPr>
              <a:t> and multicultural programs should occur within academic and student affairs</a:t>
            </a:r>
          </a:p>
          <a:p>
            <a:pPr marL="0" indent="0" eaLnBrk="1" hangingPunct="1">
              <a:lnSpc>
                <a:spcPct val="90000"/>
              </a:lnSpc>
              <a:buNone/>
            </a:pPr>
            <a:r>
              <a:rPr lang="en-US" altLang="en-US" dirty="0">
                <a:latin typeface="Times New Roman" panose="02020603050405020304" pitchFamily="18" charset="0"/>
              </a:rPr>
              <a:t>--Determines the means by which students of color perceive their place in the environment of predominantly White colleges and the means by which they adjust to the culture of these institutions.</a:t>
            </a:r>
          </a:p>
          <a:p>
            <a:pPr marL="0" indent="0" eaLnBrk="1" hangingPunct="1">
              <a:lnSpc>
                <a:spcPct val="90000"/>
              </a:lnSpc>
            </a:pPr>
            <a:endParaRPr lang="en-US" altLang="en-US" dirty="0">
              <a:latin typeface="Times New Roman" panose="02020603050405020304" pitchFamily="18" charset="0"/>
            </a:endParaRPr>
          </a:p>
          <a:p>
            <a:pPr marL="0" indent="0" eaLnBrk="1" hangingPunct="1">
              <a:lnSpc>
                <a:spcPct val="90000"/>
              </a:lnSpc>
            </a:pPr>
            <a:endParaRPr lang="en-US" altLang="en-US" dirty="0"/>
          </a:p>
        </p:txBody>
      </p:sp>
      <p:sp>
        <p:nvSpPr>
          <p:cNvPr id="17412" name="AutoShape 9" descr="Image result for multicultural affairs">
            <a:extLst>
              <a:ext uri="{FF2B5EF4-FFF2-40B4-BE49-F238E27FC236}">
                <a16:creationId xmlns:a16="http://schemas.microsoft.com/office/drawing/2014/main" id="{2D524DE7-85A3-45F4-9DF7-3562A86D39D7}"/>
              </a:ext>
            </a:extLst>
          </p:cNvPr>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17413" name="AutoShape 11" descr="Image result for multicultural affairs">
            <a:extLst>
              <a:ext uri="{FF2B5EF4-FFF2-40B4-BE49-F238E27FC236}">
                <a16:creationId xmlns:a16="http://schemas.microsoft.com/office/drawing/2014/main" id="{582A675D-9164-4481-849E-09B1698C2067}"/>
              </a:ext>
            </a:extLst>
          </p:cNvPr>
          <p:cNvSpPr>
            <a:spLocks noChangeAspect="1" noChangeArrowheads="1"/>
          </p:cNvSpPr>
          <p:nvPr/>
        </p:nvSpPr>
        <p:spPr bwMode="auto">
          <a:xfrm>
            <a:off x="1524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17414" name="AutoShape 13" descr="Image result for multicultural affairs">
            <a:extLst>
              <a:ext uri="{FF2B5EF4-FFF2-40B4-BE49-F238E27FC236}">
                <a16:creationId xmlns:a16="http://schemas.microsoft.com/office/drawing/2014/main" id="{3E682A07-EBB0-4918-B742-F92C48F2EE85}"/>
              </a:ext>
            </a:extLst>
          </p:cNvPr>
          <p:cNvSpPr>
            <a:spLocks noChangeAspect="1" noChangeArrowheads="1"/>
          </p:cNvSpPr>
          <p:nvPr/>
        </p:nvSpPr>
        <p:spPr bwMode="auto">
          <a:xfrm>
            <a:off x="304800"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17415" name="AutoShape 15" descr="Image result for multicultural affairs">
            <a:extLst>
              <a:ext uri="{FF2B5EF4-FFF2-40B4-BE49-F238E27FC236}">
                <a16:creationId xmlns:a16="http://schemas.microsoft.com/office/drawing/2014/main" id="{A70FDA4C-89CA-4EC3-BAA2-BD3E17A43024}"/>
              </a:ext>
            </a:extLst>
          </p:cNvPr>
          <p:cNvSpPr>
            <a:spLocks noChangeAspect="1" noChangeArrowheads="1"/>
          </p:cNvSpPr>
          <p:nvPr/>
        </p:nvSpPr>
        <p:spPr bwMode="auto">
          <a:xfrm>
            <a:off x="457200"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17416" name="AutoShape 17" descr="Image result for multicultural affairs">
            <a:extLst>
              <a:ext uri="{FF2B5EF4-FFF2-40B4-BE49-F238E27FC236}">
                <a16:creationId xmlns:a16="http://schemas.microsoft.com/office/drawing/2014/main" id="{8DD3DFCF-285B-4540-B84F-E3EDAAD63A18}"/>
              </a:ext>
            </a:extLst>
          </p:cNvPr>
          <p:cNvSpPr>
            <a:spLocks noChangeAspect="1" noChangeArrowheads="1"/>
          </p:cNvSpPr>
          <p:nvPr/>
        </p:nvSpPr>
        <p:spPr bwMode="auto">
          <a:xfrm>
            <a:off x="609600" y="427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17417" name="AutoShape 19" descr="Image result for multicultural affairs">
            <a:extLst>
              <a:ext uri="{FF2B5EF4-FFF2-40B4-BE49-F238E27FC236}">
                <a16:creationId xmlns:a16="http://schemas.microsoft.com/office/drawing/2014/main" id="{38E2004B-DA1D-470E-B8BF-117EFF4C9C78}"/>
              </a:ext>
            </a:extLst>
          </p:cNvPr>
          <p:cNvSpPr>
            <a:spLocks noChangeAspect="1" noChangeArrowheads="1"/>
          </p:cNvSpPr>
          <p:nvPr/>
        </p:nvSpPr>
        <p:spPr bwMode="auto">
          <a:xfrm>
            <a:off x="762000" y="579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17418" name="AutoShape 21" descr="Image result for multicultural affairs">
            <a:extLst>
              <a:ext uri="{FF2B5EF4-FFF2-40B4-BE49-F238E27FC236}">
                <a16:creationId xmlns:a16="http://schemas.microsoft.com/office/drawing/2014/main" id="{BB832335-1607-4BE2-AA65-B1D13067B217}"/>
              </a:ext>
            </a:extLst>
          </p:cNvPr>
          <p:cNvSpPr>
            <a:spLocks noChangeAspect="1" noChangeArrowheads="1"/>
          </p:cNvSpPr>
          <p:nvPr/>
        </p:nvSpPr>
        <p:spPr bwMode="auto">
          <a:xfrm>
            <a:off x="914400" y="731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
        <p:nvSpPr>
          <p:cNvPr id="17419" name="AutoShape 23" descr="Image result for multicultural affairs">
            <a:extLst>
              <a:ext uri="{FF2B5EF4-FFF2-40B4-BE49-F238E27FC236}">
                <a16:creationId xmlns:a16="http://schemas.microsoft.com/office/drawing/2014/main" id="{4C6667FD-033E-41DE-91A7-D9DBAA543A6E}"/>
              </a:ext>
            </a:extLst>
          </p:cNvPr>
          <p:cNvSpPr>
            <a:spLocks noChangeAspect="1" noChangeArrowheads="1"/>
          </p:cNvSpPr>
          <p:nvPr/>
        </p:nvSpPr>
        <p:spPr bwMode="auto">
          <a:xfrm>
            <a:off x="1066800" y="884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pic>
        <p:nvPicPr>
          <p:cNvPr id="17420" name="Picture 25" descr="Related image">
            <a:hlinkClick r:id="rId2"/>
            <a:extLst>
              <a:ext uri="{FF2B5EF4-FFF2-40B4-BE49-F238E27FC236}">
                <a16:creationId xmlns:a16="http://schemas.microsoft.com/office/drawing/2014/main" id="{A02E499C-CFA0-4FAD-9D59-F25C445EA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327917"/>
            <a:ext cx="2362200" cy="18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E59FBF1-9608-4D6A-9317-2231547B16A4}"/>
              </a:ext>
            </a:extLst>
          </p:cNvPr>
          <p:cNvSpPr>
            <a:spLocks noGrp="1" noChangeArrowheads="1"/>
          </p:cNvSpPr>
          <p:nvPr>
            <p:ph type="title"/>
          </p:nvPr>
        </p:nvSpPr>
        <p:spPr>
          <a:xfrm>
            <a:off x="1066800" y="228600"/>
            <a:ext cx="7772400" cy="685800"/>
          </a:xfrm>
        </p:spPr>
        <p:txBody>
          <a:bodyPr>
            <a:normAutofit fontScale="90000"/>
          </a:bodyPr>
          <a:lstStyle/>
          <a:p>
            <a:pPr algn="ctr" eaLnBrk="1" fontAlgn="auto" hangingPunct="1">
              <a:spcAft>
                <a:spcPts val="0"/>
              </a:spcAft>
              <a:defRPr/>
            </a:pPr>
            <a:br>
              <a:rPr lang="en-US" sz="4800" b="1" u="sng" dirty="0">
                <a:latin typeface="Californian FB" pitchFamily="18" charset="0"/>
              </a:rPr>
            </a:br>
            <a:r>
              <a:rPr lang="en-US" sz="4800" b="1" dirty="0">
                <a:latin typeface="Times New Roman" pitchFamily="18" charset="0"/>
              </a:rPr>
              <a:t>Introduction</a:t>
            </a:r>
          </a:p>
        </p:txBody>
      </p:sp>
      <p:sp>
        <p:nvSpPr>
          <p:cNvPr id="72707" name="Rectangle 3">
            <a:extLst>
              <a:ext uri="{FF2B5EF4-FFF2-40B4-BE49-F238E27FC236}">
                <a16:creationId xmlns:a16="http://schemas.microsoft.com/office/drawing/2014/main" id="{928806A3-5A98-4253-B510-E6B35AA606CF}"/>
              </a:ext>
            </a:extLst>
          </p:cNvPr>
          <p:cNvSpPr>
            <a:spLocks noGrp="1" noChangeArrowheads="1"/>
          </p:cNvSpPr>
          <p:nvPr>
            <p:ph idx="1"/>
          </p:nvPr>
        </p:nvSpPr>
        <p:spPr>
          <a:xfrm>
            <a:off x="266700" y="1380309"/>
            <a:ext cx="8648700" cy="5486400"/>
          </a:xfrm>
        </p:spPr>
        <p:txBody>
          <a:bodyPr rtlCol="0">
            <a:normAutofit/>
          </a:bodyPr>
          <a:lstStyle/>
          <a:p>
            <a:pPr marL="0" indent="0" eaLnBrk="1" fontAlgn="auto" hangingPunct="1">
              <a:lnSpc>
                <a:spcPct val="90000"/>
              </a:lnSpc>
              <a:defRPr/>
            </a:pPr>
            <a:r>
              <a:rPr lang="en-US" sz="3200" dirty="0">
                <a:latin typeface="Times New Roman" pitchFamily="18" charset="0"/>
              </a:rPr>
              <a:t>As the population of our country rapidly becomes more </a:t>
            </a:r>
            <a:r>
              <a:rPr lang="en-US" sz="3200" b="0" i="1" dirty="0">
                <a:solidFill>
                  <a:srgbClr val="C00000"/>
                </a:solidFill>
                <a:effectLst>
                  <a:outerShdw blurRad="38100" dist="38100" dir="2700000" algn="tl">
                    <a:srgbClr val="000000">
                      <a:alpha val="43137"/>
                    </a:srgbClr>
                  </a:outerShdw>
                </a:effectLst>
                <a:latin typeface="Times New Roman" pitchFamily="18" charset="0"/>
              </a:rPr>
              <a:t>diverse</a:t>
            </a:r>
            <a:r>
              <a:rPr lang="en-US" sz="3200" dirty="0">
                <a:latin typeface="Times New Roman" pitchFamily="18" charset="0"/>
              </a:rPr>
              <a:t>, faculty and administrators in higher education must be prepared to meet students’ educational and cultural needs on a broader basis than ever before.</a:t>
            </a:r>
          </a:p>
          <a:p>
            <a:pPr marL="0" indent="0" eaLnBrk="1" fontAlgn="auto" hangingPunct="1">
              <a:lnSpc>
                <a:spcPct val="90000"/>
              </a:lnSpc>
              <a:defRPr/>
            </a:pPr>
            <a:r>
              <a:rPr lang="en-US" sz="3200" dirty="0">
                <a:latin typeface="Times New Roman" pitchFamily="18" charset="0"/>
              </a:rPr>
              <a:t>Discovering how best to educate racial and cultural minorities while expanding White students’ awareness of multiculturalism are challenges facing colleges and universities.</a:t>
            </a:r>
          </a:p>
          <a:p>
            <a:pPr marL="0" indent="0" eaLnBrk="1" fontAlgn="auto" hangingPunct="1">
              <a:lnSpc>
                <a:spcPct val="90000"/>
              </a:lnSpc>
              <a:defRPr/>
            </a:pPr>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up)">
                                      <p:cBhvr>
                                        <p:cTn id="7" dur="500"/>
                                        <p:tgtEl>
                                          <p:spTgt spid="72707">
                                            <p:txEl>
                                              <p:pRg st="0" end="0"/>
                                            </p:txEl>
                                          </p:spTgt>
                                        </p:tgtEl>
                                      </p:cBhvr>
                                    </p:animEffect>
                                  </p:childTnLst>
                                  <p:subTnLst>
                                    <p:animClr clrSpc="rgb" dir="cw">
                                      <p:cBhvr override="childStyle">
                                        <p:cTn dur="1" fill="hold" display="0" masterRel="nextClick" afterEffect="1"/>
                                        <p:tgtEl>
                                          <p:spTgt spid="72707">
                                            <p:txEl>
                                              <p:pRg st="0" end="0"/>
                                            </p:txEl>
                                          </p:spTgt>
                                        </p:tgtEl>
                                        <p:attrNameLst>
                                          <p:attrName>ppt_c</p:attrName>
                                        </p:attrNameLst>
                                      </p:cBhvr>
                                      <p:to>
                                        <a:srgbClr val="0099CC"/>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up)">
                                      <p:cBhvr>
                                        <p:cTn id="12" dur="500"/>
                                        <p:tgtEl>
                                          <p:spTgt spid="72707">
                                            <p:txEl>
                                              <p:pRg st="1" end="1"/>
                                            </p:txEl>
                                          </p:spTgt>
                                        </p:tgtEl>
                                      </p:cBhvr>
                                    </p:animEffect>
                                  </p:childTnLst>
                                  <p:subTnLst>
                                    <p:animClr clrSpc="rgb" dir="cw">
                                      <p:cBhvr override="childStyle">
                                        <p:cTn dur="1" fill="hold" display="0" masterRel="nextClick" afterEffect="1"/>
                                        <p:tgtEl>
                                          <p:spTgt spid="72707">
                                            <p:txEl>
                                              <p:pRg st="1" end="1"/>
                                            </p:txEl>
                                          </p:spTgt>
                                        </p:tgtEl>
                                        <p:attrNameLst>
                                          <p:attrName>ppt_c</p:attrName>
                                        </p:attrNameLst>
                                      </p:cBhvr>
                                      <p:to>
                                        <a:srgbClr val="0099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CE599C4-A390-4152-80E5-208EAD007B4C}"/>
              </a:ext>
            </a:extLst>
          </p:cNvPr>
          <p:cNvSpPr>
            <a:spLocks noGrp="1" noChangeArrowheads="1"/>
          </p:cNvSpPr>
          <p:nvPr>
            <p:ph type="title"/>
          </p:nvPr>
        </p:nvSpPr>
        <p:spPr>
          <a:xfrm>
            <a:off x="685800" y="152400"/>
            <a:ext cx="8116888" cy="533400"/>
          </a:xfrm>
        </p:spPr>
        <p:txBody>
          <a:bodyPr>
            <a:noAutofit/>
          </a:bodyPr>
          <a:lstStyle/>
          <a:p>
            <a:pPr algn="ctr" eaLnBrk="1" fontAlgn="auto" hangingPunct="1">
              <a:spcAft>
                <a:spcPts val="0"/>
              </a:spcAft>
              <a:defRPr/>
            </a:pPr>
            <a:r>
              <a:rPr lang="en-US" sz="4800" b="1" dirty="0">
                <a:latin typeface="Times New Roman" pitchFamily="18" charset="0"/>
              </a:rPr>
              <a:t>Defining Multiculturalism</a:t>
            </a:r>
          </a:p>
        </p:txBody>
      </p:sp>
      <p:sp>
        <p:nvSpPr>
          <p:cNvPr id="19459" name="Rectangle 4">
            <a:extLst>
              <a:ext uri="{FF2B5EF4-FFF2-40B4-BE49-F238E27FC236}">
                <a16:creationId xmlns:a16="http://schemas.microsoft.com/office/drawing/2014/main" id="{35C6975A-B818-4210-9E02-99090F7D6865}"/>
              </a:ext>
            </a:extLst>
          </p:cNvPr>
          <p:cNvSpPr>
            <a:spLocks noGrp="1" noChangeArrowheads="1"/>
          </p:cNvSpPr>
          <p:nvPr>
            <p:ph type="body" sz="half" idx="2"/>
          </p:nvPr>
        </p:nvSpPr>
        <p:spPr>
          <a:xfrm>
            <a:off x="3886200" y="1066800"/>
            <a:ext cx="5029200" cy="5410200"/>
          </a:xfrm>
        </p:spPr>
        <p:txBody>
          <a:bodyPr>
            <a:normAutofit/>
          </a:bodyPr>
          <a:lstStyle/>
          <a:p>
            <a:pPr marL="0" indent="0" eaLnBrk="1" hangingPunct="1">
              <a:lnSpc>
                <a:spcPct val="90000"/>
              </a:lnSpc>
            </a:pPr>
            <a:r>
              <a:rPr lang="en-US" altLang="en-US" sz="2400" dirty="0">
                <a:latin typeface="Times New Roman" panose="02020603050405020304" pitchFamily="18" charset="0"/>
                <a:cs typeface="Times New Roman" panose="02020603050405020304" pitchFamily="18" charset="0"/>
              </a:rPr>
              <a:t>Accordingly, “a </a:t>
            </a:r>
            <a:r>
              <a:rPr lang="en-US" altLang="en-US" sz="2400" i="1" dirty="0">
                <a:latin typeface="Times New Roman" panose="02020603050405020304" pitchFamily="18" charset="0"/>
                <a:cs typeface="Times New Roman" panose="02020603050405020304" pitchFamily="18" charset="0"/>
              </a:rPr>
              <a:t>multicultural organization</a:t>
            </a:r>
            <a:r>
              <a:rPr lang="en-US" altLang="en-US" sz="2400" dirty="0">
                <a:latin typeface="Times New Roman" panose="02020603050405020304" pitchFamily="18" charset="0"/>
                <a:cs typeface="Times New Roman" panose="02020603050405020304" pitchFamily="18" charset="0"/>
              </a:rPr>
              <a:t> is one that is genuinely committed to diverse representation of its membership; is sensitive to maintaining an open, supportive and responsive environment; is working toward and purposefully including elements of diverse cultures in its ongoing operations; and…is authentic in its response to issues confronting it” (Strong, 1988, p. 85).</a:t>
            </a:r>
          </a:p>
          <a:p>
            <a:pPr marL="0" indent="0" eaLnBrk="1" hangingPunct="1">
              <a:lnSpc>
                <a:spcPct val="90000"/>
              </a:lnSpc>
            </a:pPr>
            <a:r>
              <a:rPr lang="en-US" altLang="en-US" sz="2800" dirty="0">
                <a:solidFill>
                  <a:srgbClr val="C00000"/>
                </a:solidFill>
                <a:latin typeface="Times New Roman" panose="02020603050405020304" pitchFamily="18" charset="0"/>
                <a:cs typeface="Times New Roman" panose="02020603050405020304" pitchFamily="18" charset="0"/>
              </a:rPr>
              <a:t>Multicultural education</a:t>
            </a:r>
            <a:r>
              <a:rPr lang="en-US" altLang="en-US" sz="2800" dirty="0">
                <a:latin typeface="Times New Roman" panose="02020603050405020304" pitchFamily="18" charset="0"/>
                <a:cs typeface="Times New Roman" panose="02020603050405020304" pitchFamily="18" charset="0"/>
              </a:rPr>
              <a:t> is </a:t>
            </a:r>
            <a:r>
              <a:rPr lang="en-US" altLang="en-US" sz="2800" i="1" dirty="0">
                <a:latin typeface="Times New Roman" panose="02020603050405020304" pitchFamily="18" charset="0"/>
                <a:cs typeface="Times New Roman" panose="02020603050405020304" pitchFamily="18" charset="0"/>
              </a:rPr>
              <a:t>an idea or concept, an educational reform movement, and a process </a:t>
            </a:r>
            <a:r>
              <a:rPr lang="en-US" altLang="en-US" sz="2800" dirty="0">
                <a:latin typeface="Times New Roman" panose="02020603050405020304" pitchFamily="18" charset="0"/>
                <a:cs typeface="Times New Roman" panose="02020603050405020304" pitchFamily="18" charset="0"/>
              </a:rPr>
              <a:t>(Banks, 2016)</a:t>
            </a:r>
          </a:p>
        </p:txBody>
      </p:sp>
      <p:pic>
        <p:nvPicPr>
          <p:cNvPr id="19460" name="Picture 9" descr="https://pbs.twimg.com/profile_images/1254811719/Multicultural-Club.gif">
            <a:hlinkClick r:id="rId3"/>
            <a:extLst>
              <a:ext uri="{FF2B5EF4-FFF2-40B4-BE49-F238E27FC236}">
                <a16:creationId xmlns:a16="http://schemas.microsoft.com/office/drawing/2014/main" id="{8ACFCE55-89BA-4584-80A1-1A3310F7C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2590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F44129B-4A09-484B-B1EA-E47E05A2DBEA}"/>
              </a:ext>
            </a:extLst>
          </p:cNvPr>
          <p:cNvSpPr>
            <a:spLocks noGrp="1" noChangeArrowheads="1"/>
          </p:cNvSpPr>
          <p:nvPr>
            <p:ph type="title"/>
          </p:nvPr>
        </p:nvSpPr>
        <p:spPr>
          <a:xfrm>
            <a:off x="304800" y="304800"/>
            <a:ext cx="8763000" cy="533400"/>
          </a:xfrm>
        </p:spPr>
        <p:txBody>
          <a:bodyPr>
            <a:noAutofit/>
          </a:bodyPr>
          <a:lstStyle/>
          <a:p>
            <a:pPr algn="ctr" eaLnBrk="1" fontAlgn="auto" hangingPunct="1">
              <a:spcAft>
                <a:spcPts val="0"/>
              </a:spcAft>
              <a:defRPr/>
            </a:pPr>
            <a:r>
              <a:rPr lang="en-US" sz="4800" b="1" dirty="0">
                <a:latin typeface="Times New Roman" pitchFamily="18" charset="0"/>
              </a:rPr>
              <a:t>Six </a:t>
            </a:r>
            <a:r>
              <a:rPr lang="en-US" sz="4800" b="1" dirty="0">
                <a:solidFill>
                  <a:srgbClr val="C00000"/>
                </a:solidFill>
                <a:latin typeface="Times New Roman" pitchFamily="18" charset="0"/>
              </a:rPr>
              <a:t>Philosophical</a:t>
            </a:r>
            <a:r>
              <a:rPr lang="en-US" sz="4800" b="1" dirty="0">
                <a:latin typeface="Times New Roman" pitchFamily="18" charset="0"/>
              </a:rPr>
              <a:t> Assumptions</a:t>
            </a:r>
          </a:p>
        </p:txBody>
      </p:sp>
      <p:sp>
        <p:nvSpPr>
          <p:cNvPr id="77827" name="Rectangle 3">
            <a:extLst>
              <a:ext uri="{FF2B5EF4-FFF2-40B4-BE49-F238E27FC236}">
                <a16:creationId xmlns:a16="http://schemas.microsoft.com/office/drawing/2014/main" id="{73786CF9-AC4C-464B-8906-F160B871DA8B}"/>
              </a:ext>
            </a:extLst>
          </p:cNvPr>
          <p:cNvSpPr>
            <a:spLocks noGrp="1" noChangeArrowheads="1"/>
          </p:cNvSpPr>
          <p:nvPr>
            <p:ph type="body" sz="half" idx="2"/>
          </p:nvPr>
        </p:nvSpPr>
        <p:spPr>
          <a:xfrm>
            <a:off x="3581400" y="1295400"/>
            <a:ext cx="5354648" cy="4953000"/>
          </a:xfrm>
        </p:spPr>
        <p:txBody>
          <a:bodyPr>
            <a:normAutofit lnSpcReduction="10000"/>
          </a:bodyPr>
          <a:lstStyle/>
          <a:p>
            <a:pPr marL="0" indent="0" eaLnBrk="1" hangingPunct="1">
              <a:lnSpc>
                <a:spcPct val="90000"/>
              </a:lnSpc>
            </a:pPr>
            <a:r>
              <a:rPr lang="en-US" altLang="en-US" dirty="0">
                <a:latin typeface="Times New Roman" panose="02020603050405020304" pitchFamily="18" charset="0"/>
              </a:rPr>
              <a:t>#1 - Multicultural students proceed through a definable set of </a:t>
            </a:r>
            <a:r>
              <a:rPr lang="en-US" altLang="en-US" i="1" dirty="0">
                <a:solidFill>
                  <a:srgbClr val="C00000"/>
                </a:solidFill>
                <a:latin typeface="Times New Roman" panose="02020603050405020304" pitchFamily="18" charset="0"/>
              </a:rPr>
              <a:t>developmental phases</a:t>
            </a:r>
            <a:r>
              <a:rPr lang="en-US" altLang="en-US" dirty="0">
                <a:solidFill>
                  <a:srgbClr val="C00000"/>
                </a:solidFill>
                <a:latin typeface="Times New Roman" panose="02020603050405020304" pitchFamily="18" charset="0"/>
              </a:rPr>
              <a:t> </a:t>
            </a:r>
            <a:r>
              <a:rPr lang="en-US" altLang="en-US" dirty="0">
                <a:latin typeface="Times New Roman" panose="02020603050405020304" pitchFamily="18" charset="0"/>
              </a:rPr>
              <a:t>as they progress throughout the college years</a:t>
            </a:r>
          </a:p>
          <a:p>
            <a:pPr marL="0" indent="0" eaLnBrk="1" hangingPunct="1">
              <a:lnSpc>
                <a:spcPct val="90000"/>
              </a:lnSpc>
            </a:pPr>
            <a:r>
              <a:rPr lang="en-US" altLang="en-US" dirty="0">
                <a:latin typeface="Times New Roman" panose="02020603050405020304" pitchFamily="18" charset="0"/>
              </a:rPr>
              <a:t>#2 - Multicultural students learn and grow best when they are </a:t>
            </a:r>
            <a:r>
              <a:rPr lang="en-US" altLang="en-US" i="1" dirty="0">
                <a:solidFill>
                  <a:srgbClr val="C00000"/>
                </a:solidFill>
                <a:latin typeface="Times New Roman" panose="02020603050405020304" pitchFamily="18" charset="0"/>
              </a:rPr>
              <a:t>involved in their campus communities</a:t>
            </a:r>
            <a:r>
              <a:rPr lang="en-US" altLang="en-US" dirty="0">
                <a:latin typeface="Times New Roman" panose="02020603050405020304" pitchFamily="18" charset="0"/>
              </a:rPr>
              <a:t>, and that involvement is valued by the institution.</a:t>
            </a:r>
          </a:p>
        </p:txBody>
      </p:sp>
      <p:pic>
        <p:nvPicPr>
          <p:cNvPr id="20484" name="Picture 9" descr="http://www.saybrook.edu/rethinkingcomplexity/sites/www.saybrook.edu.rethinkingcomplexity/files/imagecache/full-size/images/92011-assumptions.gif">
            <a:hlinkClick r:id="rId3"/>
            <a:extLst>
              <a:ext uri="{FF2B5EF4-FFF2-40B4-BE49-F238E27FC236}">
                <a16:creationId xmlns:a16="http://schemas.microsoft.com/office/drawing/2014/main" id="{BBB75F7A-BC87-4052-B40F-490D9D0E2A8E}"/>
              </a:ext>
            </a:extLst>
          </p:cNvPr>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284152" y="2057400"/>
            <a:ext cx="2459048" cy="2971800"/>
          </a:xfr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7827">
                                            <p:txEl>
                                              <p:pRg st="0" end="0"/>
                                            </p:txEl>
                                          </p:spTgt>
                                        </p:tgtEl>
                                        <p:attrNameLst>
                                          <p:attrName>ppt_c</p:attrName>
                                        </p:attrNameLst>
                                      </p:cBhvr>
                                      <p:to>
                                        <a:schemeClr val="accent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7827">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5ADE1A5-DCC2-4E3B-9154-C4E955E774A8}"/>
              </a:ext>
            </a:extLst>
          </p:cNvPr>
          <p:cNvSpPr>
            <a:spLocks noGrp="1" noChangeArrowheads="1"/>
          </p:cNvSpPr>
          <p:nvPr>
            <p:ph type="title"/>
          </p:nvPr>
        </p:nvSpPr>
        <p:spPr>
          <a:xfrm>
            <a:off x="685800" y="232534"/>
            <a:ext cx="8458200" cy="533400"/>
          </a:xfrm>
        </p:spPr>
        <p:txBody>
          <a:bodyPr>
            <a:noAutofit/>
          </a:bodyPr>
          <a:lstStyle/>
          <a:p>
            <a:pPr algn="ctr" eaLnBrk="1" fontAlgn="auto" hangingPunct="1">
              <a:spcAft>
                <a:spcPts val="0"/>
              </a:spcAft>
              <a:defRPr/>
            </a:pPr>
            <a:r>
              <a:rPr lang="en-US" sz="4800" b="1" dirty="0">
                <a:latin typeface="Times New Roman" pitchFamily="18" charset="0"/>
              </a:rPr>
              <a:t>Six </a:t>
            </a:r>
            <a:r>
              <a:rPr lang="en-US" sz="4800" b="1" dirty="0">
                <a:solidFill>
                  <a:srgbClr val="C00000"/>
                </a:solidFill>
                <a:latin typeface="Times New Roman" pitchFamily="18" charset="0"/>
              </a:rPr>
              <a:t>Philosophical </a:t>
            </a:r>
            <a:r>
              <a:rPr lang="en-US" sz="4800" b="1" dirty="0">
                <a:latin typeface="Times New Roman" pitchFamily="18" charset="0"/>
              </a:rPr>
              <a:t>Assumptions</a:t>
            </a:r>
          </a:p>
        </p:txBody>
      </p:sp>
      <p:sp>
        <p:nvSpPr>
          <p:cNvPr id="89092" name="Rectangle 4">
            <a:extLst>
              <a:ext uri="{FF2B5EF4-FFF2-40B4-BE49-F238E27FC236}">
                <a16:creationId xmlns:a16="http://schemas.microsoft.com/office/drawing/2014/main" id="{258B8052-C6F6-4779-9F4B-58A242EB80A3}"/>
              </a:ext>
            </a:extLst>
          </p:cNvPr>
          <p:cNvSpPr>
            <a:spLocks noGrp="1" noChangeArrowheads="1"/>
          </p:cNvSpPr>
          <p:nvPr>
            <p:ph type="body" sz="half" idx="2"/>
          </p:nvPr>
        </p:nvSpPr>
        <p:spPr>
          <a:xfrm>
            <a:off x="3505200" y="1232964"/>
            <a:ext cx="5410200" cy="5396435"/>
          </a:xfrm>
        </p:spPr>
        <p:txBody>
          <a:bodyPr/>
          <a:lstStyle/>
          <a:p>
            <a:pPr marL="0" indent="0" eaLnBrk="1" hangingPunct="1"/>
            <a:r>
              <a:rPr lang="en-US" altLang="en-US" dirty="0">
                <a:latin typeface="Times New Roman" panose="02020603050405020304" pitchFamily="18" charset="0"/>
              </a:rPr>
              <a:t>#3 - Multicultural students learn and develop in a variety of ways </a:t>
            </a:r>
            <a:r>
              <a:rPr lang="en-US" altLang="en-US" i="1" dirty="0">
                <a:latin typeface="Times New Roman" panose="02020603050405020304" pitchFamily="18" charset="0"/>
              </a:rPr>
              <a:t>within and outside</a:t>
            </a:r>
            <a:r>
              <a:rPr lang="en-US" altLang="en-US" dirty="0">
                <a:latin typeface="Times New Roman" panose="02020603050405020304" pitchFamily="18" charset="0"/>
              </a:rPr>
              <a:t> the formal classroom setting.</a:t>
            </a:r>
          </a:p>
          <a:p>
            <a:pPr marL="0" indent="0" eaLnBrk="1" hangingPunct="1"/>
            <a:r>
              <a:rPr lang="en-US" altLang="en-US" dirty="0">
                <a:latin typeface="Times New Roman" panose="02020603050405020304" pitchFamily="18" charset="0"/>
              </a:rPr>
              <a:t>#4 - Multicultural students interact with their campus environments in ways that </a:t>
            </a:r>
            <a:r>
              <a:rPr lang="en-US" altLang="en-US" i="1" dirty="0">
                <a:latin typeface="Times New Roman" panose="02020603050405020304" pitchFamily="18" charset="0"/>
              </a:rPr>
              <a:t>encourage their personal development</a:t>
            </a:r>
            <a:r>
              <a:rPr lang="en-US" altLang="en-US" dirty="0">
                <a:latin typeface="Times New Roman" panose="02020603050405020304" pitchFamily="18" charset="0"/>
              </a:rPr>
              <a:t> and </a:t>
            </a:r>
            <a:r>
              <a:rPr lang="en-US" altLang="en-US" i="1" dirty="0">
                <a:latin typeface="Times New Roman" panose="02020603050405020304" pitchFamily="18" charset="0"/>
              </a:rPr>
              <a:t>promote their learning</a:t>
            </a:r>
            <a:r>
              <a:rPr lang="en-US" altLang="en-US" dirty="0">
                <a:latin typeface="Times New Roman" panose="02020603050405020304" pitchFamily="18" charset="0"/>
              </a:rPr>
              <a:t>.</a:t>
            </a:r>
          </a:p>
        </p:txBody>
      </p:sp>
      <p:pic>
        <p:nvPicPr>
          <p:cNvPr id="21508" name="Picture 9" descr="http://www.saybrook.edu/rethinkingcomplexity/sites/www.saybrook.edu.rethinkingcomplexity/files/imagecache/full-size/images/92011-assumptions.gif">
            <a:hlinkClick r:id="rId2"/>
            <a:extLst>
              <a:ext uri="{FF2B5EF4-FFF2-40B4-BE49-F238E27FC236}">
                <a16:creationId xmlns:a16="http://schemas.microsoft.com/office/drawing/2014/main" id="{3C95C044-0537-4948-A2AB-E734DB971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2590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 calcmode="lin" valueType="num">
                                      <p:cBhvr additive="base">
                                        <p:cTn id="7" dur="500" fill="hold"/>
                                        <p:tgtEl>
                                          <p:spTgt spid="890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9092">
                                            <p:txEl>
                                              <p:pRg st="0" end="0"/>
                                            </p:txEl>
                                          </p:spTgt>
                                        </p:tgtEl>
                                        <p:attrNameLst>
                                          <p:attrName>ppt_c</p:attrName>
                                        </p:attrNameLst>
                                      </p:cBhvr>
                                      <p:to>
                                        <a:schemeClr val="accent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9092">
                                            <p:txEl>
                                              <p:pRg st="1" end="1"/>
                                            </p:txEl>
                                          </p:spTgt>
                                        </p:tgtEl>
                                        <p:attrNameLst>
                                          <p:attrName>style.visibility</p:attrName>
                                        </p:attrNameLst>
                                      </p:cBhvr>
                                      <p:to>
                                        <p:strVal val="visible"/>
                                      </p:to>
                                    </p:set>
                                    <p:anim calcmode="lin" valueType="num">
                                      <p:cBhvr additive="base">
                                        <p:cTn id="13" dur="500" fill="hold"/>
                                        <p:tgtEl>
                                          <p:spTgt spid="890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2">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9092">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1026">
            <a:extLst>
              <a:ext uri="{FF2B5EF4-FFF2-40B4-BE49-F238E27FC236}">
                <a16:creationId xmlns:a16="http://schemas.microsoft.com/office/drawing/2014/main" id="{7208043E-924A-443C-941A-F29A77BA8480}"/>
              </a:ext>
            </a:extLst>
          </p:cNvPr>
          <p:cNvSpPr>
            <a:spLocks noGrp="1" noChangeArrowheads="1"/>
          </p:cNvSpPr>
          <p:nvPr>
            <p:ph type="title"/>
          </p:nvPr>
        </p:nvSpPr>
        <p:spPr>
          <a:xfrm>
            <a:off x="342900" y="24089"/>
            <a:ext cx="8458200" cy="985838"/>
          </a:xfrm>
        </p:spPr>
        <p:txBody>
          <a:bodyPr>
            <a:noAutofit/>
          </a:bodyPr>
          <a:lstStyle/>
          <a:p>
            <a:pPr algn="ctr" eaLnBrk="1" fontAlgn="auto" hangingPunct="1">
              <a:spcAft>
                <a:spcPts val="0"/>
              </a:spcAft>
              <a:defRPr/>
            </a:pPr>
            <a:r>
              <a:rPr lang="en-US" sz="4800" b="1" dirty="0">
                <a:latin typeface="Times New Roman" pitchFamily="18" charset="0"/>
              </a:rPr>
              <a:t>Six </a:t>
            </a:r>
            <a:r>
              <a:rPr lang="en-US" sz="4800" b="1" dirty="0">
                <a:solidFill>
                  <a:srgbClr val="C00000"/>
                </a:solidFill>
                <a:latin typeface="Times New Roman" pitchFamily="18" charset="0"/>
              </a:rPr>
              <a:t>Philosophical </a:t>
            </a:r>
            <a:r>
              <a:rPr lang="en-US" sz="4800" b="1" dirty="0">
                <a:latin typeface="Times New Roman" pitchFamily="18" charset="0"/>
              </a:rPr>
              <a:t>Assumptions</a:t>
            </a:r>
          </a:p>
        </p:txBody>
      </p:sp>
      <p:sp>
        <p:nvSpPr>
          <p:cNvPr id="90115" name="Rectangle 1027">
            <a:extLst>
              <a:ext uri="{FF2B5EF4-FFF2-40B4-BE49-F238E27FC236}">
                <a16:creationId xmlns:a16="http://schemas.microsoft.com/office/drawing/2014/main" id="{D62C9396-4292-415F-BB2E-17259374A371}"/>
              </a:ext>
            </a:extLst>
          </p:cNvPr>
          <p:cNvSpPr>
            <a:spLocks noGrp="1" noChangeArrowheads="1"/>
          </p:cNvSpPr>
          <p:nvPr>
            <p:ph type="body" sz="half" idx="1"/>
          </p:nvPr>
        </p:nvSpPr>
        <p:spPr>
          <a:xfrm>
            <a:off x="152400" y="1371600"/>
            <a:ext cx="4876800" cy="5181600"/>
          </a:xfrm>
        </p:spPr>
        <p:txBody>
          <a:bodyPr>
            <a:normAutofit lnSpcReduction="10000"/>
          </a:bodyPr>
          <a:lstStyle/>
          <a:p>
            <a:pPr marL="0" indent="0" eaLnBrk="1" hangingPunct="1"/>
            <a:r>
              <a:rPr lang="en-US" altLang="en-US" dirty="0">
                <a:latin typeface="Times New Roman" panose="02020603050405020304" pitchFamily="18" charset="0"/>
              </a:rPr>
              <a:t>#5 – Campus climate has a </a:t>
            </a:r>
            <a:r>
              <a:rPr lang="en-US" altLang="en-US" i="1" dirty="0">
                <a:solidFill>
                  <a:srgbClr val="C00000"/>
                </a:solidFill>
                <a:latin typeface="Times New Roman" panose="02020603050405020304" pitchFamily="18" charset="0"/>
              </a:rPr>
              <a:t>direct impact </a:t>
            </a:r>
            <a:r>
              <a:rPr lang="en-US" altLang="en-US" dirty="0">
                <a:latin typeface="Times New Roman" panose="02020603050405020304" pitchFamily="18" charset="0"/>
              </a:rPr>
              <a:t>on multicultural students’ experiences in college and how they thrive in their learning communities.</a:t>
            </a:r>
          </a:p>
          <a:p>
            <a:pPr marL="0" indent="0" eaLnBrk="1" hangingPunct="1"/>
            <a:r>
              <a:rPr lang="en-US" altLang="en-US" dirty="0">
                <a:latin typeface="Times New Roman" panose="02020603050405020304" pitchFamily="18" charset="0"/>
              </a:rPr>
              <a:t>#6 – Multicultural students </a:t>
            </a:r>
            <a:r>
              <a:rPr lang="en-US" altLang="en-US" i="1" dirty="0">
                <a:solidFill>
                  <a:srgbClr val="C00000"/>
                </a:solidFill>
                <a:latin typeface="Times New Roman" panose="02020603050405020304" pitchFamily="18" charset="0"/>
              </a:rPr>
              <a:t>change colleges</a:t>
            </a:r>
            <a:r>
              <a:rPr lang="en-US" altLang="en-US" dirty="0">
                <a:solidFill>
                  <a:srgbClr val="C00000"/>
                </a:solidFill>
                <a:latin typeface="Times New Roman" panose="02020603050405020304" pitchFamily="18" charset="0"/>
              </a:rPr>
              <a:t> </a:t>
            </a:r>
            <a:r>
              <a:rPr lang="en-US" altLang="en-US" dirty="0">
                <a:latin typeface="Times New Roman" panose="02020603050405020304" pitchFamily="18" charset="0"/>
              </a:rPr>
              <a:t>in significant and positive ways that enhance the entire campus community.</a:t>
            </a:r>
          </a:p>
        </p:txBody>
      </p:sp>
      <p:pic>
        <p:nvPicPr>
          <p:cNvPr id="22532" name="Picture 9" descr="http://www.saybrook.edu/rethinkingcomplexity/sites/www.saybrook.edu.rethinkingcomplexity/files/imagecache/full-size/images/92011-assumptions.gif">
            <a:hlinkClick r:id="rId3"/>
            <a:extLst>
              <a:ext uri="{FF2B5EF4-FFF2-40B4-BE49-F238E27FC236}">
                <a16:creationId xmlns:a16="http://schemas.microsoft.com/office/drawing/2014/main" id="{A405497A-F2AE-45DC-95DA-BFC0C32C1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05000"/>
            <a:ext cx="3162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0115">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0115">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3367B62-8104-4BEF-B7A0-A5B5C364DE67}"/>
              </a:ext>
            </a:extLst>
          </p:cNvPr>
          <p:cNvSpPr>
            <a:spLocks noGrp="1" noChangeArrowheads="1"/>
          </p:cNvSpPr>
          <p:nvPr>
            <p:ph type="title"/>
          </p:nvPr>
        </p:nvSpPr>
        <p:spPr>
          <a:xfrm>
            <a:off x="381000" y="0"/>
            <a:ext cx="5791200" cy="990600"/>
          </a:xfrm>
        </p:spPr>
        <p:txBody>
          <a:bodyPr>
            <a:normAutofit/>
          </a:bodyPr>
          <a:lstStyle/>
          <a:p>
            <a:pPr algn="ctr" eaLnBrk="1" fontAlgn="auto" hangingPunct="1">
              <a:spcAft>
                <a:spcPts val="0"/>
              </a:spcAft>
              <a:defRPr/>
            </a:pPr>
            <a:r>
              <a:rPr lang="en-US" sz="5400" b="1" dirty="0">
                <a:latin typeface="Times New Roman" pitchFamily="18" charset="0"/>
              </a:rPr>
              <a:t>The Categories</a:t>
            </a:r>
          </a:p>
        </p:txBody>
      </p:sp>
      <p:sp>
        <p:nvSpPr>
          <p:cNvPr id="92167" name="Rectangle 7">
            <a:extLst>
              <a:ext uri="{FF2B5EF4-FFF2-40B4-BE49-F238E27FC236}">
                <a16:creationId xmlns:a16="http://schemas.microsoft.com/office/drawing/2014/main" id="{EBC2B12F-A550-4A3D-AE19-B86D1E07A33E}"/>
              </a:ext>
            </a:extLst>
          </p:cNvPr>
          <p:cNvSpPr>
            <a:spLocks noGrp="1" noChangeArrowheads="1"/>
          </p:cNvSpPr>
          <p:nvPr>
            <p:ph sz="half" idx="1"/>
          </p:nvPr>
        </p:nvSpPr>
        <p:spPr>
          <a:xfrm>
            <a:off x="-5715000" y="0"/>
            <a:ext cx="5181600" cy="5562600"/>
          </a:xfrm>
        </p:spPr>
        <p:txBody>
          <a:bodyPr rtlCol="0">
            <a:normAutofit fontScale="92500" lnSpcReduction="20000"/>
          </a:bodyPr>
          <a:lstStyle/>
          <a:p>
            <a:pPr marL="514350" indent="-514350" eaLnBrk="1" fontAlgn="auto" hangingPunct="1">
              <a:lnSpc>
                <a:spcPct val="90000"/>
              </a:lnSpc>
              <a:buFont typeface="+mj-lt"/>
              <a:buAutoNum type="arabicPeriod"/>
              <a:defRPr/>
            </a:pPr>
            <a:r>
              <a:rPr lang="en-US" dirty="0">
                <a:latin typeface="Times New Roman" panose="02020603050405020304" pitchFamily="18" charset="0"/>
                <a:cs typeface="Times New Roman" panose="02020603050405020304" pitchFamily="18" charset="0"/>
              </a:rPr>
              <a:t>What you see is what you get. </a:t>
            </a:r>
            <a:r>
              <a:rPr lang="en-US" dirty="0">
                <a:solidFill>
                  <a:srgbClr val="C00000"/>
                </a:solidFill>
                <a:latin typeface="Times New Roman" panose="02020603050405020304" pitchFamily="18" charset="0"/>
                <a:cs typeface="Times New Roman" panose="02020603050405020304" pitchFamily="18" charset="0"/>
              </a:rPr>
              <a:t>(reality of campus culture)</a:t>
            </a:r>
          </a:p>
          <a:p>
            <a:pPr marL="514350" indent="-514350" eaLnBrk="1" fontAlgn="auto" hangingPunct="1">
              <a:lnSpc>
                <a:spcPct val="90000"/>
              </a:lnSpc>
              <a:buFont typeface="+mj-lt"/>
              <a:buAutoNum type="arabicPeriod"/>
              <a:defRPr/>
            </a:pPr>
            <a:r>
              <a:rPr lang="en-US" dirty="0">
                <a:latin typeface="Times New Roman" panose="02020603050405020304" pitchFamily="18" charset="0"/>
                <a:cs typeface="Times New Roman" panose="02020603050405020304" pitchFamily="18" charset="0"/>
              </a:rPr>
              <a:t>Ask anyone—they’ll tell you. </a:t>
            </a:r>
            <a:r>
              <a:rPr lang="en-US" dirty="0">
                <a:solidFill>
                  <a:srgbClr val="C00000"/>
                </a:solidFill>
                <a:latin typeface="Times New Roman" panose="02020603050405020304" pitchFamily="18" charset="0"/>
                <a:cs typeface="Times New Roman" panose="02020603050405020304" pitchFamily="18" charset="0"/>
              </a:rPr>
              <a:t>(perceptions of campus and its mission)</a:t>
            </a:r>
          </a:p>
          <a:p>
            <a:pPr marL="514350" indent="-514350" eaLnBrk="1" fontAlgn="auto" hangingPunct="1">
              <a:lnSpc>
                <a:spcPct val="90000"/>
              </a:lnSpc>
              <a:buFont typeface="+mj-lt"/>
              <a:buAutoNum type="arabicPeriod"/>
              <a:defRPr/>
            </a:pPr>
            <a:r>
              <a:rPr lang="en-US" dirty="0">
                <a:latin typeface="Times New Roman" panose="02020603050405020304" pitchFamily="18" charset="0"/>
                <a:cs typeface="Times New Roman" panose="02020603050405020304" pitchFamily="18" charset="0"/>
              </a:rPr>
              <a:t>So where’s the professor? </a:t>
            </a:r>
            <a:r>
              <a:rPr lang="en-US" dirty="0">
                <a:solidFill>
                  <a:srgbClr val="C00000"/>
                </a:solidFill>
                <a:latin typeface="Times New Roman" panose="02020603050405020304" pitchFamily="18" charset="0"/>
                <a:cs typeface="Times New Roman" panose="02020603050405020304" pitchFamily="18" charset="0"/>
              </a:rPr>
              <a:t>(lack of faculty diversity and involvement)</a:t>
            </a:r>
          </a:p>
          <a:p>
            <a:pPr marL="514350" indent="-514350" eaLnBrk="1" fontAlgn="auto" hangingPunct="1">
              <a:lnSpc>
                <a:spcPct val="90000"/>
              </a:lnSpc>
              <a:buFont typeface="+mj-lt"/>
              <a:buAutoNum type="arabicPeriod"/>
              <a:defRPr/>
            </a:pPr>
            <a:r>
              <a:rPr lang="en-US" dirty="0">
                <a:latin typeface="Times New Roman" panose="02020603050405020304" pitchFamily="18" charset="0"/>
                <a:cs typeface="Times New Roman" panose="02020603050405020304" pitchFamily="18" charset="0"/>
              </a:rPr>
              <a:t>If I can make it there, I can make it anywhere. </a:t>
            </a:r>
            <a:r>
              <a:rPr lang="en-US" dirty="0">
                <a:solidFill>
                  <a:srgbClr val="C00000"/>
                </a:solidFill>
                <a:latin typeface="Times New Roman" panose="02020603050405020304" pitchFamily="18" charset="0"/>
                <a:cs typeface="Times New Roman" panose="02020603050405020304" pitchFamily="18" charset="0"/>
              </a:rPr>
              <a:t>(coping statements and self-beliefs)</a:t>
            </a:r>
          </a:p>
          <a:p>
            <a:pPr marL="514350" indent="-514350" eaLnBrk="1" fontAlgn="auto" hangingPunct="1">
              <a:lnSpc>
                <a:spcPct val="90000"/>
              </a:lnSpc>
              <a:buFont typeface="+mj-lt"/>
              <a:buAutoNum type="arabicPeriod"/>
              <a:defRPr/>
            </a:pPr>
            <a:r>
              <a:rPr lang="en-US" dirty="0">
                <a:latin typeface="Times New Roman" panose="02020603050405020304" pitchFamily="18" charset="0"/>
                <a:cs typeface="Times New Roman" panose="02020603050405020304" pitchFamily="18" charset="0"/>
              </a:rPr>
              <a:t>R-e-s-p-e-c-t: Find out what it means to me. </a:t>
            </a:r>
            <a:r>
              <a:rPr lang="en-US" dirty="0">
                <a:solidFill>
                  <a:srgbClr val="C00000"/>
                </a:solidFill>
                <a:latin typeface="Times New Roman" panose="02020603050405020304" pitchFamily="18" charset="0"/>
                <a:cs typeface="Times New Roman" panose="02020603050405020304" pitchFamily="18" charset="0"/>
              </a:rPr>
              <a:t>(campus perceptions of students)</a:t>
            </a:r>
          </a:p>
          <a:p>
            <a:pPr marL="514350" indent="-514350" eaLnBrk="1" fontAlgn="auto" hangingPunct="1">
              <a:lnSpc>
                <a:spcPct val="90000"/>
              </a:lnSpc>
              <a:buFont typeface="+mj-lt"/>
              <a:buAutoNum type="arabicPeriod"/>
              <a:defRPr/>
            </a:pPr>
            <a:r>
              <a:rPr lang="en-US" dirty="0">
                <a:latin typeface="Times New Roman" panose="02020603050405020304" pitchFamily="18" charset="0"/>
                <a:cs typeface="Times New Roman" panose="02020603050405020304" pitchFamily="18" charset="0"/>
              </a:rPr>
              <a:t>If this world were mine</a:t>
            </a:r>
            <a:r>
              <a:rPr lang="en-US" dirty="0">
                <a:solidFill>
                  <a:srgbClr val="C00000"/>
                </a:solidFill>
                <a:latin typeface="Times New Roman" panose="02020603050405020304" pitchFamily="18" charset="0"/>
                <a:cs typeface="Times New Roman" panose="02020603050405020304" pitchFamily="18" charset="0"/>
              </a:rPr>
              <a:t>…(involvement, future views of self)</a:t>
            </a:r>
          </a:p>
          <a:p>
            <a:pPr marL="0" indent="0" eaLnBrk="1" fontAlgn="auto" hangingPunct="1">
              <a:lnSpc>
                <a:spcPct val="90000"/>
              </a:lnSpc>
              <a:defRPr/>
            </a:pPr>
            <a:endParaRPr lang="en-US" dirty="0"/>
          </a:p>
        </p:txBody>
      </p:sp>
      <p:pic>
        <p:nvPicPr>
          <p:cNvPr id="123911" name="Picture 7" descr="http://www.aep.org.uk/_resources/assets/inline/custom/7/593.jpg">
            <a:hlinkClick r:id="rId3"/>
            <a:extLst>
              <a:ext uri="{FF2B5EF4-FFF2-40B4-BE49-F238E27FC236}">
                <a16:creationId xmlns:a16="http://schemas.microsoft.com/office/drawing/2014/main" id="{78B98B03-7618-458C-92D9-3954A0295F50}"/>
              </a:ext>
            </a:extLst>
          </p:cNvPr>
          <p:cNvPicPr>
            <a:picLocks noChangeAspect="1" noChangeArrowheads="1"/>
          </p:cNvPicPr>
          <p:nvPr/>
        </p:nvPicPr>
        <p:blipFill>
          <a:blip r:embed="rId4"/>
          <a:srcRect/>
          <a:stretch>
            <a:fillRect/>
          </a:stretch>
        </p:blipFill>
        <p:spPr bwMode="auto">
          <a:xfrm>
            <a:off x="6019800" y="1866900"/>
            <a:ext cx="2667000"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0DC1EA76-5E17-46C8-AFE0-CD3455127CC1}"/>
              </a:ext>
            </a:extLst>
          </p:cNvPr>
          <p:cNvSpPr>
            <a:spLocks noGrp="1" noChangeArrowheads="1"/>
          </p:cNvSpPr>
          <p:nvPr>
            <p:ph type="title"/>
          </p:nvPr>
        </p:nvSpPr>
        <p:spPr>
          <a:xfrm>
            <a:off x="990600" y="152400"/>
            <a:ext cx="8077200" cy="1143000"/>
          </a:xfrm>
        </p:spPr>
        <p:txBody>
          <a:bodyPr>
            <a:normAutofit fontScale="90000"/>
          </a:bodyPr>
          <a:lstStyle/>
          <a:p>
            <a:pPr algn="ctr" eaLnBrk="1" fontAlgn="auto" hangingPunct="1">
              <a:spcAft>
                <a:spcPts val="0"/>
              </a:spcAft>
              <a:defRPr/>
            </a:pPr>
            <a:r>
              <a:rPr lang="en-US" b="1" dirty="0">
                <a:latin typeface="Times New Roman" pitchFamily="18" charset="0"/>
              </a:rPr>
              <a:t>What You See is What You Get. (Reality of Campus Culture).</a:t>
            </a:r>
          </a:p>
        </p:txBody>
      </p:sp>
      <p:sp>
        <p:nvSpPr>
          <p:cNvPr id="24579" name="Rectangle 3">
            <a:extLst>
              <a:ext uri="{FF2B5EF4-FFF2-40B4-BE49-F238E27FC236}">
                <a16:creationId xmlns:a16="http://schemas.microsoft.com/office/drawing/2014/main" id="{27C0DB18-4DD2-4F7B-A8E4-F87DF2CB8AB6}"/>
              </a:ext>
            </a:extLst>
          </p:cNvPr>
          <p:cNvSpPr>
            <a:spLocks noGrp="1" noChangeArrowheads="1"/>
          </p:cNvSpPr>
          <p:nvPr>
            <p:ph type="body" sz="half" idx="1"/>
          </p:nvPr>
        </p:nvSpPr>
        <p:spPr>
          <a:xfrm>
            <a:off x="76200" y="1676400"/>
            <a:ext cx="3810000" cy="4953000"/>
          </a:xfrm>
        </p:spPr>
        <p:txBody>
          <a:bodyPr>
            <a:normAutofit fontScale="77500" lnSpcReduction="20000"/>
          </a:bodyPr>
          <a:lstStyle/>
          <a:p>
            <a:pPr marL="0" indent="0" eaLnBrk="1" hangingPunct="1"/>
            <a:r>
              <a:rPr lang="en-US" altLang="en-US" dirty="0">
                <a:latin typeface="Times New Roman" panose="02020603050405020304" pitchFamily="18" charset="0"/>
                <a:cs typeface="Times New Roman" panose="02020603050405020304" pitchFamily="18" charset="0"/>
              </a:rPr>
              <a:t>The expectations and preconceived notions of students of color about their college agents, peers, and  campus environment are not in sync with their experienced reality.</a:t>
            </a:r>
          </a:p>
          <a:p>
            <a:pPr marL="0" indent="0" eaLnBrk="1" hangingPunct="1"/>
            <a:r>
              <a:rPr lang="en-US" altLang="en-US" dirty="0" err="1">
                <a:latin typeface="Times New Roman" panose="02020603050405020304" pitchFamily="18" charset="0"/>
                <a:cs typeface="Times New Roman" panose="02020603050405020304" pitchFamily="18" charset="0"/>
              </a:rPr>
              <a:t>Hurn</a:t>
            </a:r>
            <a:r>
              <a:rPr lang="en-US" altLang="en-US" dirty="0">
                <a:latin typeface="Times New Roman" panose="02020603050405020304" pitchFamily="18" charset="0"/>
                <a:cs typeface="Times New Roman" panose="02020603050405020304" pitchFamily="18" charset="0"/>
              </a:rPr>
              <a:t> (1993) and Bourdieu and </a:t>
            </a:r>
            <a:r>
              <a:rPr lang="en-US" altLang="en-US" dirty="0" err="1">
                <a:latin typeface="Times New Roman" panose="02020603050405020304" pitchFamily="18" charset="0"/>
                <a:cs typeface="Times New Roman" panose="02020603050405020304" pitchFamily="18" charset="0"/>
              </a:rPr>
              <a:t>Passeron</a:t>
            </a:r>
            <a:r>
              <a:rPr lang="en-US" altLang="en-US" dirty="0">
                <a:latin typeface="Times New Roman" panose="02020603050405020304" pitchFamily="18" charset="0"/>
                <a:cs typeface="Times New Roman" panose="02020603050405020304" pitchFamily="18" charset="0"/>
              </a:rPr>
              <a:t> (1977) view education as an important social and political force in the process of class reproduction.</a:t>
            </a:r>
          </a:p>
        </p:txBody>
      </p:sp>
      <p:pic>
        <p:nvPicPr>
          <p:cNvPr id="24580" name="Picture 7" descr="http://www2.wlu.edu/images/admissions/campus_images/colonnade-class-ejo.jpg">
            <a:hlinkClick r:id="rId2"/>
            <a:extLst>
              <a:ext uri="{FF2B5EF4-FFF2-40B4-BE49-F238E27FC236}">
                <a16:creationId xmlns:a16="http://schemas.microsoft.com/office/drawing/2014/main" id="{A4BD29C5-1FFB-4CA9-B1FE-431C3994A77B}"/>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343400" y="1828800"/>
            <a:ext cx="4572000" cy="4343400"/>
          </a:xfrm>
          <a:effectLst>
            <a:softEdge rad="31750"/>
          </a:effectLst>
        </p:spPr>
      </p:pic>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003" y="457200"/>
            <a:ext cx="8229600" cy="1143000"/>
          </a:xfrm>
        </p:spPr>
        <p:txBody>
          <a:bodyPr>
            <a:normAutofit/>
          </a:bodyPr>
          <a:lstStyle/>
          <a:p>
            <a:r>
              <a:rPr lang="en-US"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VIDEO -The Scratch Line</a:t>
            </a:r>
            <a:endParaRPr lang="en-US"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endParaRPr>
          </a:p>
        </p:txBody>
      </p:sp>
      <p:sp>
        <p:nvSpPr>
          <p:cNvPr id="22531" name="Rectangle 3"/>
          <p:cNvSpPr>
            <a:spLocks noGrp="1" noChangeArrowheads="1"/>
          </p:cNvSpPr>
          <p:nvPr>
            <p:ph idx="1"/>
          </p:nvPr>
        </p:nvSpPr>
        <p:spPr>
          <a:xfrm>
            <a:off x="304800" y="1981200"/>
            <a:ext cx="4654061" cy="3962400"/>
          </a:xfrm>
        </p:spPr>
        <p:txBody>
          <a:bodyPr>
            <a:normAutofit/>
          </a:bodyPr>
          <a:lstStyle/>
          <a:p>
            <a:pPr eaLnBrk="1" hangingPunct="1">
              <a:lnSpc>
                <a:spcPct val="90000"/>
              </a:lnSpc>
              <a:buFont typeface="Wingdings 2" panose="05020102010507070707" pitchFamily="18" charset="2"/>
              <a:buNone/>
              <a:defRPr/>
            </a:pPr>
            <a:r>
              <a:rPr lang="en-US" sz="2333" dirty="0">
                <a:solidFill>
                  <a:schemeClr val="tx2">
                    <a:lumMod val="50000"/>
                  </a:schemeClr>
                </a:solidFill>
                <a:latin typeface="Georgia" pitchFamily="18" charset="0"/>
              </a:rPr>
              <a:t>	</a:t>
            </a:r>
            <a:r>
              <a:rPr lang="en-US" sz="2333" dirty="0">
                <a:latin typeface="Georgia" pitchFamily="18" charset="0"/>
              </a:rPr>
              <a:t>“As a people we still have tremendous societal deficits to overcome, particularly among marginalized youth without hope, but I believe the glass is more than half full.”    </a:t>
            </a:r>
          </a:p>
          <a:p>
            <a:pPr eaLnBrk="1" hangingPunct="1">
              <a:lnSpc>
                <a:spcPct val="90000"/>
              </a:lnSpc>
              <a:buFont typeface="Wingdings 2" panose="05020102010507070707" pitchFamily="18" charset="2"/>
              <a:buNone/>
              <a:defRPr/>
            </a:pPr>
            <a:r>
              <a:rPr lang="en-US" sz="2333" dirty="0">
                <a:latin typeface="Georgia" pitchFamily="18" charset="0"/>
              </a:rPr>
              <a:t> </a:t>
            </a:r>
            <a:r>
              <a:rPr lang="en-US" sz="1500" dirty="0">
                <a:latin typeface="Georgia" pitchFamily="18" charset="0"/>
              </a:rPr>
              <a:t> </a:t>
            </a:r>
            <a:r>
              <a:rPr lang="en-US" sz="1667" i="1" dirty="0">
                <a:latin typeface="Georgia" pitchFamily="18" charset="0"/>
              </a:rPr>
              <a:t>…</a:t>
            </a:r>
            <a:r>
              <a:rPr lang="en-US" sz="1500" i="1" dirty="0">
                <a:latin typeface="Georgia" pitchFamily="18" charset="0"/>
              </a:rPr>
              <a:t>from </a:t>
            </a:r>
            <a:r>
              <a:rPr lang="en-US" sz="1500" i="1" dirty="0">
                <a:effectLst>
                  <a:outerShdw blurRad="38100" dist="38100" dir="2700000" algn="tl">
                    <a:srgbClr val="000000">
                      <a:alpha val="43137"/>
                    </a:srgbClr>
                  </a:outerShdw>
                </a:effectLst>
                <a:latin typeface="Georgia" pitchFamily="18" charset="0"/>
              </a:rPr>
              <a:t>The Substance of Things Hoped For: A Memoir of African-American Faith</a:t>
            </a:r>
            <a:endParaRPr lang="en-US" sz="2667" i="1" dirty="0">
              <a:effectLst>
                <a:outerShdw blurRad="38100" dist="38100" dir="2700000" algn="tl">
                  <a:srgbClr val="000000">
                    <a:alpha val="43137"/>
                  </a:srgbClr>
                </a:outerShdw>
              </a:effectLst>
              <a:latin typeface="Georgia" pitchFamily="18" charset="0"/>
            </a:endParaRPr>
          </a:p>
        </p:txBody>
      </p:sp>
      <p:sp>
        <p:nvSpPr>
          <p:cNvPr id="5" name="Rectangle 4"/>
          <p:cNvSpPr/>
          <p:nvPr/>
        </p:nvSpPr>
        <p:spPr>
          <a:xfrm>
            <a:off x="117191" y="5412825"/>
            <a:ext cx="4750750" cy="369332"/>
          </a:xfrm>
          <a:prstGeom prst="rect">
            <a:avLst/>
          </a:prstGeom>
        </p:spPr>
        <p:txBody>
          <a:bodyPr wrap="square">
            <a:spAutoFit/>
          </a:bodyPr>
          <a:lstStyle/>
          <a:p>
            <a:pPr lvl="0" algn="ctr">
              <a:spcBef>
                <a:spcPct val="0"/>
              </a:spcBef>
            </a:pPr>
            <a:r>
              <a:rPr lang="en-US" altLang="en-US" dirty="0">
                <a:solidFill>
                  <a:prstClr val="black"/>
                </a:solidFill>
                <a:latin typeface="Georgia" panose="02040502050405020303" pitchFamily="18" charset="0"/>
                <a:hlinkClick r:id="rId3"/>
              </a:rPr>
              <a:t>Rev. Dr. Samuel Dewitt Proctor</a:t>
            </a:r>
            <a:endParaRPr lang="en-US" altLang="en-US" dirty="0">
              <a:solidFill>
                <a:prstClr val="black"/>
              </a:solidFill>
              <a:latin typeface="Georgia" panose="02040502050405020303" pitchFamily="18" charset="0"/>
            </a:endParaRPr>
          </a:p>
        </p:txBody>
      </p:sp>
      <p:pic>
        <p:nvPicPr>
          <p:cNvPr id="8" name="Picture 4" descr="https://proctor.gse.rutgers.edu/sites/default/files/u38/TD02158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46470" y="1676400"/>
            <a:ext cx="3692730" cy="3657600"/>
          </a:xfrm>
          <a:prstGeom prst="rect">
            <a:avLst/>
          </a:prstGeom>
          <a:ln w="127000" cap="sq">
            <a:solidFill>
              <a:srgbClr val="000000"/>
            </a:solidFill>
            <a:miter lim="800000"/>
          </a:ln>
          <a:effectLst>
            <a:outerShdw blurRad="57150" dist="50800" dir="2700000" algn="tl" rotWithShape="0">
              <a:srgbClr val="000000">
                <a:alpha val="40000"/>
              </a:srgbClr>
            </a:outerShdw>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33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0E99C4E2-1B02-446B-889A-7FA2719CD7D7}"/>
              </a:ext>
            </a:extLst>
          </p:cNvPr>
          <p:cNvSpPr>
            <a:spLocks noGrp="1" noChangeArrowheads="1"/>
          </p:cNvSpPr>
          <p:nvPr>
            <p:ph type="title"/>
          </p:nvPr>
        </p:nvSpPr>
        <p:spPr>
          <a:xfrm>
            <a:off x="228600" y="152400"/>
            <a:ext cx="8763000" cy="1143000"/>
          </a:xfrm>
        </p:spPr>
        <p:txBody>
          <a:bodyPr>
            <a:noAutofit/>
          </a:bodyPr>
          <a:lstStyle/>
          <a:p>
            <a:pPr algn="ctr" eaLnBrk="1" fontAlgn="auto" hangingPunct="1">
              <a:spcAft>
                <a:spcPts val="0"/>
              </a:spcAft>
              <a:defRPr/>
            </a:pPr>
            <a:r>
              <a:rPr lang="en-US" sz="3200" b="1" dirty="0">
                <a:latin typeface="Times New Roman" pitchFamily="18" charset="0"/>
              </a:rPr>
              <a:t>Ask Anyone—They’ll Tell You. (Perceptions of Campus and Its Mission</a:t>
            </a:r>
            <a:br>
              <a:rPr lang="en-US" sz="2800" b="1" u="sng" dirty="0">
                <a:latin typeface="Times New Roman" pitchFamily="18" charset="0"/>
              </a:rPr>
            </a:br>
            <a:endParaRPr lang="en-US" sz="2800" b="1" u="sng" dirty="0">
              <a:latin typeface="Times New Roman" pitchFamily="18" charset="0"/>
            </a:endParaRPr>
          </a:p>
        </p:txBody>
      </p:sp>
      <p:sp>
        <p:nvSpPr>
          <p:cNvPr id="25603" name="Rectangle 4">
            <a:extLst>
              <a:ext uri="{FF2B5EF4-FFF2-40B4-BE49-F238E27FC236}">
                <a16:creationId xmlns:a16="http://schemas.microsoft.com/office/drawing/2014/main" id="{E6D9E1B4-B4D3-45EB-BB58-658E09C826C4}"/>
              </a:ext>
            </a:extLst>
          </p:cNvPr>
          <p:cNvSpPr>
            <a:spLocks noGrp="1" noChangeArrowheads="1"/>
          </p:cNvSpPr>
          <p:nvPr>
            <p:ph type="body" sz="half" idx="2"/>
          </p:nvPr>
        </p:nvSpPr>
        <p:spPr>
          <a:xfrm>
            <a:off x="304800" y="1219200"/>
            <a:ext cx="5181600" cy="5334000"/>
          </a:xfrm>
        </p:spPr>
        <p:txBody>
          <a:bodyPr>
            <a:normAutofit lnSpcReduction="10000"/>
          </a:bodyPr>
          <a:lstStyle/>
          <a:p>
            <a:pPr marL="0" indent="0" eaLnBrk="1" hangingPunct="1">
              <a:lnSpc>
                <a:spcPct val="90000"/>
              </a:lnSpc>
            </a:pPr>
            <a:r>
              <a:rPr lang="en-US" altLang="en-US" dirty="0">
                <a:latin typeface="Times New Roman" panose="02020603050405020304" pitchFamily="18" charset="0"/>
              </a:rPr>
              <a:t>Minority students often lament their role as spokesperson for their racial and ethnic groups, a </a:t>
            </a:r>
            <a:r>
              <a:rPr lang="en-US" altLang="en-US" dirty="0">
                <a:solidFill>
                  <a:srgbClr val="C00000"/>
                </a:solidFill>
                <a:latin typeface="Times New Roman" panose="02020603050405020304" pitchFamily="18" charset="0"/>
              </a:rPr>
              <a:t>role they are invariably expected to play </a:t>
            </a:r>
            <a:r>
              <a:rPr lang="en-US" altLang="en-US" dirty="0">
                <a:latin typeface="Times New Roman" panose="02020603050405020304" pitchFamily="18" charset="0"/>
              </a:rPr>
              <a:t>in non-minority settings.</a:t>
            </a:r>
          </a:p>
          <a:p>
            <a:pPr marL="0" indent="0" eaLnBrk="1" hangingPunct="1">
              <a:lnSpc>
                <a:spcPct val="90000"/>
              </a:lnSpc>
            </a:pPr>
            <a:r>
              <a:rPr lang="en-US" altLang="en-US" dirty="0">
                <a:latin typeface="Times New Roman" panose="02020603050405020304" pitchFamily="18" charset="0"/>
              </a:rPr>
              <a:t>Students often imply that their dual role as a minority student and as a college student significantly impacts their identity and development (Roebuck &amp; </a:t>
            </a:r>
            <a:r>
              <a:rPr lang="en-US" altLang="en-US" dirty="0" err="1">
                <a:latin typeface="Times New Roman" panose="02020603050405020304" pitchFamily="18" charset="0"/>
              </a:rPr>
              <a:t>Murty</a:t>
            </a:r>
            <a:r>
              <a:rPr lang="en-US" altLang="en-US" dirty="0">
                <a:latin typeface="Times New Roman" panose="02020603050405020304" pitchFamily="18" charset="0"/>
              </a:rPr>
              <a:t>, 1993).</a:t>
            </a:r>
          </a:p>
        </p:txBody>
      </p:sp>
      <p:pic>
        <p:nvPicPr>
          <p:cNvPr id="25604" name="Picture 2" descr="http://powerhouserecovery.com/wp-content/uploads/2015/01/Mission-Sign.jpg">
            <a:hlinkClick r:id="rId2"/>
            <a:extLst>
              <a:ext uri="{FF2B5EF4-FFF2-40B4-BE49-F238E27FC236}">
                <a16:creationId xmlns:a16="http://schemas.microsoft.com/office/drawing/2014/main" id="{29391045-BB4E-4E7C-820E-EF3172E61783}"/>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715000" y="1752600"/>
            <a:ext cx="3124200" cy="3429000"/>
          </a:xfrm>
        </p:spPr>
      </p:pic>
    </p:spTree>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1D952D38-2F4F-4109-8513-1FC9BC44CB61}"/>
              </a:ext>
            </a:extLst>
          </p:cNvPr>
          <p:cNvSpPr>
            <a:spLocks noGrp="1" noChangeArrowheads="1"/>
          </p:cNvSpPr>
          <p:nvPr>
            <p:ph type="title"/>
          </p:nvPr>
        </p:nvSpPr>
        <p:spPr>
          <a:xfrm>
            <a:off x="533400" y="228600"/>
            <a:ext cx="8077200" cy="1371600"/>
          </a:xfrm>
        </p:spPr>
        <p:txBody>
          <a:bodyPr>
            <a:normAutofit fontScale="90000"/>
          </a:bodyPr>
          <a:lstStyle/>
          <a:p>
            <a:pPr algn="ctr" eaLnBrk="1" fontAlgn="auto" hangingPunct="1">
              <a:spcAft>
                <a:spcPts val="0"/>
              </a:spcAft>
              <a:defRPr/>
            </a:pPr>
            <a:r>
              <a:rPr lang="en-US" sz="4000" b="1" dirty="0">
                <a:latin typeface="Times New Roman" pitchFamily="18" charset="0"/>
              </a:rPr>
              <a:t>So Where’s the Professor? (Lack of Faculty Diversity and Involvement)</a:t>
            </a:r>
            <a:br>
              <a:rPr lang="en-US" b="1" u="sng" dirty="0">
                <a:latin typeface="Times New Roman" pitchFamily="18" charset="0"/>
              </a:rPr>
            </a:br>
            <a:endParaRPr lang="en-US" b="1" u="sng" dirty="0">
              <a:latin typeface="Times New Roman" pitchFamily="18" charset="0"/>
            </a:endParaRPr>
          </a:p>
        </p:txBody>
      </p:sp>
      <p:sp>
        <p:nvSpPr>
          <p:cNvPr id="26627" name="Rectangle 3">
            <a:extLst>
              <a:ext uri="{FF2B5EF4-FFF2-40B4-BE49-F238E27FC236}">
                <a16:creationId xmlns:a16="http://schemas.microsoft.com/office/drawing/2014/main" id="{BC7FF0EC-631C-4B5E-8346-B34D83B191E9}"/>
              </a:ext>
            </a:extLst>
          </p:cNvPr>
          <p:cNvSpPr>
            <a:spLocks noGrp="1" noChangeArrowheads="1"/>
          </p:cNvSpPr>
          <p:nvPr>
            <p:ph type="body" sz="half" idx="1"/>
          </p:nvPr>
        </p:nvSpPr>
        <p:spPr>
          <a:xfrm>
            <a:off x="304800" y="1447800"/>
            <a:ext cx="4648200" cy="5029200"/>
          </a:xfrm>
        </p:spPr>
        <p:txBody>
          <a:bodyPr>
            <a:normAutofit fontScale="92500" lnSpcReduction="10000"/>
          </a:bodyPr>
          <a:lstStyle/>
          <a:p>
            <a:pPr marL="0" indent="0" eaLnBrk="1" hangingPunct="1">
              <a:lnSpc>
                <a:spcPct val="90000"/>
              </a:lnSpc>
            </a:pPr>
            <a:r>
              <a:rPr lang="en-US" altLang="en-US" dirty="0">
                <a:latin typeface="Times New Roman" panose="02020603050405020304" pitchFamily="18" charset="0"/>
              </a:rPr>
              <a:t>Probably the most significant element influencing the performance level of many students is their inability to connect to an institutional agent.</a:t>
            </a:r>
          </a:p>
          <a:p>
            <a:pPr marL="0" indent="0" eaLnBrk="1" hangingPunct="1">
              <a:lnSpc>
                <a:spcPct val="90000"/>
              </a:lnSpc>
            </a:pPr>
            <a:r>
              <a:rPr lang="en-US" altLang="en-US" dirty="0">
                <a:latin typeface="Times New Roman" panose="02020603050405020304" pitchFamily="18" charset="0"/>
              </a:rPr>
              <a:t>According to Allen (1986), relationships with faculty for minority students, African American students in particular, are one of the </a:t>
            </a:r>
            <a:r>
              <a:rPr lang="en-US" altLang="en-US" dirty="0">
                <a:solidFill>
                  <a:srgbClr val="C00000"/>
                </a:solidFill>
                <a:latin typeface="Times New Roman" panose="02020603050405020304" pitchFamily="18" charset="0"/>
              </a:rPr>
              <a:t>most effective predictors </a:t>
            </a:r>
            <a:r>
              <a:rPr lang="en-US" altLang="en-US" dirty="0">
                <a:latin typeface="Times New Roman" panose="02020603050405020304" pitchFamily="18" charset="0"/>
              </a:rPr>
              <a:t>of student outcomes.</a:t>
            </a:r>
          </a:p>
        </p:txBody>
      </p:sp>
      <p:pic>
        <p:nvPicPr>
          <p:cNvPr id="6146" name="Picture 2" descr="Dr. Eli Joseph Explores How Academia Continues To Fail Black Professors">
            <a:extLst>
              <a:ext uri="{FF2B5EF4-FFF2-40B4-BE49-F238E27FC236}">
                <a16:creationId xmlns:a16="http://schemas.microsoft.com/office/drawing/2014/main" id="{08C50EA0-B37B-4E3C-B57B-576462CA09B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3838514" cy="44196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25D1B22F-4BFE-41B2-9F60-7DDC690A5860}"/>
              </a:ext>
            </a:extLst>
          </p:cNvPr>
          <p:cNvSpPr>
            <a:spLocks noGrp="1" noChangeArrowheads="1"/>
          </p:cNvSpPr>
          <p:nvPr>
            <p:ph type="title"/>
          </p:nvPr>
        </p:nvSpPr>
        <p:spPr>
          <a:xfrm>
            <a:off x="76200" y="152400"/>
            <a:ext cx="8872630" cy="1143000"/>
          </a:xfrm>
        </p:spPr>
        <p:txBody>
          <a:bodyPr>
            <a:normAutofit fontScale="90000"/>
          </a:bodyPr>
          <a:lstStyle/>
          <a:p>
            <a:pPr algn="ctr" eaLnBrk="1" fontAlgn="auto" hangingPunct="1">
              <a:spcAft>
                <a:spcPts val="0"/>
              </a:spcAft>
              <a:defRPr/>
            </a:pPr>
            <a:r>
              <a:rPr lang="en-US" sz="3600" b="1" dirty="0">
                <a:latin typeface="Times New Roman" pitchFamily="18" charset="0"/>
              </a:rPr>
              <a:t>If I can make it there, I can make it anywhere. (coping statements and self-beliefs)</a:t>
            </a:r>
            <a:br>
              <a:rPr lang="en-US" sz="3200" b="1" u="sng" dirty="0">
                <a:latin typeface="Times New Roman" pitchFamily="18" charset="0"/>
              </a:rPr>
            </a:br>
            <a:endParaRPr lang="en-US" sz="3200" b="1" u="sng" dirty="0">
              <a:latin typeface="Times New Roman" pitchFamily="18" charset="0"/>
            </a:endParaRPr>
          </a:p>
        </p:txBody>
      </p:sp>
      <p:sp>
        <p:nvSpPr>
          <p:cNvPr id="27651" name="Rectangle 4">
            <a:extLst>
              <a:ext uri="{FF2B5EF4-FFF2-40B4-BE49-F238E27FC236}">
                <a16:creationId xmlns:a16="http://schemas.microsoft.com/office/drawing/2014/main" id="{EFA23314-6612-42AC-9D8D-91D355F2DAAA}"/>
              </a:ext>
            </a:extLst>
          </p:cNvPr>
          <p:cNvSpPr>
            <a:spLocks noGrp="1" noChangeArrowheads="1"/>
          </p:cNvSpPr>
          <p:nvPr>
            <p:ph type="body" sz="half" idx="2"/>
          </p:nvPr>
        </p:nvSpPr>
        <p:spPr>
          <a:xfrm>
            <a:off x="4114800" y="1524000"/>
            <a:ext cx="4834030" cy="5029200"/>
          </a:xfrm>
        </p:spPr>
        <p:txBody>
          <a:bodyPr>
            <a:normAutofit lnSpcReduction="10000"/>
          </a:bodyPr>
          <a:lstStyle/>
          <a:p>
            <a:pPr marL="0" indent="0" eaLnBrk="1" hangingPunct="1">
              <a:lnSpc>
                <a:spcPct val="90000"/>
              </a:lnSpc>
            </a:pPr>
            <a:r>
              <a:rPr lang="en-US" altLang="en-US" sz="2800" dirty="0">
                <a:latin typeface="Times New Roman" panose="02020603050405020304" pitchFamily="18" charset="0"/>
              </a:rPr>
              <a:t>Dorsey and Jackson (1995) found that despite minority students’ levels of academic satisfaction and achievement, a substantial percentage reported feelings of socio-cultural isolation in terms of the campus environment.</a:t>
            </a:r>
          </a:p>
          <a:p>
            <a:pPr marL="0" indent="0" eaLnBrk="1" hangingPunct="1">
              <a:lnSpc>
                <a:spcPct val="90000"/>
              </a:lnSpc>
            </a:pPr>
            <a:r>
              <a:rPr lang="en-US" altLang="en-US" sz="2800" dirty="0">
                <a:latin typeface="Times New Roman" panose="02020603050405020304" pitchFamily="18" charset="0"/>
              </a:rPr>
              <a:t>Paul (1988) found that minority student expectations regarding future life success is deeply rooted in experiences within nonminority contexts.</a:t>
            </a:r>
          </a:p>
        </p:txBody>
      </p:sp>
      <p:pic>
        <p:nvPicPr>
          <p:cNvPr id="5122" name="Picture 2" descr="Why Negative Coping Skills Work in the Short Term | Psychology Today">
            <a:extLst>
              <a:ext uri="{FF2B5EF4-FFF2-40B4-BE49-F238E27FC236}">
                <a16:creationId xmlns:a16="http://schemas.microsoft.com/office/drawing/2014/main" id="{56E7CAAC-CB83-419F-AA11-5584ECDB8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11" y="1543172"/>
            <a:ext cx="3462430" cy="502919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F18C7BDA-998B-4C77-A909-CD6D26F75C21}"/>
              </a:ext>
            </a:extLst>
          </p:cNvPr>
          <p:cNvSpPr>
            <a:spLocks noGrp="1" noChangeArrowheads="1"/>
          </p:cNvSpPr>
          <p:nvPr>
            <p:ph type="title"/>
          </p:nvPr>
        </p:nvSpPr>
        <p:spPr>
          <a:xfrm>
            <a:off x="190500" y="656062"/>
            <a:ext cx="8420100" cy="228600"/>
          </a:xfrm>
        </p:spPr>
        <p:txBody>
          <a:bodyPr>
            <a:normAutofit fontScale="90000"/>
          </a:bodyPr>
          <a:lstStyle/>
          <a:p>
            <a:pPr algn="ctr" eaLnBrk="1" fontAlgn="auto" hangingPunct="1">
              <a:spcAft>
                <a:spcPts val="0"/>
              </a:spcAft>
              <a:defRPr/>
            </a:pPr>
            <a:r>
              <a:rPr lang="en-US" sz="3600" b="1" dirty="0">
                <a:latin typeface="Times New Roman" pitchFamily="18" charset="0"/>
              </a:rPr>
              <a:t>R-e-s-p-e-c-t: Find out what it means to me. (campus perceptions of students)</a:t>
            </a:r>
            <a:br>
              <a:rPr lang="en-US" sz="3200" b="1" u="sng" dirty="0">
                <a:latin typeface="Times New Roman" pitchFamily="18" charset="0"/>
              </a:rPr>
            </a:br>
            <a:endParaRPr lang="en-US" sz="3200" b="1" u="sng" dirty="0">
              <a:latin typeface="Times New Roman" pitchFamily="18" charset="0"/>
            </a:endParaRPr>
          </a:p>
        </p:txBody>
      </p:sp>
      <p:sp>
        <p:nvSpPr>
          <p:cNvPr id="28675" name="Rectangle 3">
            <a:extLst>
              <a:ext uri="{FF2B5EF4-FFF2-40B4-BE49-F238E27FC236}">
                <a16:creationId xmlns:a16="http://schemas.microsoft.com/office/drawing/2014/main" id="{5A64F4C0-5A4D-41CA-A433-2D1421D5E398}"/>
              </a:ext>
            </a:extLst>
          </p:cNvPr>
          <p:cNvSpPr>
            <a:spLocks noGrp="1" noChangeArrowheads="1"/>
          </p:cNvSpPr>
          <p:nvPr>
            <p:ph type="body" sz="half" idx="1"/>
          </p:nvPr>
        </p:nvSpPr>
        <p:spPr>
          <a:xfrm>
            <a:off x="190500" y="1143000"/>
            <a:ext cx="8305800" cy="5216525"/>
          </a:xfrm>
        </p:spPr>
        <p:txBody>
          <a:bodyPr>
            <a:normAutofit/>
          </a:bodyPr>
          <a:lstStyle/>
          <a:p>
            <a:pPr marL="0" indent="0" eaLnBrk="1" hangingPunct="1"/>
            <a:r>
              <a:rPr lang="en-US" altLang="en-US" dirty="0">
                <a:latin typeface="Times New Roman" panose="02020603050405020304" pitchFamily="18" charset="0"/>
              </a:rPr>
              <a:t>To create campus environments that promote a sense of respect for all student populations, institutions must employ broad-based initiatives that address the interests, motivations, and nuances indigenous to each cultural and ethnic group.</a:t>
            </a:r>
          </a:p>
        </p:txBody>
      </p:sp>
      <p:sp>
        <p:nvSpPr>
          <p:cNvPr id="28676" name="AutoShape 7" descr="data:image/jpeg;base64,/9j/4AAQSkZJRgABAQAAAQABAAD/2wCEAAkGBxQTEhUUExQWFhUXGB4bFxgYGBofHBwYGh8aHBkcHhcaHygiGhwlHRgaIjEkJSkrLi8uIB8zODMsNygtLisBCgoKDg0OGxAQGiwkHyQsNCwsLCwsLDQsNDQsLCwsLCwsLCwsLCwsLCwsLCwsLCwsLCwsLCwsLCwsLCwsLCwsLP/AABEIALcBEwMBIgACEQEDEQH/xAAbAAACAwEBAQAAAAAAAAAAAAADBAECBQAGB//EAEUQAAECBAQDBgQEAgcHBQEAAAECEQADITEEEkFhIlFxBQYygZGhE7HB8AdCUtEU8SMkM2JykuEWQ3OCorLCU2OTo9IV/8QAGgEBAQADAQEAAAAAAAAAAAAAAQACBAUDBv/EADMRAAIBAwIDBQgCAgMBAAAAAAABAgMEESExBRJBE1FxobEUIzJSYYGR0cHwFWIiQuEG/9oADAMBAAIRAxEAPwDekSE5XADgu51d6gC3LaJEl+IklqEE0Ya9X25eSEqeDNWoZjlRxAAaOb2cODd40MOVLahbNazt1NC4D6N5xyjrMp8IzErEtICgQkKqASWqTyS7+sGl4BEtCs78Pic6XctoBzgkkZEzHHE9zYJYCrmLqWFLWWKiWzA/pdkkbC994xIJLKiX4XKSz0c3vXTaOWELyHKkqTc8srEgV5p9oXUS2Uuz+J68/XeGPhJzpOQhTPtcFn0LjzYwgymImkGlgbPqdSW++sdKQXJXQUbyqHO0BmLDrAs/GGJY0rvTTaHJtKhwAHty2qz8oNR0M4oBUpQBDmjuAwFWB/K9eRhvArDAaIGpdwXrXT9ok44FYKkvSlDTm7xTES6KUaJBr0L/ALwtgkXmywCF3FRS1driF0k5nI4a1tVw31iVSSaKU4oAkDhcF2OtaPaKTMo4QGp4Q2UM9PSnkIDJHTABLWwIWRSvnUHU9IIsKUFcmDfUN93gyZdAGQSQQsO4DitdddNoVk8BNmJFTS1LNyvpCAwkBSKEgGju3MUgctICRcEMHLkFrKOtTUwGVjcgJWSpnqzCh6cmFIYMtSgV+FLGhAs76GzQBsUnlwQCXBFkhmYOK15fbxVCLly5plpctyqIpgZSg4zhXFUsRyAYE0q+xced5hL1YB3cGpPhZgKUasRkT8GiwHDEMHdnspqWrR9IJLISVCtrG2ttQ31iETizpqxqdSOW7N7wHCSpiZi1hQIU5qjjsGGd9GN06w4RiN4n+zJFiHDG/wC1IXTOLEAVZmJr91vaATZhSps3DZt9GfYmw5RwluApLkg1IFHcOCrTpGJlsEXjUpOUJJdJD3N2JJNr+cUMwpKV5TRwEs7ksHpZvYPEfBoBmzF6+dfR4aUhzlV4g7Uodee4hLQUxc4qSlRSpzQhNXKiK3okEVGo9IIoihLnUF2NjuBaDGWoKDKJDMXFi+g3Bhecn4bl+EkBI3rqfkLxFoHk4RL5jxCoSSTYgPR+b3tEfEyFLCrH/LpTyEBlB3SCf7z+FIFmArWutIpLQlCMpAuA/Pcq0eIguOo5SalvXlQUpFEzlBqOwYks77t9OUTicqSMqc+Yv4gMpcXf7pHSpSChQACS7OSQdyKdKiIljBOOwyQMxPETbQmth79BApSwCKuVVbpS7dTfnDkuckJSSnK78Ju921pvCXwgF5gAdAdQ9xV2FiIi+hWS6ioOlh4hcvcDbQxAw2QrKUus0cs7XDPYBzSHpaQ4Xq92sTtqOUCxCFKKlJemr3HNvbyiRCQw6i5dqmhIs5bUaR0SXFHT/mA9tI6EB6VJ/o1iWAGJJSSzkkjo55/vDS0BKUnO+QAqKqW58v5xSaR+WpsAS1qkmm0DmZGXmIymocUAAAYHyN94gDy8QM5oTmFHSW9SN4GmYM0wAgFDUIoAscPFrUGg2gqk5vzMxq9gA5dx0hVeBUD8RSKszlQdi1Gez1rvF0LqNYJKiwKgSA5IF1XtyZmIis5RClEkEKSMpDsCkl9q5h6eiZCwVAMkmgVfS9NdjDUhClnhrzJoW6eVqRC0WkAS3ATW5y3exO70rEgAhQUoh3AuGrR9YIqUAoFiGcVHP97QtMDF3JJNHNstWy8iHfXe0REBRL5RlBo6i9Ntjo/MQTEIVNSHykgihDJJBFTX+7Tk8BPESqmanhqx6bPDGBSGHEeJiKMzsav93g1LYIsBILAdIVlrJDEAFyP1bg1FdD1gs0JCqqrWpqwe1KaPaBYuSpKFH4hS9cwYUoAlyKHo1WiIiRLBUUAEE1dz53NNPWCIxqJyihKhmSSFJFCAC1RWkWTOSmpZI82Frvo59oohOYjI2RzTm7OfaHoRGLEsZAriZTB6so1dzrZo7GTciCcxIag+XUPzi68MQ5FR7/ygSZeQEquWJPLkKbmIkV+ICoIFCXd3Iayqi16bkxK5J4nIJFUBIbhark3qdNvKcAlCcxqlRNXJbKHAPICj+sXnT86lIylksSoGhfQHW1YC8BSQplAkgflS5Fz9/TrpTRlAFQdalm6ecKnDUdLEmz+lYriAWqcrEEbpua6G/pFgWVKkpJapFSo1Z7udee0RImlCVIACUFvEGY0ZjbRvQQOSyzRLu+YtqlwOI66e0Wx2ZSVC2ocOAUnUdQOsQE/FABWHLgAJu5LEN5EXs2xg6Z4fgsmjtqbjm4N4STwgkpSS2Ys4zEkJZ+Zf2h/DghLtRnIp6+sQtARimqS5uwb3Pv5xZKioKfwvQ1PI1HV/aFZqweF8jn2Ja5uXPrFpIJdQLAuGeutQ9iX+UBDISwLMlRpmqbt0ps8UxcspAIDm5DBiBej02vEFwAUJVluxc1vcl94BhpqlJU7hTkHMlt6NdI51trEiYQBl5i7lqAGltIbkIDEnQUJbep8mhVKQVDM1gLVcPVubFniJ6DepBajhgNaNXT0iJ6kYtAISVNlbiDhub8zaFZSFBxLHCDYsAVUNCalIDC2ohhKEkZSHZswB1VvoXb2gicOkBAKXSGDkPZ3JpCRTM5pMBIsAb86crRE4cFDkJDsACVczSISniUpgGJy/4WGmmtOkchWUdTbqSfrEJbBKBQnNQtWpv6x0KzZpJJCw3Ux0GRwjaTNDlxUmjG9A8CCE8IWkBzmTxHSoccwD7QPCy3CSVAFLFQ1IG5tUX6wPGYhMlCpy3AAckmjCtXtT5xkYDOIWSBUEAmjXcirvuYKFvlTqkEMSGbnS9iPIwKWeBJYMriBajEO/s7RdS2CTQElugiAhMnhyhV3LhqFxYe8N9mzkoACiMxo7AE6mlwKPGeUFKgrOitFc0lTAMDblvC+ISUqzhjlUDkBZhYkuWZnLCJPBNZNHHY5GZRJAAZLE6knyGntAkTGRxsS7UqBm89xCS5XxJgUEAhw7gHzZwBU384viZSUMGKcymZFA9CS1gGBPlFnqOOgyjDkE1BCQ46H7ELTqktXMCKPahpVgYmalTZkJJApUgcDje1NecWE9zwy9LDW7u7NaAiJuMQpJIJISopLBVFWagqf3EMTAKAOEvUl6Dz135wphZai5UMuuUEqYly7mw0AicTNcFLJukcX6ipO2jPTlEOBjDyhwsorYm48x0aLGZlKiEpDn9OweqQ9/aOkKyJbXVQBLmjs9oXxyzSrDQmt2qeQ3i6Buxtc05jLCnUNQCB61HKFFTlklCgkgjiJV/wCLVB8oFhsWFBWQqIQUspuFQPirsNNKXeGBhuEEkJSFvq5BJKiSTYmjdYg2LrQAh0mpNX1D182geETm4mDZmJBZwxIPMsaQtUjxghVUhqtU66sReBjFrKUpSsJchJLOdUm9AQReIdRpUkiZlKAQlDgk1d2tsNWjkz3ASpIcKDqYMA1dHrSBYsETHOYjhFX51LjRiKNW0VzBADXtxataugvEyRoTsYkq4fExqz8Ou3IxSU6kO4OtDzvsesIIYEOSMxaoNHNb0qTFh2mkTFJzHMlJdLUVqSC1bH1EIF1SmQQzh3pSpL+sRmKU5khRLkFjfUvp+0ERMpVQqaW3aKy1ZQsXep5AkAGvWMWZoFjVZ8oATndiSXAvUDVg5bpDOHw9iQ6QavcqPhLCgA/blCaUKzS1UAFwBctQ86v7bxoSC6E6cwKu30f2iAmfPYFKa6kWbp7wsZ1ASCFMHcClnDuxYHn+0MLkgAqAclLV029YXXmTQBKyKuSw6g6tb9oQR01AUQ5qTSrPSo3o/wDOLYhJ+IEpUQgJ4QG4lMeElrChuPaFkYdJJJS6wQHoGR1vZ4JNms5qkC3y9Wp/KAyYWbIdWmamZi1XHtFpig5SCAp7Altiw1prAjwu5JUKF9HFd/OLTZjhQSljTK31HKIAclOpqNDr6CkRIw+deYk5Ws+ttDvFAvKSguSNXDbaUPmfKGZcn8wcAHQ/b6CEQklMxIASjhFukTHfxB5/OOg0McMGgpzKvnYBQBJGV6PpfZ/eJUkrlrQLEsgkA9S1n8mpHdj4ZRM1dg6QxIdgHdwTza+kWnTFFYYKdiyWBenszgO7VjIkcVqGRAcgFlE6ADe5J5BoYxKKjKp3Ifd39KAnS0CTJKgC2RQFU+IjNYFtRyi3weJRStZCUpJLgWdmLVodIgAYhZTR0KAclDMeYLdYCpSaEIbMAFpTlc5mqdKAQzLm+F9CQXc8WhfWDJw65pAllINRUMHAcORUW94ks7C3jcQOKyqKrkF6CuVwSGeppB8RjA4YAtUlR0OjeQjCxuI+E6QUuLqNSsg+KrgbRmYbt7KoImClGVqPVwr6RvS4fWjDnx9upox4hQlU5E/0exOIJKiSrSrMG0G7N1iJQIbOCFEC9b2c11Nok/2KVKGUipdzUuBUtd9BrGdO7xyMokoLzny+EgBXOtC3WNNQbN1NZS79B4TEJfIkkOUkghxZ6kisV+CqjKBOYkEipq7k8wCI8t2/jQheRM1astFFNE5tcuw94p2X3hKGEwhSDQKVQpJ35f6xh1wb9SynCnz5PaSZpJUc9LC1DU00O3vC8ueL5nFSTTrYCLjEyMlVy06hywpdjSgDCHk4NASFKZT1SGoE6dY1rm6jbw5pI1IR5ngQlEJSEgGgb0caecUnzj8MhRZNXB5NYecM4tRZ0UIt+0Zqe05U0hKg5USM2ga++kY2t1Gum47jUg47k4eYMxTwpZIygaJbKDtQGK4OWUrUEZKllFtGcCljV9desEANVEFKCkZSQ2YDNUc7sIzMSsJJUkZnJKq1sBQ6UDUjfVOTWTkXHF7W3q9lOWv5x4m5KpRyrQvqRr50hpWEnLl50pGUDUpBo7pLkMBTWE+x+zZ05KZiSgpILVy60cAkuB7xshR/gCUkKJqW5Zq+gj2t7d1KijLTJsV7lQpOpDXGvkeWx80pAzILkP0djTZxAOyVKmqV8LMVMyhdq0pyvCGPxBUpRUSfOH+5ctf8UlSXbKrOf7rUf/maO1c8LoRpZjo11OHZ8WuJVVz4afQ1/hBClGxfjHTY2jpSUg5hXMlzUmh5OaAt7QRSwvEYkKq01g+6Un6wwnCoAsB0GkfP3FOFCl2tSaS++Tv07nnqdnGLb+xlSJanKZiweJwU0LAuw+7OC+plY4KKUh2DsSLtQvSkExGHQA+W25i0qQhda2/Uf3jCzUbtN0ZLTdPKfoZXFdUGu0i/L9lppBRXLwljvTlGrhe7y5iJalLyJAtldSg1HqwGvpaPPdozkSzLSR4lV6Bs3zEfSpi3tbTpGzChy1JQn0x5lOrmjGpD/tnyPC9s9jmSAonMn8ymYs7sW0rGXJOYpNiksBcaWLOdDHu+3svwJubw5C/pHzHsqZqSLgAPckAWNHJpzjxrxUJpLqe1DM6Tk+jwbi1AKJU7G70qbesWky2OZDhqEGwp/qImYUqfKSlVjRy1neta6xadiLgDeoLlmDnTkI8jIiZPU6QQQkCqi197b6QKXOSVBAVXNxM1umgdq3i8+SSDZmo7X00/eKKkpXwhNSGc6C/iv+8PiGgCcWUQk0eni+kTGkJXNnjoC5isqbmWv4YCMvConRwCbXb7aLzJYSCUg2d6g5r9a8oHLAqQXI4Q5fWjPcR2OBWhwrjpZxY6ttp0jIxOnTFuFJUTUBSSMtNXNatB0LSoLyMFMAxtR9oWlyc3EASkcQClFPhAypo+or9iOkIUlRKikF3GXkdG11r0iHAv8IkkDhCQ1DwlRvXUgEe/WLqx5w6CUEFQqXJP9o4NHvyNqQ5ITo7kObFnPPyo0Y/bGFyy2ADrWOpOjVoAG2qd4HJxWV0PWjBVKkYy2bPI9pKUVkmM/FJOVJ1CqffpHtZ3dXFtWQr/AKVfIxj4zsWeguuVMDalCgB7NHcnxeDp5cJKXc1/JyKP/wA/U7ZRVSLjndPX8d573sLv3IEtCJiZoKUgEskig2V9I+QKxv8ATqWXYrU/NiTGxLBEeenS+JXU2jn2FaVdyU9sep0uL20LLs50t851+hqzy5JFQbGM7tFTIy6kj2iiJW5HQkRSZh494WPLLOdDC44+qtFwUcNrD19Afbs3NhcMmlDNG9SmPrXdztxGJw0taSMwSAtOqVAVH3pHx7tdDSZey1fIRn4XErll0LUg6lJI9WjR4jw9XceXOGm8fc1ra47LD70vQ+5drdoIkS1TFqAAFOZOgAj4nNxJKlKtmJN+Zf6x2LxU1fFMWtW6iSB0ekJkubx58O4d7Knl5bM7i57XofZ5WKXNwkhZJPCQ+4JhSUK1tHoO4+HCsHLSoOC9D/iMav8As7KBdiociaegv5x0VHRHyd9wepVuJVISWG9ci/chKpckPQKJIG2nyjU7po/qqBvMvvMXEpQQYN3eS0hA/wAX/cqPSOjO5ShyU1DuwY3aHcZC15kLKAbpZ26FxSNTszslGHRlQOqjc/6bRuJVETEPHvUr1Jx5ZPQ86drSpy5oxw/7+D5ti8Uf4if/AMT/AMU/vGtJm5kJI5AHyhPtLDPiMQwtMA/+uWfrEyZCtCxjm8S4dK9toxg8STyvPQ2be6VvXcpLRoLjFMk7wn2cogneLzJKj4qxCUEGPLgvC6lm5TqPV6YRlxG9hXSjDbczu8oJmSeQC/V0f6xpdk95J8pIRwrSAwCrgaAEaRm9sf20vZCvcp/aDdm4Fc5RTLAJAcuQKUHzMed/Oaum4b/+Hd4XTpOwiqqWNd/E7t3t2dPGVTJR+lL16nWM/slQSolQ05OXNvrGt2n2LNkpC5gABOWhBqxP0jPwrg00IPrS8ailUdT3m5t1lSVt7rGM9DQm44flLfqoX6VDvWKTMdlWlISok1UClVByc+K4oH9oUQSATQ1ffc2u7/ZhnBTApR2NXcEpy0L3FTGxg5Y1iJSVEcRD1Yewi6HKSkqJI5ctKwPEMSGNBqPvYViqJRyFQJd61JdqHpa4rEBM3CS1EnKK/wB0R0Am4Wa/CENpxEezREJGnKGZwk2V4g1tW3BZ/tuIKiEk02pQE5hbS0BwmAVLKs0zMSaABgAw4dw5d+kOZ2Ciw4lMSCaVa2kIeAEFST8NL5VUSSE0Glvk2nnF5BHw1gjU1YuSKktp0giZiKjNRvcXb70gASoDMFMgFikhzZjY2ducRBUdeR0r+7XhSbNEydJQH/tkO4GpDNsxg0pec8ShlADAczfrf7eDyJCf4vCpTXiJ9HP0jCSzhfVep7UHiee5N/hM90tTAk2FTGT2d3hw89QQhfEbJUCCemhjQx6VGVMCQ6ihQSNyC1TvHie7fdmenEIXMRkSgvVSSSWoBlJjoV6lWNSKgsp7mla0KE6U5VJYa21Xp1HO+nd1C5a5yEhMxAzKamZI8TjmBV9o+QS8KubNyy0lalGgSHJesffO8eIEvDTirVBSNyoEAepj5x2T/U+zVYsUn4g/DlqN0Jq7b8Kj/l5RsUIxjWk47tL1ZqXc51LeCm9E36LQyv8AY5UthPxOFkK/QubxDqAKepgHafdSfJl/F4Jsn/1JKs6R1oCOrNGOQ5JJcm5Jck8ydY9V+HOPKMUJRrKngoWg2JYkFudG6ExvtSSycdSjJ4PnvbyuBA5En1b9o9AvCp7NwkubkSrEzWZSw4Q4zFgeQpuTypGf+IGAEnELkiyVqA/w/l9mj2Iw8rtbBIAXlmIZ2qUTAGLpo6TXqG1jk3bxJfLnU61D4Prg8Vhe/GNSpzNCx+laEZf+kA+8bPfPHoxGCwc6XLEsLmrzpAH9olkkOBXWvJowu2u5+LwzqXLzSx/vJfEltx4k+YbeMjDqJUhLlswYPRyRpaFQg/8AlHH2MsvZn2FfacyR2QudJITMRYsDeaAaGliY8RK79dqTPBNWpr5JMst1ZBa0exxSX7ExGwV7TAfpGd+Bqv6TFj+5K+c394zp/Cin8T8SO6H4jTVTkScZlUlagkTAnKpKiWGYChSSwsG303u8uPmylSky5i0D4ZLJURXOuseI/FyQlHaC8obPKQtTfrOZJPVkgx7Dvakk4cquZCSepKiY3rKKdXDNW5eKeUCwuMx6wFIViVJNiM5B0uI3O7s3GnESxN+Pkc5s6VZfCWckc2ie7XeWRJw6JayrMnM7Je6iRXoY9F2V3ikT1/DllWZiapIoN42a05LmXZ6d+PM8KcU8Pn17jB7VnJlzcWtZZKVgknQCVJj5j213rnTlFMsmXLdgE+I8nUKueQ949N+K+KKVrlj/AHk7MroiVJYepfyhX8N+yUkLxCg6grIh9GAKlDcu3kecaKbeII2moxzNnmx3exqhm+FMOrkjN6EvHYDt/EYZeVRUoAsqXMdx0Jqk+20fXssZnavd2RiFoXNQ6k8izjQKa4EZ9i1rFnmq6lpNaHnMV2gmcqWqWRlVLJ3BCmIPSse27mdlrlgzV5WmITlY1Y1rTpHke28MlGIQlKQlIksAAAGzHQR7Puf2oqakyykASkpAIdzcV9I5ElH2t82/Q70HP/HLk26+Bod4ezFYiUEJKQQsKdT6AjTrHjMX2YZE0y1KSVFCSKFrq9LGPZ94O0FSJWdASTmA4nZi/IjlHicZ20Z03NMAcoyjIKUJOpNamMLns+0/2K27bsH8mfvkX7Rw7JUpJAU5JPNPKtnvBZmUJC0qJDaEcT2qaa7QvhpIAsHapUUuctqjaH/hlgQx1Yli+gezXjyEBgpKQhGVwMoHlW511vDSJnEhwWqlmpah4S2UgE12tCpnGYPCAzKZJfapYAenrF8JJPHmABdksbpYMQ1rkNtu0JjgDMlpJJY+sTBpIQwdaUnUZh+8dBgcmo2V1FQBXajkBnclxSjekDzZg1i70JYjbnBykoYOFA0NPQ9Ljzga8MqYpQUoBh7uWq7jhIBhMRdOEYlRLl9RoeW7kjSGkpCS1Wveoa/WlP3ik6bm8VAzNq9Lta8SuaokE0Y1s7biIdyuKYGgJUTQaDn7Qz2EM2ORSiUKUPMM/qYU/MEuCQzgci4BzE1saxq93Ef1xZ0TJYeag3sIYrM4+K/ZnF4hN/6vz0/k9H2rjhIlKmqBIS1BcuQPrE9mY9E+WmYh8qtDcEUIO8ZHfuY2EUP1KSPd/pCH4cYl5c2X+lQUOig3/jG267VyqXRrzNeNpGVk6/VSx9tP5Zhd85s7+IUiasqSmqAzDKbFhro+xg6+1ZknsnCTJIQa5VZkhQ/PobVHvD/4i4bikzOYKD5VHzVHl+63a8v4CsJinEmYAQof7tbCvRwD12JgsoONxUT12Y8UqqVnQa0zlffT1wC/20xP6ZH/AMSYujvviQXCZAI1EofvFpvcmeayVS56DZSFpqNwTQ+ZguE7oCWc+OnS5KBdKVgzFbAB/Z+kdj3Z8z776nhe986ZiZwWQVTZhPChJqQNEh9BHnMFi1ylhcpakLFlJLH/AFGxj2c6aJeOwq5b5BiAlL3yrUEh98hMNd5fw1n/ABFzMLlmoUonI4SpJJcpD8KgK6g2DG8aNaSVVxZ0bfLpJ/3cJ3V/ExaVpRjAFINDNSGUndSRRQ5s3Qwx+KXdeXImSMVJAQmbMCVpSzZzxJWkWDgKfRwDqY8vgvw/x81YR/DrQDQrWwSkakl69A8eq/FDt+UtWGwUlQmfBWkzFAuMyRkSlxcsVE8qDm3lypfCe6+pq1PYuLcuyJtehePnHdTvROwKpipKUKVMSEnOFEDKSQwSRzj6PgQ/Y2MHKXP9kkxhfgir+tzxzkP6LR+8ZU/hQ1PifiZ3YfYGL7UxfxsQlYlqUDNmKSUpyJbgQDdwMoa1zv73v+n+nl/8If8AcuPdx4bv+f6xL/4Sf+5cdCxXvjSu37sN2B3TlTpCJqlzApTuAUtRRGoPKN/sbuxKw8z4iFLJYhlFLV6AR4vs7vNPky0y0FGVLs6XuXNX3jV7G72YiZPly1ZMqlgFk1Y7vG1WpXD5tdNfweFKpRWNNTB/FnBEqM0WTNyq/wCeXKb3S3nC/wCGnaKcq8OosrNnRuCAFAbhn89o9121hETVz5aw6VEAjbIj0MfKu2+6c/DLzSwqYgF0rR4hycCoI5inSOdhxxJG5lTTgz6o0K4jtKTLmIlrmJStfhBN9PLZ71aPlw73YxKcvxi9qpQVepS/rF8J3cxOLmkkKYnimzHbyeqtgKdIy7bPwow9nxrJnq+8TfxqBr8E+yufn7x6DuH/AGk3/CPmY8pj8H8HFSkAqUESMoUouTVzU/YpG53d7REicSp8qgx21B8o4laajd8z/u59NbU3Ph7jHX+pnpe+UsnDFgSykk9Psx83nryrS5ZLF3esfWUdqyCHE6X/AJwPYmPC9+Z0teKkLlrSpkkEpYsQdusZ3FOMpqopfY1retOFF0XF75z+AUxBYBiXYBmF+pFAC7iImE0SOVWsAGF+nrA8NLUdQ4Dhw5bYOOcMLUzE0JFn5V6vV6x4NDkH4agE7AE9GAdz0hqbhS5W+lHS7XezGF8HPyqJUS5UMobRXyjQTjeJilQq35dm13hSBvUTwqQUgrHFrf11Z7tHReaVKJLoGzKNqXEdEQyoMEkqqohLUBcgvrW9f8MUVJUxAUonVQLFyaU/n5xKsoAd6n/qiqZ2YHkFMSHpvTqHbeECmFWCtYPPqQoXf2i85Dp0BNA1enUh3aLnBhKCFLUSA6mJobltYGZhI4S1GBq50veu8RBk5TM4VBRo76FPNgws8J4btxWFmrKUJXnABdwAzmhG5guDWxJatmqaGxNNGMTj5UopKFHxPoAzmjUu/vGLT3i8M9aU4xbU48yaxjYX7f70KxMoSzLCGVmcKd2BDMw5wLup20nDTFKWFFKksyWd3BBqRvAO0OyUqCESyJaTQqHjGXlppf5w1M7OlZeEKfUqoOT7PT+ceTjV51U5svwN2Nzb9k6PZtRf1/Zrd5u8OHxOHyozhYUFJCk9QagnQmPKdmdgfFSCVMW05sOYteHf/wCTq5G1CCG5s8F7Owq0FTKoAwLmj32NOdo2KdatGbm2svTQ0bmlbzpxpwTwm3r9cdxjTuxyCWq2u1X02hMYJWgD+f7R6JmmoCau+YLIDJcZlAs/lzI5wRclGcJIB4VKpycB2eNj22v83oaH+Pt/l9f2eM7Y7MXMQlKDlUlQJejEChBvreMyR2NjZfEiapGapKZq0kkm5IuTd4+lowiVEZQ1yX6689K/tCUjAha1JUzAhRBBoFaA89PI0jF3M28vU9FbU4rCWEeCxaO0FjLMxE5YrwmdMIPN0ux84RwXY80TEUAyqBuLCttaCPp0zswAZUA0NA51OupAvfnyhmV2NLy2STr6kXidxLBezwQbsDDLm9nYmWA61pmpAoHKkMkaAXEZP4Xd1MZhcUuZPk/DQqSUvnlq4ipBAZCjoDFxKWgZZa5iEk0AmEOXu4PIRdCFk0mLXf8AObi9Cd/lGcbhKKWDCVu228n0wCMPtbvWiRMMsyVLIo4KeQNjXWPFo7OSWUolT2LuxU5oGH2OsMSOz0iz8jz3gldN/CMbZL4jUR+I0tRUE4VbpZ8ygK6jwmog478HTDJs4/pKkbcEZSOzkp4mBc196sbRXKlyUAgWalTVzvGDuKneeioU+4pje9c4qXMElADgkOo5QyRUhtA7CKYfvZMWlRTKQohmAUQ7+RgipRIZLEEuc2t6D7+cWmywkpCkglStTRNGdtQSAG3EKuqvzehi7Wl1iSrt+aKqkIB3Wf8A8Wgk7vGtLPJFf/c+uWBz5CVZQlyxdQBIvoALQOalNXJLU9fnQisXtdb5vJB7JR+X1M/GYsTsQJgYBmu4sPzWiysQgfmT6iNHE4RrCjMQkW5MPu0Ly8Nwl/IUd7dGjUqw7SXM9zpW1x2MOSK0EjPQbKSfMQLEVKSlQo716ftB04BKlEqSWYMNXBqRz0EFk9mIAAQ7hWVzfZhaMI0VF5R6Vbx1IcrQbCzkgVfNQFuQJI87wwmampIophYFr/MhvSAKkFHAKvzEWRIShgRVVBego5etWj2NMph1E7vTKL6En2eD+CpysX4SauPCOm/SJnTEoy8kmtwXZiS2jc4XJfxIAKdc2vWlLXhDcaGJJqx6B6beUdEIKSASoPqw11sY6MSG/gpUUkLZj4WDEihFqB60gXaAZChmYKdyln/Y0cPpApZajpHiqxcXYNYX9oN8RTU8IABI1VV3ra1ozArMxuaWb1FaVV0BIekRJlqASSpWamZL+hrUMK01gktLgE+Jy3Icq9G5xb4wU9naoaoFWNdHrAWSk+fxBCCAVEVqaaltiW6s7XgCp5MxgdFVKXAqAMqub3HSOSoqWOKqjlTpQh7h3847ESlJTxAZWqupqL0a5r6REHRKLIA4rF81SKVJbUGsGmzkiWQUubNXyqTz1doz8GchDsCmqGFMtKOdm9uUO4malY5ttXYNzsfeIgs2elSKEOL9IXxCSkgIsTxMbAkAn6+UVxs4qBKQoEJoW6AmvWBKY5CkkkCoq4cOXGp36wMUjkrS+VypRBIcFvNTFvrDSJaUj+iSOIAOnLY6nbVhChw6gCZYJK0gEOaBL0qXc84NLITkAALIvrowr5+kRMsJpqFJBOYG+lASxt9axGLzMFJSToA7eZ+3iiEJUQQCSCeI2DO457W+UMTppCQ2rOeWtIsBkBh0qdKiSEsXRYDQF7kRTFJK0KynKp2SakMDtoRVt4tPnEhJKncMBWtrNzYmIlzmNXIhLGSkmWlISioAQKkflFAIB/EZJiEDka5SwDFrWcjXkYamVNauWA5gixMDKUtxpZINDyTep5O/rAJEmcHoFB1AVArl1NNcu0aCklwsU0pdq1EZ/aSAAhQLpcNS7ihpXfb1gsvFgJCXzEB6HR2cwr6g13HJWU2HN3BBFq5tSf3jkJCQkgswodCGpU+VYtNWw5s9xoefo8DnpcK3HCkXfWugtBgSMKkrJSsEOSyrUc21FNrwdE4y1ELI+GAA5vsSq2hhNE0ZlDn+bV+YenO0FwaQApCXDKzuW62vfnCDC5zmJdiS77Vo+sKYtDF2zjW13FW+UGmE10zdW8t+kLJJCsyUlITTiTVQoaPducQ4D/EKQlqHKxBuw0J5ilYqlKlEGtbNYDmTzgq1JyqU2ZZsbcrnX6xXDYgocpZjSzO9w2lYCzpoVzkJdwFaC7n5wzKC8gcC5Lhw5FqO7ecKyVCwSqrk1cpcs3q/2IqkKVQKyoFhUK3B0b0d4cYLcnDzFrUpRagJ3CdR0EUmTsrlqAOSRb72iZCgHQoFiGADh061Gj7xGdjU9Az2e/R7wCHmTk5bBVQ5If3N4CqflUFgFQDgJJZIDg8JGoB15RfCLAzE1qVXpetPSKFD5SLG/MPW+lW9oiGZuGlzDndNf73lEQD+FUKcXkB+8dCYBsRLLKIAzAg30Fbs2pHrBpCyMwJGoBDlxSoBapL86CBIUyXJDEsx20L6QnicSlBzWSLkUA5PEI7MS0txmJSQQAbkW947ETSWSWJX4gCaDobjSOUhbAAggeI3dwDcWvEKnJ4S9ejeUQlJICUjMrjBJ5c2Zr0YP1hnL8QCpKddQDy6n7vCs/MsVJCicodIAL2Fnejw7OlGWnmf1WatabvEBEySGYgsKMpjSzNygAZwUMAHc7j8pcMX+7wOUVOXTspRNVDQ+VRX+cCYWKUilNKPcnr/AKRCXnZs1DQpU5pfbofnAp2Il5AagKFFXd7ZSG526REpbpUFkNLD3csa6XLQZaSSGDooUmnKjPZqaRYLIVbhJH5m4Xun0bc0bWLYkoZw7FLNqLtYPWvWAKLkqd1EZT5GhCbg8Xm8RJlAKH6WoRTiBPiLu7m3WDIFjmSMqRkcEuUuAdaDWLTcxYFbUABS1RfUchpF1TOIMoODz9HD1rBJMwXpWqkm7kk0e2tOloSFCG4QCLswdxR7agxOGmBRVwsxHnZy/L6wKdNUpVOEDRvUu4oxtBPgBQNSauTqGLhgLHcbQCQqWVpzAUDkVNw+W40vEpJWhLuCNGLE9PvWDTkZk/pYuwZi4atPtoXXMUAkHoLtVstf1UHRzeIhzBSQxdgoml6s/O/TSKDKnKU5SouCQLI0p1aE1qIQEmZYMMzFhXXWjCtaGHJsiWwTmqUtq9BXYQgTiFJyqRVz+Zg5LM+9PlFMmUs5LDVtKUYB72hebLB4QdaUp9Lh/OKLSZfhLsOFJJA3qL8oCGV4hQDJD0IP087wNWJDS2IRUUVQdK78oiXizQ3zWOm4I0vvBEygSS1QedlXYA3DffJIH8VKV8w5bL90HLaGQsq0YKALtUctfpCqkl3UnMklztTU87WgeLnEArsAwt7kaiIQi/6OtSF+Aaeps+8d8CqXdKWB8wRw8uR6PCGFWqariLhnNA2wpDQCissp2TQPYL1a1gfWBodi7qYpBIJNFFJars58r6QpNml8pdnBBcNU1AA9fMQeYS4c/wB0E/L1gstCWCiA457avaIUElEcSVkZWfV+n8oXSkImJ4SVKoCTUDfm2z3G8RNn5ACylcwA49T5WrFZMokkWbl+kg6nfrEAzLSBNFACSQo8i1CKV06QOQU+J8yjUsCRuzUblFxiAkGrkK1u0BWuvCGBoqmn8/aEMBJeOoKnzFfMHWOhWbi2JFT5N846DDLQ00pS6lEDgJcliGr5vR6wrLWmZmGQsotxBioAO52vvtE4XDq4kqAMtQObf2sfpFcaVJUnxAZm1cA00elq0Z9oSQSclSVgIIcEJNWAFHcBxyp0tBJskhSTUsXcUbUetogBKjU/lcX8yeZgUvEORXgfhNXJD0I0iBl56it2cKFW30PLR9YNicaVoCcoBIYkgkOGcOaesJImVVwlObVqa1bV2NucWSoqABykJFG+u8THQJLSSlOVTuHJLlg7mrsKRxksAXBcOSKuaWbax1gMjEkqUGLAUvYtrrX57QWQTMBKQQk8tG60vEWwBEr4fEtQIUXYfpuKDxHfeGZWIC3q7kg3DXSMvI08oHNwdTlrUiwoGpSkDkIYKADAWelH1Z9X6xYLI+hSc4zEULuTWzOdGNm2MWlTEEnK5IJcscupAfWkLTFAjiLhQegYlm1HlFsPLDJpxZQCXc6O5F4sAUmliybEgqa7irew8gYDNzKcIDJUPFqNHHJQ05RJdK1Ek3YAhunEbmDDhc5gAzJD683Pi/0iE7CAJVlJJetakdWi81ZBGUgE1PLzBELyS7Znd9HvoYvOUVZiRbw1uWr8wIiEZsxbPUkOOEFyXTl636VjQK2ZJdwamrEtWljcdHHKAyyQkJoDRid9OcEGFJIUp66Avs7+7c4iLTUEhLqSz8rUrd60IfeAfAcmtEqG7pYac3esMTDlGU8mDW2jp0u2UgZiA3ufMAE+UQAMOVFOZVGVzHNk152pDKhU5iCCGZjanIxRUkBRSk5gAL1AIN+p+kVVKZQYuwYg6hWu0QlFSgopUH5BFANidwNeRi+ILMSKO56hmhVRsoOOLma716NDQKlOkkMGqWqdAz9Ii2Lz5rJdRYKoQ7VJATTmXb0heaS4ANAkg1oDrVql29DHLSMmajgMA5YPtrASaUSSSa0IZ6UB+7xEiUSszF2apPNtALwaepTlLCwcvUvf0SB9iAZ+Ih2DCgFTpTlT5wRlOpgaXc+h1IpEIV3Iy2DV9j5htOcUAzZkAuG4aMXrTp5QqtSg6GUxqwaru1RYtyg0qaUrqUhhpUnqIiCYGVmTQlzVmo9LUtAmCVHiAUb9Qz62oztEzpuWgXlJoQ4BfkwrB8yMoap2fqekQBJSgZfUUcVG8JqSBzJF0mz825xeWA4urL4dKHR3+/kOTxFTgcLk7NVvKLBDacQkBlFIOoIc+sdGZiMYvMarGyQCPWOhA01TFMAluIj0uYomSCtKlKLpSU7E0O5sDHR0QZIlEJZZchVEilOfq8XROCQX8qVBNfP7ERHQGQri6rSGOUhgpxYbddockTHcActfb2jo6FgDlcXElWUpUQtLat+rWnWJxGIIqCSACSKWbma8zrEx0TJFE4hQTwlzmo+/lVgYUTndWVzmJUXI1Fx96x0dALGcfNKUVSMwYBrOA9n2giUsQVIQ5FSHNgSLjdWsdHQsCqZilA5mOwejbm/tA5K0KJUp0sGGrAOT1cR0dB1MsaF5Kq7PR9ifqIqucEGqiXNmDMwtTaOjoTEMjKlOpy6/KLJnFasoNRY1B5GttY6OgLoWx0nMMhsTY1oKu/lC5LK/ul2tRiRTa9NhHR0L2MUyslZGfcitNOcT8VVnJ0JJt09I6OgRm0ROmCmYAVLEaByE06CBrmggAaaChNefMO4iY6LqXQJkQKhwQ3M0dj184Lis2UsQC9C1y3XeOjoQBzilaQGoUtW7btAFLAUE8TNmOVhRLO41FbR0dAtx6Bkozg5QxCgxFCzFx0gCQk30dJbmfnHR0RAQhOb4lsodR6WPoIusspZYuogqANEgsHYmtvaIjoRLTVqBLkEmzjXb5uY7DLICwQUv4mN+Ze+kdHQAQgEgFIJGnEY6Ojoiyf/Z">
            <a:hlinkClick r:id="rId3"/>
            <a:extLst>
              <a:ext uri="{FF2B5EF4-FFF2-40B4-BE49-F238E27FC236}">
                <a16:creationId xmlns:a16="http://schemas.microsoft.com/office/drawing/2014/main" id="{7C5EEB05-872F-4F66-840F-CCAE92A5294F}"/>
              </a:ext>
            </a:extLst>
          </p:cNvPr>
          <p:cNvSpPr>
            <a:spLocks noChangeAspect="1" noChangeArrowheads="1"/>
          </p:cNvSpPr>
          <p:nvPr/>
        </p:nvSpPr>
        <p:spPr bwMode="auto">
          <a:xfrm>
            <a:off x="38100" y="-1431925"/>
            <a:ext cx="44862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pic>
        <p:nvPicPr>
          <p:cNvPr id="28678" name="Picture 11" descr="https://mcacesblogs.files.wordpress.com/2014/03/respect.jpg">
            <a:hlinkClick r:id="rId4"/>
            <a:extLst>
              <a:ext uri="{FF2B5EF4-FFF2-40B4-BE49-F238E27FC236}">
                <a16:creationId xmlns:a16="http://schemas.microsoft.com/office/drawing/2014/main" id="{EC9BA6E7-963A-4DE4-A589-6E674D6273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962400"/>
            <a:ext cx="5410200" cy="273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3FCAA7AC-3719-455F-AF98-0F511DC88F4C}"/>
              </a:ext>
            </a:extLst>
          </p:cNvPr>
          <p:cNvSpPr>
            <a:spLocks noGrp="1" noChangeArrowheads="1"/>
          </p:cNvSpPr>
          <p:nvPr>
            <p:ph type="title"/>
          </p:nvPr>
        </p:nvSpPr>
        <p:spPr>
          <a:xfrm>
            <a:off x="152400" y="152400"/>
            <a:ext cx="8915400" cy="1371600"/>
          </a:xfrm>
        </p:spPr>
        <p:txBody>
          <a:bodyPr>
            <a:normAutofit fontScale="90000"/>
          </a:bodyPr>
          <a:lstStyle/>
          <a:p>
            <a:pPr algn="ctr" eaLnBrk="1" fontAlgn="auto" hangingPunct="1">
              <a:spcAft>
                <a:spcPts val="0"/>
              </a:spcAft>
              <a:defRPr/>
            </a:pPr>
            <a:r>
              <a:rPr lang="en-US" sz="4000" b="1" dirty="0">
                <a:latin typeface="Times New Roman" pitchFamily="18" charset="0"/>
              </a:rPr>
              <a:t>If this world were mine…(involvement, future views of self)</a:t>
            </a:r>
            <a:br>
              <a:rPr lang="en-US" sz="3200" b="1" u="sng" dirty="0">
                <a:latin typeface="Times New Roman" pitchFamily="18" charset="0"/>
              </a:rPr>
            </a:br>
            <a:endParaRPr lang="en-US" sz="3200" b="1" u="sng" dirty="0">
              <a:latin typeface="Times New Roman" pitchFamily="18" charset="0"/>
            </a:endParaRPr>
          </a:p>
        </p:txBody>
      </p:sp>
      <p:sp>
        <p:nvSpPr>
          <p:cNvPr id="29699" name="Rectangle 4">
            <a:extLst>
              <a:ext uri="{FF2B5EF4-FFF2-40B4-BE49-F238E27FC236}">
                <a16:creationId xmlns:a16="http://schemas.microsoft.com/office/drawing/2014/main" id="{2AACF50B-E299-4C72-940C-DC7892B076C2}"/>
              </a:ext>
            </a:extLst>
          </p:cNvPr>
          <p:cNvSpPr>
            <a:spLocks noGrp="1" noChangeArrowheads="1"/>
          </p:cNvSpPr>
          <p:nvPr>
            <p:ph type="body" sz="half" idx="2"/>
          </p:nvPr>
        </p:nvSpPr>
        <p:spPr>
          <a:xfrm>
            <a:off x="190500" y="1257301"/>
            <a:ext cx="8763000" cy="3619499"/>
          </a:xfrm>
        </p:spPr>
        <p:txBody>
          <a:bodyPr>
            <a:normAutofit fontScale="92500"/>
          </a:bodyPr>
          <a:lstStyle/>
          <a:p>
            <a:pPr marL="0" indent="0" eaLnBrk="1" hangingPunct="1">
              <a:lnSpc>
                <a:spcPct val="90000"/>
              </a:lnSpc>
            </a:pPr>
            <a:r>
              <a:rPr lang="en-US" altLang="en-US" dirty="0">
                <a:latin typeface="Times New Roman" panose="02020603050405020304" pitchFamily="18" charset="0"/>
              </a:rPr>
              <a:t>An </a:t>
            </a:r>
            <a:r>
              <a:rPr lang="en-US" altLang="en-US" dirty="0">
                <a:solidFill>
                  <a:srgbClr val="C00000"/>
                </a:solidFill>
                <a:latin typeface="Times New Roman" panose="02020603050405020304" pitchFamily="18" charset="0"/>
              </a:rPr>
              <a:t>institutional environment </a:t>
            </a:r>
            <a:r>
              <a:rPr lang="en-US" altLang="en-US" dirty="0">
                <a:latin typeface="Times New Roman" panose="02020603050405020304" pitchFamily="18" charset="0"/>
              </a:rPr>
              <a:t>can be studied from a number of different perspectives—physical, human aggregate, organizational, and perceptual (Moos, 1985).</a:t>
            </a:r>
          </a:p>
          <a:p>
            <a:pPr marL="0" indent="0" eaLnBrk="1" hangingPunct="1">
              <a:lnSpc>
                <a:spcPct val="90000"/>
              </a:lnSpc>
            </a:pPr>
            <a:r>
              <a:rPr lang="en-US" altLang="en-US" dirty="0">
                <a:latin typeface="Times New Roman" panose="02020603050405020304" pitchFamily="18" charset="0"/>
              </a:rPr>
              <a:t>Creating campus environments that are conducive to student attraction, satisfaction, and stability requires a certain synergistic effort on the part of student populations and campus officials (Gordon &amp; Strode, 1992).</a:t>
            </a:r>
          </a:p>
        </p:txBody>
      </p:sp>
      <p:pic>
        <p:nvPicPr>
          <p:cNvPr id="2052" name="Picture 4" descr="Go Ahead And Continuously Improvement Concept Silhouette Man Jump On A  Cliff From Past To Future With Cloud Sky Background Stock Photo - Download  Image Now - iStock">
            <a:extLst>
              <a:ext uri="{FF2B5EF4-FFF2-40B4-BE49-F238E27FC236}">
                <a16:creationId xmlns:a16="http://schemas.microsoft.com/office/drawing/2014/main" id="{FEE756C6-28AB-43BC-A5E9-62F45684E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495800"/>
            <a:ext cx="3733800" cy="2286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7340D915-CCD2-4D42-ABE8-AB2D1E9CE92C}"/>
              </a:ext>
            </a:extLst>
          </p:cNvPr>
          <p:cNvSpPr>
            <a:spLocks noGrp="1" noChangeArrowheads="1"/>
          </p:cNvSpPr>
          <p:nvPr>
            <p:ph type="title"/>
          </p:nvPr>
        </p:nvSpPr>
        <p:spPr>
          <a:xfrm>
            <a:off x="1066800" y="228600"/>
            <a:ext cx="7772400" cy="457200"/>
          </a:xfrm>
        </p:spPr>
        <p:txBody>
          <a:bodyPr>
            <a:noAutofit/>
          </a:bodyPr>
          <a:lstStyle/>
          <a:p>
            <a:pPr algn="ctr" eaLnBrk="1" fontAlgn="auto" hangingPunct="1">
              <a:spcAft>
                <a:spcPts val="0"/>
              </a:spcAft>
              <a:defRPr/>
            </a:pPr>
            <a:r>
              <a:rPr lang="en-US" sz="6000" b="1" dirty="0">
                <a:latin typeface="Times New Roman" pitchFamily="18" charset="0"/>
              </a:rPr>
              <a:t>Conclusion</a:t>
            </a:r>
          </a:p>
        </p:txBody>
      </p:sp>
      <p:sp>
        <p:nvSpPr>
          <p:cNvPr id="130051" name="Rectangle 3">
            <a:extLst>
              <a:ext uri="{FF2B5EF4-FFF2-40B4-BE49-F238E27FC236}">
                <a16:creationId xmlns:a16="http://schemas.microsoft.com/office/drawing/2014/main" id="{0DA08BE3-4CE1-4B07-B483-EFC46F8AD1CC}"/>
              </a:ext>
            </a:extLst>
          </p:cNvPr>
          <p:cNvSpPr>
            <a:spLocks noGrp="1" noChangeArrowheads="1"/>
          </p:cNvSpPr>
          <p:nvPr>
            <p:ph type="body" sz="half" idx="1"/>
          </p:nvPr>
        </p:nvSpPr>
        <p:spPr>
          <a:xfrm>
            <a:off x="274319" y="1219200"/>
            <a:ext cx="8556172" cy="5410200"/>
          </a:xfrm>
        </p:spPr>
        <p:txBody>
          <a:bodyPr/>
          <a:lstStyle/>
          <a:p>
            <a:pPr marL="0" indent="0" eaLnBrk="1" hangingPunct="1">
              <a:lnSpc>
                <a:spcPct val="90000"/>
              </a:lnSpc>
            </a:pPr>
            <a:r>
              <a:rPr lang="en-US" altLang="en-US" sz="3600" dirty="0">
                <a:latin typeface="Times New Roman" panose="02020603050405020304" pitchFamily="18" charset="0"/>
              </a:rPr>
              <a:t>How do </a:t>
            </a:r>
            <a:r>
              <a:rPr lang="en-US" altLang="en-US" sz="3600" i="1" dirty="0">
                <a:latin typeface="Times New Roman" panose="02020603050405020304" pitchFamily="18" charset="0"/>
              </a:rPr>
              <a:t>undergraduate students of color</a:t>
            </a:r>
            <a:r>
              <a:rPr lang="en-US" altLang="en-US" sz="3600" dirty="0">
                <a:latin typeface="Times New Roman" panose="02020603050405020304" pitchFamily="18" charset="0"/>
              </a:rPr>
              <a:t> experience out-of-classroom learning? How do they characterize such experiences?</a:t>
            </a:r>
          </a:p>
          <a:p>
            <a:pPr marL="0" indent="0" eaLnBrk="1" hangingPunct="1">
              <a:lnSpc>
                <a:spcPct val="90000"/>
              </a:lnSpc>
            </a:pPr>
            <a:r>
              <a:rPr lang="en-US" altLang="en-US" sz="3600" dirty="0">
                <a:latin typeface="Times New Roman" panose="02020603050405020304" pitchFamily="18" charset="0"/>
              </a:rPr>
              <a:t>How does </a:t>
            </a:r>
            <a:r>
              <a:rPr lang="en-US" altLang="en-US" sz="3600" i="1" dirty="0">
                <a:latin typeface="Times New Roman" panose="02020603050405020304" pitchFamily="18" charset="0"/>
              </a:rPr>
              <a:t>racial identity</a:t>
            </a:r>
            <a:r>
              <a:rPr lang="en-US" altLang="en-US" sz="3600" dirty="0">
                <a:latin typeface="Times New Roman" panose="02020603050405020304" pitchFamily="18" charset="0"/>
              </a:rPr>
              <a:t> influence students of color and their out-of-classroom learning?</a:t>
            </a:r>
          </a:p>
          <a:p>
            <a:pPr marL="0" indent="0" eaLnBrk="1" hangingPunct="1">
              <a:lnSpc>
                <a:spcPct val="90000"/>
              </a:lnSpc>
            </a:pPr>
            <a:r>
              <a:rPr lang="en-US" altLang="en-US" sz="3600" dirty="0">
                <a:latin typeface="Times New Roman" panose="02020603050405020304" pitchFamily="18" charset="0"/>
              </a:rPr>
              <a:t>How does campus </a:t>
            </a:r>
            <a:r>
              <a:rPr lang="en-US" altLang="en-US" sz="3600" i="1" dirty="0">
                <a:latin typeface="Times New Roman" panose="02020603050405020304" pitchFamily="18" charset="0"/>
              </a:rPr>
              <a:t>institutional climate influence</a:t>
            </a:r>
            <a:r>
              <a:rPr lang="en-US" altLang="en-US" sz="3600" dirty="0">
                <a:latin typeface="Times New Roman" panose="02020603050405020304" pitchFamily="18" charset="0"/>
              </a:rPr>
              <a:t> the out-of-classroom learning for students of color?</a:t>
            </a:r>
          </a:p>
          <a:p>
            <a:pPr marL="0" indent="0" eaLnBrk="1" hangingPunct="1">
              <a:lnSpc>
                <a:spcPct val="90000"/>
              </a:lnSpc>
            </a:pPr>
            <a:endParaRPr lang="en-US" altLang="en-US" dirty="0">
              <a:latin typeface="Times New Roman" panose="02020603050405020304" pitchFamily="18" charset="0"/>
            </a:endParaRPr>
          </a:p>
          <a:p>
            <a:pPr marL="0" indent="0" eaLnBrk="1" hangingPunct="1">
              <a:lnSpc>
                <a:spcPct val="90000"/>
              </a:lnSpc>
            </a:pPr>
            <a:endParaRPr lang="en-US" altLang="en-US" dirty="0">
              <a:latin typeface="Times New Roman" panose="02020603050405020304" pitchFamily="18" charset="0"/>
            </a:endParaRPr>
          </a:p>
          <a:p>
            <a:pPr marL="0" indent="0" eaLnBrk="1" hangingPunct="1">
              <a:lnSpc>
                <a:spcPct val="90000"/>
              </a:lnSpc>
            </a:pPr>
            <a:endParaRPr lang="en-US" altLang="en-US" dirty="0">
              <a:latin typeface="Times New Roman" panose="02020603050405020304" pitchFamily="18" charset="0"/>
            </a:endParaRPr>
          </a:p>
          <a:p>
            <a:pPr marL="0" indent="0" eaLnBrk="1" hangingPunct="1">
              <a:lnSpc>
                <a:spcPct val="90000"/>
              </a:lnSpc>
            </a:pPr>
            <a:endParaRPr lang="en-US" altLang="en-US" sz="2400" dirty="0"/>
          </a:p>
        </p:txBody>
      </p:sp>
      <p:sp>
        <p:nvSpPr>
          <p:cNvPr id="30724" name="AutoShape 2" descr="Image result for conclusion">
            <a:extLst>
              <a:ext uri="{FF2B5EF4-FFF2-40B4-BE49-F238E27FC236}">
                <a16:creationId xmlns:a16="http://schemas.microsoft.com/office/drawing/2014/main" id="{E9546B1C-E005-4B75-9B47-3FF0AB248543}"/>
              </a:ext>
            </a:extLst>
          </p:cNvPr>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pic>
        <p:nvPicPr>
          <p:cNvPr id="30725" name="Picture 4" descr="http://toeflspeakingteacher.com/wp-content/uploads/2014/10/Conclusion.jpg">
            <a:hlinkClick r:id="rId2"/>
            <a:extLst>
              <a:ext uri="{FF2B5EF4-FFF2-40B4-BE49-F238E27FC236}">
                <a16:creationId xmlns:a16="http://schemas.microsoft.com/office/drawing/2014/main" id="{2D2417EE-04CE-4ED7-BD56-575CE9D3E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983480"/>
            <a:ext cx="1611086"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457200"/>
            <a:ext cx="9115425" cy="838200"/>
          </a:xfrm>
        </p:spPr>
        <p:txBody>
          <a:bodyPr>
            <a:normAutofit/>
          </a:bodyPr>
          <a:lstStyle/>
          <a:p>
            <a:r>
              <a:rPr lang="en-US" sz="3600" b="1" dirty="0">
                <a:latin typeface="Times New Roman" panose="02020603050405020304" pitchFamily="18" charset="0"/>
                <a:cs typeface="Times New Roman" panose="02020603050405020304" pitchFamily="18" charset="0"/>
              </a:rPr>
              <a:t>Do they struggle to BELONG in College?</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345" b="8975"/>
          <a:stretch/>
        </p:blipFill>
        <p:spPr>
          <a:xfrm>
            <a:off x="1143000" y="1295400"/>
            <a:ext cx="7057352" cy="4724400"/>
          </a:xfrm>
        </p:spPr>
      </p:pic>
    </p:spTree>
    <p:extLst>
      <p:ext uri="{BB962C8B-B14F-4D97-AF65-F5344CB8AC3E}">
        <p14:creationId xmlns:p14="http://schemas.microsoft.com/office/powerpoint/2010/main" val="2109174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95000"/>
                    <a:lumOff val="5000"/>
                  </a:schemeClr>
                </a:solidFill>
                <a:latin typeface="Times New Roman" panose="02020603050405020304" pitchFamily="18" charset="0"/>
                <a:cs typeface="Times New Roman" panose="02020603050405020304" pitchFamily="18" charset="0"/>
              </a:rPr>
              <a:t>Context Defined</a:t>
            </a:r>
          </a:p>
        </p:txBody>
      </p:sp>
      <p:sp>
        <p:nvSpPr>
          <p:cNvPr id="3" name="Content Placeholder 2"/>
          <p:cNvSpPr>
            <a:spLocks noGrp="1"/>
          </p:cNvSpPr>
          <p:nvPr>
            <p:ph idx="1"/>
          </p:nvPr>
        </p:nvSpPr>
        <p:spPr>
          <a:xfrm>
            <a:off x="457200" y="1600200"/>
            <a:ext cx="8229600" cy="4113212"/>
          </a:xfrm>
          <a:ln w="28575">
            <a:solidFill>
              <a:srgbClr val="FFC000"/>
            </a:solidFill>
          </a:ln>
        </p:spPr>
        <p:txBody>
          <a:bodyPr>
            <a:normAutofit/>
          </a:bodyPr>
          <a:lstStyle/>
          <a:p>
            <a:pPr marL="0" indent="0" algn="ctr">
              <a:buNone/>
            </a:pPr>
            <a:r>
              <a:rPr lang="en-US" sz="8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C=P</a:t>
            </a:r>
            <a:r>
              <a:rPr lang="en-US" sz="8000" b="1" baseline="-250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8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8000" b="1" baseline="-250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8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p>
          <a:p>
            <a:pPr marL="0" indent="0" algn="ctr">
              <a:buNone/>
            </a:pPr>
            <a:r>
              <a:rPr lang="en-US" sz="3600" b="1" dirty="0">
                <a:latin typeface="Times New Roman" panose="02020603050405020304" pitchFamily="18" charset="0"/>
                <a:cs typeface="Times New Roman" panose="02020603050405020304" pitchFamily="18" charset="0"/>
              </a:rPr>
              <a:t>C</a:t>
            </a:r>
            <a:r>
              <a:rPr lang="en-US" sz="3600" dirty="0">
                <a:latin typeface="Times New Roman" panose="02020603050405020304" pitchFamily="18" charset="0"/>
                <a:cs typeface="Times New Roman" panose="02020603050405020304" pitchFamily="18" charset="0"/>
              </a:rPr>
              <a:t>=Context</a:t>
            </a:r>
          </a:p>
          <a:p>
            <a:pPr marL="0" indent="0" algn="ctr">
              <a:buNone/>
            </a:pPr>
            <a:r>
              <a:rPr lang="en-US" sz="3600" b="1" dirty="0">
                <a:latin typeface="Times New Roman" panose="02020603050405020304" pitchFamily="18" charset="0"/>
                <a:cs typeface="Times New Roman" panose="02020603050405020304" pitchFamily="18" charset="0"/>
              </a:rPr>
              <a:t>P</a:t>
            </a:r>
            <a:r>
              <a:rPr lang="en-US" sz="3600" b="1" baseline="-25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=People</a:t>
            </a:r>
          </a:p>
          <a:p>
            <a:pPr marL="0" indent="0" algn="ctr">
              <a:buNone/>
            </a:pPr>
            <a:r>
              <a:rPr lang="en-US" sz="3600" b="1" dirty="0">
                <a:latin typeface="Times New Roman" panose="02020603050405020304" pitchFamily="18" charset="0"/>
                <a:cs typeface="Times New Roman" panose="02020603050405020304" pitchFamily="18" charset="0"/>
              </a:rPr>
              <a:t>P</a:t>
            </a:r>
            <a:r>
              <a:rPr lang="en-US" sz="3600" b="1"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=Place</a:t>
            </a:r>
          </a:p>
          <a:p>
            <a:pPr marL="0" indent="0" algn="ctr">
              <a:buNone/>
            </a:pPr>
            <a:r>
              <a:rPr lang="en-US" sz="3600" b="1" dirty="0">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=Situation</a:t>
            </a:r>
          </a:p>
        </p:txBody>
      </p:sp>
    </p:spTree>
    <p:extLst>
      <p:ext uri="{BB962C8B-B14F-4D97-AF65-F5344CB8AC3E}">
        <p14:creationId xmlns:p14="http://schemas.microsoft.com/office/powerpoint/2010/main" val="2202848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solidFill>
                  <a:schemeClr val="tx1">
                    <a:lumMod val="95000"/>
                    <a:lumOff val="5000"/>
                  </a:schemeClr>
                </a:solidFill>
                <a:latin typeface="Times New Roman" panose="02020603050405020304" pitchFamily="18" charset="0"/>
                <a:cs typeface="Times New Roman" panose="02020603050405020304" pitchFamily="18" charset="0"/>
              </a:rPr>
              <a:t>Lewin’s Interactionist Paradigm</a:t>
            </a:r>
          </a:p>
        </p:txBody>
      </p:sp>
      <p:sp>
        <p:nvSpPr>
          <p:cNvPr id="3" name="Content Placeholder 2"/>
          <p:cNvSpPr>
            <a:spLocks noGrp="1"/>
          </p:cNvSpPr>
          <p:nvPr>
            <p:ph idx="1"/>
          </p:nvPr>
        </p:nvSpPr>
        <p:spPr>
          <a:xfrm>
            <a:off x="609600" y="1371600"/>
            <a:ext cx="8229600" cy="4525963"/>
          </a:xfrm>
          <a:ln w="28575">
            <a:solidFill>
              <a:srgbClr val="FFC000"/>
            </a:solidFill>
          </a:ln>
        </p:spPr>
        <p:txBody>
          <a:bodyPr>
            <a:normAutofit fontScale="92500" lnSpcReduction="20000"/>
          </a:bodyPr>
          <a:lstStyle/>
          <a:p>
            <a:pPr marL="0" indent="0" algn="ctr">
              <a:buNone/>
            </a:pPr>
            <a:r>
              <a:rPr lang="en-US" sz="8600" b="1" dirty="0">
                <a:solidFill>
                  <a:schemeClr val="accent2">
                    <a:lumMod val="75000"/>
                  </a:schemeClr>
                </a:solidFill>
                <a:effectLst>
                  <a:outerShdw blurRad="12700" dist="38100" dir="2700000" algn="tl">
                    <a:schemeClr val="bg1">
                      <a:lumMod val="50000"/>
                    </a:schemeClr>
                  </a:outerShdw>
                </a:effectLst>
                <a:latin typeface="Times New Roman" panose="02020603050405020304" pitchFamily="18" charset="0"/>
                <a:cs typeface="Times New Roman" panose="02020603050405020304" pitchFamily="18" charset="0"/>
              </a:rPr>
              <a:t>B=f(P*E)</a:t>
            </a:r>
          </a:p>
          <a:p>
            <a:pPr marL="0" indent="0" algn="ctr">
              <a:buNone/>
            </a:pPr>
            <a:r>
              <a:rPr lang="en-US" sz="5800" b="1" dirty="0">
                <a:latin typeface="Times New Roman" panose="02020603050405020304" pitchFamily="18" charset="0"/>
                <a:cs typeface="Times New Roman" panose="02020603050405020304" pitchFamily="18" charset="0"/>
              </a:rPr>
              <a:t>B</a:t>
            </a:r>
            <a:r>
              <a:rPr lang="en-US" sz="5800" dirty="0">
                <a:latin typeface="Times New Roman" panose="02020603050405020304" pitchFamily="18" charset="0"/>
                <a:cs typeface="Times New Roman" panose="02020603050405020304" pitchFamily="18" charset="0"/>
              </a:rPr>
              <a:t>=Behavior</a:t>
            </a:r>
          </a:p>
          <a:p>
            <a:pPr marL="0" indent="0" algn="ctr">
              <a:buNone/>
            </a:pPr>
            <a:r>
              <a:rPr lang="en-US" sz="5800" b="1" dirty="0">
                <a:latin typeface="Times New Roman" panose="02020603050405020304" pitchFamily="18" charset="0"/>
                <a:cs typeface="Times New Roman" panose="02020603050405020304" pitchFamily="18" charset="0"/>
              </a:rPr>
              <a:t>f</a:t>
            </a:r>
            <a:r>
              <a:rPr lang="en-US" sz="5800" dirty="0">
                <a:latin typeface="Times New Roman" panose="02020603050405020304" pitchFamily="18" charset="0"/>
                <a:cs typeface="Times New Roman" panose="02020603050405020304" pitchFamily="18" charset="0"/>
              </a:rPr>
              <a:t>=function</a:t>
            </a:r>
          </a:p>
          <a:p>
            <a:pPr marL="0" indent="0" algn="ctr">
              <a:buNone/>
            </a:pPr>
            <a:r>
              <a:rPr lang="en-US" sz="5800" b="1" dirty="0">
                <a:latin typeface="Times New Roman" panose="02020603050405020304" pitchFamily="18" charset="0"/>
                <a:cs typeface="Times New Roman" panose="02020603050405020304" pitchFamily="18" charset="0"/>
              </a:rPr>
              <a:t>P</a:t>
            </a:r>
            <a:r>
              <a:rPr lang="en-US" sz="5800" dirty="0">
                <a:latin typeface="Times New Roman" panose="02020603050405020304" pitchFamily="18" charset="0"/>
                <a:cs typeface="Times New Roman" panose="02020603050405020304" pitchFamily="18" charset="0"/>
              </a:rPr>
              <a:t>=People</a:t>
            </a:r>
          </a:p>
          <a:p>
            <a:pPr marL="0" indent="0" algn="ctr">
              <a:buNone/>
            </a:pPr>
            <a:r>
              <a:rPr lang="en-US" sz="5800" b="1" dirty="0">
                <a:latin typeface="Times New Roman" panose="02020603050405020304" pitchFamily="18" charset="0"/>
                <a:cs typeface="Times New Roman" panose="02020603050405020304" pitchFamily="18" charset="0"/>
              </a:rPr>
              <a:t>E</a:t>
            </a:r>
            <a:r>
              <a:rPr lang="en-US" sz="5800" dirty="0">
                <a:latin typeface="Times New Roman" panose="02020603050405020304" pitchFamily="18" charset="0"/>
                <a:cs typeface="Times New Roman" panose="02020603050405020304" pitchFamily="18" charset="0"/>
              </a:rPr>
              <a:t>=Environment</a:t>
            </a:r>
          </a:p>
        </p:txBody>
      </p:sp>
    </p:spTree>
    <p:extLst>
      <p:ext uri="{BB962C8B-B14F-4D97-AF65-F5344CB8AC3E}">
        <p14:creationId xmlns:p14="http://schemas.microsoft.com/office/powerpoint/2010/main" val="1169021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04800"/>
            <a:ext cx="9887255" cy="952500"/>
          </a:xfrm>
        </p:spPr>
        <p:txBody>
          <a:bodyPr>
            <a:noAutofit/>
          </a:bodyPr>
          <a:lstStyle/>
          <a:p>
            <a:pPr eaLnBrk="1" hangingPunct="1">
              <a:defRPr/>
            </a:pPr>
            <a:r>
              <a:rPr lang="en-US" sz="4000" b="1" dirty="0">
                <a:latin typeface="Georgia"/>
              </a:rPr>
              <a:t>DEI(B)</a:t>
            </a:r>
            <a:endParaRPr lang="en-US" sz="3200" b="1" i="1" dirty="0">
              <a:latin typeface="Georgia"/>
            </a:endParaRPr>
          </a:p>
        </p:txBody>
      </p:sp>
      <p:pic>
        <p:nvPicPr>
          <p:cNvPr id="2" name="Picture 2" descr="Diagram, venn diagram&#10;&#10;Description automatically generated">
            <a:extLst>
              <a:ext uri="{FF2B5EF4-FFF2-40B4-BE49-F238E27FC236}">
                <a16:creationId xmlns:a16="http://schemas.microsoft.com/office/drawing/2014/main" id="{38C6F7CC-B66D-42A4-98EC-6A8A1803F650}"/>
              </a:ext>
            </a:extLst>
          </p:cNvPr>
          <p:cNvPicPr>
            <a:picLocks noGrp="1" noChangeAspect="1"/>
          </p:cNvPicPr>
          <p:nvPr>
            <p:ph idx="1"/>
          </p:nvPr>
        </p:nvPicPr>
        <p:blipFill>
          <a:blip r:embed="rId3"/>
          <a:stretch>
            <a:fillRect/>
          </a:stretch>
        </p:blipFill>
        <p:spPr>
          <a:xfrm>
            <a:off x="1600200" y="1143000"/>
            <a:ext cx="5410200" cy="4814000"/>
          </a:xfrm>
        </p:spPr>
      </p:pic>
    </p:spTree>
    <p:extLst>
      <p:ext uri="{BB962C8B-B14F-4D97-AF65-F5344CB8AC3E}">
        <p14:creationId xmlns:p14="http://schemas.microsoft.com/office/powerpoint/2010/main" val="308810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DA0CD8A-D63C-4519-A5DA-23FB210FA5D8}"/>
              </a:ext>
            </a:extLst>
          </p:cNvPr>
          <p:cNvSpPr>
            <a:spLocks noGrp="1" noChangeArrowheads="1"/>
          </p:cNvSpPr>
          <p:nvPr>
            <p:ph type="title"/>
          </p:nvPr>
        </p:nvSpPr>
        <p:spPr>
          <a:xfrm>
            <a:off x="990600" y="159470"/>
            <a:ext cx="7772400" cy="533400"/>
          </a:xfrm>
        </p:spPr>
        <p:txBody>
          <a:bodyPr>
            <a:noAutofit/>
          </a:bodyPr>
          <a:lstStyle/>
          <a:p>
            <a:pPr algn="ctr" eaLnBrk="1" fontAlgn="auto" hangingPunct="1">
              <a:spcAft>
                <a:spcPts val="0"/>
              </a:spcAft>
              <a:defRPr/>
            </a:pPr>
            <a:r>
              <a:rPr lang="en-US" sz="5400" b="1" dirty="0">
                <a:latin typeface="Times New Roman" pitchFamily="18" charset="0"/>
              </a:rPr>
              <a:t>Introduction</a:t>
            </a:r>
          </a:p>
        </p:txBody>
      </p:sp>
      <p:sp>
        <p:nvSpPr>
          <p:cNvPr id="65539" name="Rectangle 3">
            <a:extLst>
              <a:ext uri="{FF2B5EF4-FFF2-40B4-BE49-F238E27FC236}">
                <a16:creationId xmlns:a16="http://schemas.microsoft.com/office/drawing/2014/main" id="{043CFC63-A70A-4215-AEDC-AA2E2A625F92}"/>
              </a:ext>
            </a:extLst>
          </p:cNvPr>
          <p:cNvSpPr>
            <a:spLocks noGrp="1" noChangeArrowheads="1"/>
          </p:cNvSpPr>
          <p:nvPr>
            <p:ph type="body" sz="half" idx="2"/>
          </p:nvPr>
        </p:nvSpPr>
        <p:spPr>
          <a:xfrm>
            <a:off x="3429000" y="1143000"/>
            <a:ext cx="5486400" cy="5740138"/>
          </a:xfrm>
        </p:spPr>
        <p:txBody>
          <a:bodyPr/>
          <a:lstStyle/>
          <a:p>
            <a:pPr marL="0" indent="0" eaLnBrk="1" hangingPunct="1">
              <a:lnSpc>
                <a:spcPct val="90000"/>
              </a:lnSpc>
            </a:pPr>
            <a:r>
              <a:rPr lang="en-US" altLang="en-US" sz="2800" dirty="0">
                <a:latin typeface="Times New Roman" panose="02020603050405020304" pitchFamily="18" charset="0"/>
              </a:rPr>
              <a:t>Institutions in the twentieth century have had to deal with difficult challenges regarding </a:t>
            </a:r>
            <a:r>
              <a:rPr lang="en-US" altLang="en-US" sz="2800" i="1" dirty="0">
                <a:solidFill>
                  <a:srgbClr val="C00000"/>
                </a:solidFill>
                <a:latin typeface="Times New Roman" panose="02020603050405020304" pitchFamily="18" charset="0"/>
              </a:rPr>
              <a:t>multiculturalism</a:t>
            </a:r>
            <a:r>
              <a:rPr lang="en-US" altLang="en-US" sz="2800" i="1" dirty="0">
                <a:latin typeface="Times New Roman" panose="02020603050405020304" pitchFamily="18" charset="0"/>
              </a:rPr>
              <a:t>.</a:t>
            </a:r>
          </a:p>
          <a:p>
            <a:pPr marL="0" indent="0" eaLnBrk="1" hangingPunct="1">
              <a:lnSpc>
                <a:spcPct val="90000"/>
              </a:lnSpc>
            </a:pPr>
            <a:r>
              <a:rPr lang="en-US" altLang="en-US" sz="2800" dirty="0">
                <a:latin typeface="Times New Roman" panose="02020603050405020304" pitchFamily="18" charset="0"/>
              </a:rPr>
              <a:t>Most mission statements emphasize students, teaching, community service, and diversity as priority issues, yet these values do not appear reflective of their practice (Watson, 1998).</a:t>
            </a:r>
          </a:p>
        </p:txBody>
      </p:sp>
      <p:pic>
        <p:nvPicPr>
          <p:cNvPr id="34820" name="Picture 4" descr="At First Multicultural Graduations, Albion Students Celebrate Who They Are  and Where They Come From | Albion College">
            <a:extLst>
              <a:ext uri="{FF2B5EF4-FFF2-40B4-BE49-F238E27FC236}">
                <a16:creationId xmlns:a16="http://schemas.microsoft.com/office/drawing/2014/main" id="{4BBE1FC2-8066-47D3-9DF7-2494B0254D0B}"/>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3048000" cy="41910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5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539">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65539">
                                            <p:txEl>
                                              <p:pRg st="0" end="0"/>
                                            </p:txEl>
                                          </p:spTgt>
                                        </p:tgtEl>
                                        <p:attrNameLst>
                                          <p:attrName>ppt_c</p:attrName>
                                        </p:attrNameLst>
                                      </p:cBhvr>
                                      <p:to>
                                        <a:schemeClr val="hlink"/>
                                      </p:to>
                                    </p:animClr>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p:cTn id="13" dur="500" fill="hold"/>
                                        <p:tgtEl>
                                          <p:spTgt spid="655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5539">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65539">
                                            <p:txEl>
                                              <p:pRg st="1" end="1"/>
                                            </p:txEl>
                                          </p:spTgt>
                                        </p:tgtEl>
                                        <p:attrNameLst>
                                          <p:attrName>ppt_c</p:attrName>
                                        </p:attrNameLst>
                                      </p:cBhvr>
                                      <p:to>
                                        <a:schemeClr val="hlink"/>
                                      </p:to>
                                    </p:animClr>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Belonging: Where do we begin?</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Belonging differs based on students’ social identities, such as race, gender, sexual orientation, or the conditions they encounter on campus.</a:t>
            </a:r>
          </a:p>
          <a:p>
            <a:endParaRPr lang="en-US" dirty="0"/>
          </a:p>
        </p:txBody>
      </p:sp>
    </p:spTree>
    <p:extLst>
      <p:ext uri="{BB962C8B-B14F-4D97-AF65-F5344CB8AC3E}">
        <p14:creationId xmlns:p14="http://schemas.microsoft.com/office/powerpoint/2010/main" val="2599204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Defining Belonging</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Hurtado and Carter's (1997) </a:t>
            </a:r>
            <a:r>
              <a:rPr lang="en-US" dirty="0">
                <a:latin typeface="Times New Roman" panose="02020603050405020304" pitchFamily="18" charset="0"/>
                <a:cs typeface="Times New Roman" panose="02020603050405020304" pitchFamily="18" charset="0"/>
              </a:rPr>
              <a:t>sense of belonging measure focused on students' attachment to the campus community as a whole while other researchers focused on attachment to various external communities or other university contexts (Hoffman, Richmond, Morrow, &amp; Salomone, 2002; Kember &amp; Leung, 2004; Lee &amp; Davis, 2000).</a:t>
            </a:r>
          </a:p>
          <a:p>
            <a:pPr marL="0" indent="0">
              <a:buNone/>
            </a:pPr>
            <a:r>
              <a:rPr lang="en-US" dirty="0">
                <a:latin typeface="Times New Roman" panose="02020603050405020304" pitchFamily="18" charset="0"/>
                <a:cs typeface="Times New Roman" panose="02020603050405020304" pitchFamily="18" charset="0"/>
              </a:rPr>
              <a:t>Hurtado and Carter (1997) explain that “sense of belonging contains both cognitive and affective elements in that the individual’s cognitive evaluation of his or her role in relation to the group results in an affective response” (p. 328)</a:t>
            </a:r>
          </a:p>
        </p:txBody>
      </p:sp>
    </p:spTree>
    <p:extLst>
      <p:ext uri="{BB962C8B-B14F-4D97-AF65-F5344CB8AC3E}">
        <p14:creationId xmlns:p14="http://schemas.microsoft.com/office/powerpoint/2010/main" val="706679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Defining Belonging</a:t>
            </a:r>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According to </a:t>
            </a:r>
            <a:r>
              <a:rPr lang="en-US" b="1" dirty="0">
                <a:latin typeface="Times New Roman" panose="02020603050405020304" pitchFamily="18" charset="0"/>
                <a:cs typeface="Times New Roman" panose="02020603050405020304" pitchFamily="18" charset="0"/>
              </a:rPr>
              <a:t>Strayhorn (2012), </a:t>
            </a:r>
            <a:r>
              <a:rPr lang="en-US" dirty="0">
                <a:latin typeface="Times New Roman" panose="02020603050405020304" pitchFamily="18" charset="0"/>
                <a:cs typeface="Times New Roman" panose="02020603050405020304" pitchFamily="18" charset="0"/>
              </a:rPr>
              <a:t>sense of belonging “refers to students’ perceived social support on campus, a feeling or sensation of connectedness, the experience of mattering or feeling cared about, accepted, respected, valued by, and important to the group (e.g., campus community) or others on campus (e.g., faculty, peers)” (p.  3). </a:t>
            </a:r>
          </a:p>
        </p:txBody>
      </p:sp>
    </p:spTree>
    <p:extLst>
      <p:ext uri="{BB962C8B-B14F-4D97-AF65-F5344CB8AC3E}">
        <p14:creationId xmlns:p14="http://schemas.microsoft.com/office/powerpoint/2010/main" val="1131850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91600" cy="1143000"/>
          </a:xfrm>
        </p:spPr>
        <p:txBody>
          <a:bodyPr>
            <a:noAutofit/>
          </a:bodyPr>
          <a:lstStyle/>
          <a:p>
            <a:r>
              <a:rPr lang="en-US" b="1" dirty="0">
                <a:latin typeface="Times New Roman" panose="02020603050405020304" pitchFamily="18" charset="0"/>
                <a:cs typeface="Times New Roman" panose="02020603050405020304" pitchFamily="18" charset="0"/>
              </a:rPr>
              <a:t>VIDEO - Belongingness Theory in Universities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130" y="1985118"/>
            <a:ext cx="5893739" cy="3325069"/>
          </a:xfrm>
          <a:prstGeom prst="rect">
            <a:avLst/>
          </a:prstGeom>
        </p:spPr>
      </p:pic>
      <p:sp>
        <p:nvSpPr>
          <p:cNvPr id="4" name="Rectangle 3"/>
          <p:cNvSpPr/>
          <p:nvPr/>
        </p:nvSpPr>
        <p:spPr>
          <a:xfrm>
            <a:off x="0" y="5334000"/>
            <a:ext cx="9144000" cy="461665"/>
          </a:xfrm>
          <a:prstGeom prst="rect">
            <a:avLst/>
          </a:prstGeom>
        </p:spPr>
        <p:txBody>
          <a:bodyPr wrap="square">
            <a:spAutoFit/>
          </a:bodyPr>
          <a:lstStyle/>
          <a:p>
            <a:pPr algn="ctr">
              <a:spcBef>
                <a:spcPct val="0"/>
              </a:spcBef>
              <a:buClrTx/>
            </a:pPr>
            <a:r>
              <a:rPr lang="en-US" altLang="en-US" sz="2400" dirty="0">
                <a:latin typeface="Georgia" panose="02040502050405020303" pitchFamily="18" charset="0"/>
                <a:hlinkClick r:id="rId3"/>
              </a:rPr>
              <a:t>Belongingness Theory in Universities</a:t>
            </a:r>
            <a:endParaRPr lang="en-US" altLang="en-US" sz="2400" dirty="0">
              <a:latin typeface="Georgia" panose="02040502050405020303" pitchFamily="18" charset="0"/>
            </a:endParaRPr>
          </a:p>
        </p:txBody>
      </p:sp>
    </p:spTree>
    <p:extLst>
      <p:ext uri="{BB962C8B-B14F-4D97-AF65-F5344CB8AC3E}">
        <p14:creationId xmlns:p14="http://schemas.microsoft.com/office/powerpoint/2010/main" val="2412799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 y="914400"/>
            <a:ext cx="9085811" cy="952500"/>
          </a:xfrm>
        </p:spPr>
        <p:txBody>
          <a:bodyPr>
            <a:normAutofit fontScale="90000"/>
          </a:bodyPr>
          <a:lstStyle/>
          <a:p>
            <a:r>
              <a:rPr lang="en-US" sz="3600" b="1" dirty="0">
                <a:latin typeface="Georgia" panose="02040502050405020303" pitchFamily="18" charset="0"/>
              </a:rPr>
              <a:t>Activity: Conceptually Clustered Matrix</a:t>
            </a:r>
            <a:br>
              <a:rPr lang="en-US" sz="3600" b="1" dirty="0">
                <a:latin typeface="Georgia" panose="02040502050405020303" pitchFamily="18" charset="0"/>
              </a:rPr>
            </a:br>
            <a:r>
              <a:rPr lang="en-US" sz="3600" b="1" dirty="0">
                <a:latin typeface="Georgia" panose="02040502050405020303" pitchFamily="18" charset="0"/>
              </a:rPr>
              <a:t>Diversity, Equity, Inclusion &amp; Belonging</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95858438"/>
              </p:ext>
            </p:extLst>
          </p:nvPr>
        </p:nvGraphicFramePr>
        <p:xfrm>
          <a:off x="380999" y="1866900"/>
          <a:ext cx="8220595" cy="3624657"/>
        </p:xfrm>
        <a:graphic>
          <a:graphicData uri="http://schemas.openxmlformats.org/drawingml/2006/table">
            <a:tbl>
              <a:tblPr firstRow="1" bandRow="1">
                <a:tableStyleId>{91EBBBCC-DAD2-459C-BE2E-F6DE35CF9A28}</a:tableStyleId>
              </a:tblPr>
              <a:tblGrid>
                <a:gridCol w="1981201">
                  <a:extLst>
                    <a:ext uri="{9D8B030D-6E8A-4147-A177-3AD203B41FA5}">
                      <a16:colId xmlns:a16="http://schemas.microsoft.com/office/drawing/2014/main" val="1539737104"/>
                    </a:ext>
                  </a:extLst>
                </a:gridCol>
                <a:gridCol w="1524000">
                  <a:extLst>
                    <a:ext uri="{9D8B030D-6E8A-4147-A177-3AD203B41FA5}">
                      <a16:colId xmlns:a16="http://schemas.microsoft.com/office/drawing/2014/main" val="3063801478"/>
                    </a:ext>
                  </a:extLst>
                </a:gridCol>
                <a:gridCol w="1427156">
                  <a:extLst>
                    <a:ext uri="{9D8B030D-6E8A-4147-A177-3AD203B41FA5}">
                      <a16:colId xmlns:a16="http://schemas.microsoft.com/office/drawing/2014/main" val="226320226"/>
                    </a:ext>
                  </a:extLst>
                </a:gridCol>
                <a:gridCol w="1644119">
                  <a:extLst>
                    <a:ext uri="{9D8B030D-6E8A-4147-A177-3AD203B41FA5}">
                      <a16:colId xmlns:a16="http://schemas.microsoft.com/office/drawing/2014/main" val="675865785"/>
                    </a:ext>
                  </a:extLst>
                </a:gridCol>
                <a:gridCol w="1644119">
                  <a:extLst>
                    <a:ext uri="{9D8B030D-6E8A-4147-A177-3AD203B41FA5}">
                      <a16:colId xmlns:a16="http://schemas.microsoft.com/office/drawing/2014/main" val="4214451808"/>
                    </a:ext>
                  </a:extLst>
                </a:gridCol>
              </a:tblGrid>
              <a:tr h="407207">
                <a:tc>
                  <a:txBody>
                    <a:bodyPr/>
                    <a:lstStyle/>
                    <a:p>
                      <a:endParaRPr lang="en-US" sz="2000" dirty="0">
                        <a:latin typeface="Georgia" panose="02040502050405020303" pitchFamily="18" charset="0"/>
                      </a:endParaRPr>
                    </a:p>
                  </a:txBody>
                  <a:tcPr/>
                </a:tc>
                <a:tc>
                  <a:txBody>
                    <a:bodyPr/>
                    <a:lstStyle/>
                    <a:p>
                      <a:r>
                        <a:rPr lang="en-US" sz="2000" dirty="0">
                          <a:latin typeface="Georgia" panose="02040502050405020303" pitchFamily="18" charset="0"/>
                        </a:rPr>
                        <a:t>Diversity</a:t>
                      </a:r>
                    </a:p>
                  </a:txBody>
                  <a:tcPr/>
                </a:tc>
                <a:tc>
                  <a:txBody>
                    <a:bodyPr/>
                    <a:lstStyle/>
                    <a:p>
                      <a:r>
                        <a:rPr lang="en-US" sz="2000" dirty="0">
                          <a:latin typeface="Georgia" panose="02040502050405020303" pitchFamily="18" charset="0"/>
                        </a:rPr>
                        <a:t>Equity</a:t>
                      </a:r>
                    </a:p>
                  </a:txBody>
                  <a:tcPr/>
                </a:tc>
                <a:tc>
                  <a:txBody>
                    <a:bodyPr/>
                    <a:lstStyle/>
                    <a:p>
                      <a:r>
                        <a:rPr lang="en-US" sz="2000" dirty="0">
                          <a:latin typeface="Georgia" panose="02040502050405020303" pitchFamily="18" charset="0"/>
                        </a:rPr>
                        <a:t>Inclusion</a:t>
                      </a:r>
                    </a:p>
                  </a:txBody>
                  <a:tcPr/>
                </a:tc>
                <a:tc>
                  <a:txBody>
                    <a:bodyPr/>
                    <a:lstStyle/>
                    <a:p>
                      <a:r>
                        <a:rPr lang="en-US" sz="2000" dirty="0">
                          <a:latin typeface="Georgia" panose="02040502050405020303" pitchFamily="18" charset="0"/>
                        </a:rPr>
                        <a:t>Belonging</a:t>
                      </a:r>
                    </a:p>
                  </a:txBody>
                  <a:tcPr/>
                </a:tc>
                <a:extLst>
                  <a:ext uri="{0D108BD9-81ED-4DB2-BD59-A6C34878D82A}">
                    <a16:rowId xmlns:a16="http://schemas.microsoft.com/office/drawing/2014/main" val="2758638733"/>
                  </a:ext>
                </a:extLst>
              </a:tr>
              <a:tr h="545293">
                <a:tc>
                  <a:txBody>
                    <a:bodyPr/>
                    <a:lstStyle/>
                    <a:p>
                      <a:r>
                        <a:rPr lang="en-US" sz="2000" dirty="0">
                          <a:latin typeface="Georgia" panose="02040502050405020303" pitchFamily="18" charset="0"/>
                        </a:rPr>
                        <a:t>Students</a:t>
                      </a: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extLst>
                  <a:ext uri="{0D108BD9-81ED-4DB2-BD59-A6C34878D82A}">
                    <a16:rowId xmlns:a16="http://schemas.microsoft.com/office/drawing/2014/main" val="2438237069"/>
                  </a:ext>
                </a:extLst>
              </a:tr>
              <a:tr h="452043">
                <a:tc>
                  <a:txBody>
                    <a:bodyPr/>
                    <a:lstStyle/>
                    <a:p>
                      <a:r>
                        <a:rPr lang="en-US" sz="2000" dirty="0">
                          <a:latin typeface="Georgia" panose="02040502050405020303" pitchFamily="18" charset="0"/>
                        </a:rPr>
                        <a:t>Faculty</a:t>
                      </a: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extLst>
                  <a:ext uri="{0D108BD9-81ED-4DB2-BD59-A6C34878D82A}">
                    <a16:rowId xmlns:a16="http://schemas.microsoft.com/office/drawing/2014/main" val="4015306647"/>
                  </a:ext>
                </a:extLst>
              </a:tr>
              <a:tr h="407207">
                <a:tc>
                  <a:txBody>
                    <a:bodyPr/>
                    <a:lstStyle/>
                    <a:p>
                      <a:r>
                        <a:rPr lang="en-US" sz="2000" dirty="0">
                          <a:latin typeface="Georgia" panose="02040502050405020303" pitchFamily="18" charset="0"/>
                        </a:rPr>
                        <a:t>Staff</a:t>
                      </a: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extLst>
                  <a:ext uri="{0D108BD9-81ED-4DB2-BD59-A6C34878D82A}">
                    <a16:rowId xmlns:a16="http://schemas.microsoft.com/office/drawing/2014/main" val="2222838097"/>
                  </a:ext>
                </a:extLst>
              </a:tr>
              <a:tr h="407207">
                <a:tc>
                  <a:txBody>
                    <a:bodyPr/>
                    <a:lstStyle/>
                    <a:p>
                      <a:r>
                        <a:rPr lang="en-US" sz="2000" dirty="0">
                          <a:latin typeface="Georgia" panose="02040502050405020303" pitchFamily="18" charset="0"/>
                        </a:rPr>
                        <a:t>Alumni</a:t>
                      </a: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extLst>
                  <a:ext uri="{0D108BD9-81ED-4DB2-BD59-A6C34878D82A}">
                    <a16:rowId xmlns:a16="http://schemas.microsoft.com/office/drawing/2014/main" val="1129282865"/>
                  </a:ext>
                </a:extLst>
              </a:tr>
              <a:tr h="702850">
                <a:tc>
                  <a:txBody>
                    <a:bodyPr/>
                    <a:lstStyle/>
                    <a:p>
                      <a:r>
                        <a:rPr lang="en-US" sz="2000" dirty="0">
                          <a:latin typeface="Georgia" panose="02040502050405020303" pitchFamily="18" charset="0"/>
                        </a:rPr>
                        <a:t>Community Partners</a:t>
                      </a: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extLst>
                  <a:ext uri="{0D108BD9-81ED-4DB2-BD59-A6C34878D82A}">
                    <a16:rowId xmlns:a16="http://schemas.microsoft.com/office/drawing/2014/main" val="977978388"/>
                  </a:ext>
                </a:extLst>
              </a:tr>
              <a:tr h="702850">
                <a:tc>
                  <a:txBody>
                    <a:bodyPr/>
                    <a:lstStyle/>
                    <a:p>
                      <a:r>
                        <a:rPr lang="en-US" sz="2000" dirty="0">
                          <a:latin typeface="Georgia" panose="02040502050405020303" pitchFamily="18" charset="0"/>
                        </a:rPr>
                        <a:t>Administration (Leadership)</a:t>
                      </a: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tc>
                  <a:txBody>
                    <a:bodyPr/>
                    <a:lstStyle/>
                    <a:p>
                      <a:endParaRPr lang="en-US" sz="2000" dirty="0">
                        <a:latin typeface="Georgia" panose="02040502050405020303" pitchFamily="18" charset="0"/>
                      </a:endParaRPr>
                    </a:p>
                  </a:txBody>
                  <a:tcPr/>
                </a:tc>
                <a:extLst>
                  <a:ext uri="{0D108BD9-81ED-4DB2-BD59-A6C34878D82A}">
                    <a16:rowId xmlns:a16="http://schemas.microsoft.com/office/drawing/2014/main" val="616062244"/>
                  </a:ext>
                </a:extLst>
              </a:tr>
            </a:tbl>
          </a:graphicData>
        </a:graphic>
      </p:graphicFrame>
    </p:spTree>
    <p:extLst>
      <p:ext uri="{BB962C8B-B14F-4D97-AF65-F5344CB8AC3E}">
        <p14:creationId xmlns:p14="http://schemas.microsoft.com/office/powerpoint/2010/main" val="2359169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4C04-61F7-DB29-FF23-BE847436A463}"/>
              </a:ext>
            </a:extLst>
          </p:cNvPr>
          <p:cNvSpPr>
            <a:spLocks noGrp="1"/>
          </p:cNvSpPr>
          <p:nvPr>
            <p:ph type="title"/>
          </p:nvPr>
        </p:nvSpPr>
        <p:spPr>
          <a:xfrm>
            <a:off x="457200" y="476794"/>
            <a:ext cx="8382000" cy="1143000"/>
          </a:xfrm>
        </p:spPr>
        <p:txBody>
          <a:bodyPr>
            <a:noAutofit/>
          </a:bodyPr>
          <a:lstStyle/>
          <a:p>
            <a:r>
              <a:rPr lang="en-US" sz="4000" b="1" dirty="0">
                <a:latin typeface="Georgia" panose="02040502050405020303" pitchFamily="18" charset="0"/>
              </a:rPr>
              <a:t>BREAKOUT SESSION: </a:t>
            </a:r>
            <a:br>
              <a:rPr lang="en-US" sz="3600" b="1" dirty="0">
                <a:latin typeface="Georgia" panose="02040502050405020303" pitchFamily="18" charset="0"/>
              </a:rPr>
            </a:br>
            <a:r>
              <a:rPr lang="en-US" sz="3600" b="1" dirty="0">
                <a:latin typeface="Georgia" panose="02040502050405020303" pitchFamily="18" charset="0"/>
              </a:rPr>
              <a:t>Understanding </a:t>
            </a:r>
            <a:r>
              <a:rPr lang="en-US" sz="3600" b="1" dirty="0">
                <a:solidFill>
                  <a:srgbClr val="C00000"/>
                </a:solidFill>
                <a:latin typeface="Georgia" panose="02040502050405020303" pitchFamily="18" charset="0"/>
              </a:rPr>
              <a:t>Microaggressions</a:t>
            </a:r>
            <a:endParaRPr lang="en-US" sz="3600" dirty="0"/>
          </a:p>
        </p:txBody>
      </p:sp>
      <p:pic>
        <p:nvPicPr>
          <p:cNvPr id="1026" name="Picture 2">
            <a:extLst>
              <a:ext uri="{FF2B5EF4-FFF2-40B4-BE49-F238E27FC236}">
                <a16:creationId xmlns:a16="http://schemas.microsoft.com/office/drawing/2014/main" id="{A5DD3297-AB82-CC12-E93E-9CEA4100CB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741715"/>
            <a:ext cx="7772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C5CD8A-D7FA-012B-77B9-0281054CFE35}"/>
              </a:ext>
            </a:extLst>
          </p:cNvPr>
          <p:cNvSpPr txBox="1"/>
          <p:nvPr/>
        </p:nvSpPr>
        <p:spPr>
          <a:xfrm>
            <a:off x="762000" y="5475515"/>
            <a:ext cx="8686800" cy="461665"/>
          </a:xfrm>
          <a:prstGeom prst="rect">
            <a:avLst/>
          </a:prstGeom>
          <a:noFill/>
        </p:spPr>
        <p:txBody>
          <a:bodyPr wrap="square">
            <a:spAutoFit/>
          </a:bodyPr>
          <a:lstStyle/>
          <a:p>
            <a:r>
              <a:rPr lang="en-US" sz="1800" u="sng" dirty="0">
                <a:solidFill>
                  <a:srgbClr val="0000FF"/>
                </a:solidFill>
                <a:effectLst/>
                <a:latin typeface="Calibri" panose="020F0502020204030204" pitchFamily="34" charset="0"/>
                <a:ea typeface="Times New Roman" panose="02020603050405020304" pitchFamily="18" charset="0"/>
                <a:hlinkClick r:id="rId4"/>
              </a:rPr>
              <a:t>https://video.ucdavis.edu/media/What+are+MicroaggressionsF/1_sukv7tbn</a:t>
            </a:r>
            <a:r>
              <a:rPr lang="en-US" sz="2400" u="sng" dirty="0">
                <a:solidFill>
                  <a:srgbClr val="0000FF"/>
                </a:solidFill>
                <a:effectLst/>
                <a:latin typeface="Georgia" panose="02040502050405020303" pitchFamily="18" charset="0"/>
                <a:ea typeface="Times New Roman" panose="02020603050405020304"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273339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E025-FC24-E1CE-24BA-4B6F4173E220}"/>
              </a:ext>
            </a:extLst>
          </p:cNvPr>
          <p:cNvSpPr>
            <a:spLocks noGrp="1"/>
          </p:cNvSpPr>
          <p:nvPr>
            <p:ph type="title"/>
          </p:nvPr>
        </p:nvSpPr>
        <p:spPr>
          <a:xfrm>
            <a:off x="-381000" y="609600"/>
            <a:ext cx="9220200" cy="1143000"/>
          </a:xfrm>
        </p:spPr>
        <p:txBody>
          <a:bodyPr>
            <a:noAutofit/>
          </a:bodyPr>
          <a:lstStyle/>
          <a:p>
            <a:r>
              <a:rPr lang="en-US" sz="4800" b="1" dirty="0">
                <a:latin typeface="Georgia" panose="02040502050405020303" pitchFamily="18" charset="0"/>
              </a:rPr>
              <a:t>BREAKOUT SESSION: </a:t>
            </a:r>
            <a:br>
              <a:rPr lang="en-US" sz="3600" b="1" dirty="0">
                <a:latin typeface="Georgia" panose="02040502050405020303" pitchFamily="18" charset="0"/>
              </a:rPr>
            </a:br>
            <a:r>
              <a:rPr lang="en-US" sz="3600" b="1" dirty="0">
                <a:latin typeface="Georgia" panose="02040502050405020303" pitchFamily="18" charset="0"/>
              </a:rPr>
              <a:t>Understanding </a:t>
            </a:r>
            <a:r>
              <a:rPr lang="en-US" sz="3600" b="1" dirty="0">
                <a:solidFill>
                  <a:srgbClr val="C00000"/>
                </a:solidFill>
                <a:latin typeface="Georgia" panose="02040502050405020303" pitchFamily="18" charset="0"/>
              </a:rPr>
              <a:t>Microaggressions</a:t>
            </a:r>
            <a:endParaRPr lang="en-US" sz="3600" dirty="0"/>
          </a:p>
        </p:txBody>
      </p:sp>
      <p:sp>
        <p:nvSpPr>
          <p:cNvPr id="3" name="Content Placeholder 2">
            <a:extLst>
              <a:ext uri="{FF2B5EF4-FFF2-40B4-BE49-F238E27FC236}">
                <a16:creationId xmlns:a16="http://schemas.microsoft.com/office/drawing/2014/main" id="{D767D850-7962-2899-F744-5B856439DB8D}"/>
              </a:ext>
            </a:extLst>
          </p:cNvPr>
          <p:cNvSpPr>
            <a:spLocks noGrp="1"/>
          </p:cNvSpPr>
          <p:nvPr>
            <p:ph idx="1"/>
          </p:nvPr>
        </p:nvSpPr>
        <p:spPr>
          <a:xfrm>
            <a:off x="190500" y="1981200"/>
            <a:ext cx="8763000" cy="4572000"/>
          </a:xfrm>
        </p:spPr>
        <p:txBody>
          <a:bodyPr/>
          <a:lstStyle/>
          <a:p>
            <a:r>
              <a:rPr lang="en-US" dirty="0">
                <a:latin typeface="Georgia" panose="02040502050405020303" pitchFamily="18" charset="0"/>
              </a:rPr>
              <a:t>While early theorizing focused solely on </a:t>
            </a:r>
            <a:r>
              <a:rPr lang="en-US" dirty="0">
                <a:solidFill>
                  <a:srgbClr val="C00000"/>
                </a:solidFill>
                <a:latin typeface="Georgia" panose="02040502050405020303" pitchFamily="18" charset="0"/>
              </a:rPr>
              <a:t>racial microaggressions</a:t>
            </a:r>
            <a:r>
              <a:rPr lang="en-US" dirty="0">
                <a:latin typeface="Georgia" panose="02040502050405020303" pitchFamily="18" charset="0"/>
              </a:rPr>
              <a:t>, microaggressions can be expressed toward any marginalized group in our society. They can be linked to </a:t>
            </a:r>
            <a:r>
              <a:rPr lang="en-US" i="1" dirty="0">
                <a:latin typeface="Georgia" panose="02040502050405020303" pitchFamily="18" charset="0"/>
              </a:rPr>
              <a:t>racism, sexism, genderism, heterosexism, classism, ableism, </a:t>
            </a:r>
            <a:r>
              <a:rPr lang="en-US" dirty="0">
                <a:latin typeface="Georgia" panose="02040502050405020303" pitchFamily="18" charset="0"/>
              </a:rPr>
              <a:t>and </a:t>
            </a:r>
            <a:r>
              <a:rPr lang="en-US" i="1" dirty="0">
                <a:latin typeface="Georgia" panose="02040502050405020303" pitchFamily="18" charset="0"/>
              </a:rPr>
              <a:t>other forms </a:t>
            </a:r>
            <a:r>
              <a:rPr lang="en-US" dirty="0">
                <a:latin typeface="Georgia" panose="02040502050405020303" pitchFamily="18" charset="0"/>
              </a:rPr>
              <a:t>of oppression. (Nadal, Whitman, Davis, </a:t>
            </a:r>
            <a:r>
              <a:rPr lang="en-US" dirty="0" err="1">
                <a:latin typeface="Georgia" panose="02040502050405020303" pitchFamily="18" charset="0"/>
              </a:rPr>
              <a:t>Erazo</a:t>
            </a:r>
            <a:r>
              <a:rPr lang="en-US" dirty="0">
                <a:latin typeface="Georgia" panose="02040502050405020303" pitchFamily="18" charset="0"/>
              </a:rPr>
              <a:t>, &amp; Davidoff; 2016; D.W. Sue &amp; </a:t>
            </a:r>
            <a:r>
              <a:rPr lang="en-US" dirty="0" err="1">
                <a:latin typeface="Georgia" panose="02040502050405020303" pitchFamily="18" charset="0"/>
              </a:rPr>
              <a:t>Capodilupo</a:t>
            </a:r>
            <a:r>
              <a:rPr lang="en-US" dirty="0">
                <a:latin typeface="Georgia" panose="02040502050405020303" pitchFamily="18" charset="0"/>
              </a:rPr>
              <a:t>, 2008).</a:t>
            </a:r>
          </a:p>
        </p:txBody>
      </p:sp>
    </p:spTree>
    <p:extLst>
      <p:ext uri="{BB962C8B-B14F-4D97-AF65-F5344CB8AC3E}">
        <p14:creationId xmlns:p14="http://schemas.microsoft.com/office/powerpoint/2010/main" val="1857292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3C95-7B59-2FD7-097C-B896D42F23B5}"/>
              </a:ext>
            </a:extLst>
          </p:cNvPr>
          <p:cNvSpPr>
            <a:spLocks noGrp="1"/>
          </p:cNvSpPr>
          <p:nvPr>
            <p:ph type="title"/>
          </p:nvPr>
        </p:nvSpPr>
        <p:spPr>
          <a:xfrm>
            <a:off x="457200" y="609600"/>
            <a:ext cx="8229600" cy="1143000"/>
          </a:xfrm>
        </p:spPr>
        <p:txBody>
          <a:bodyPr>
            <a:noAutofit/>
          </a:bodyPr>
          <a:lstStyle/>
          <a:p>
            <a:r>
              <a:rPr lang="en-US" sz="3600" b="1" dirty="0">
                <a:latin typeface="Georgia" panose="02040502050405020303" pitchFamily="18" charset="0"/>
              </a:rPr>
              <a:t>BREAKOUT SESSION: </a:t>
            </a:r>
            <a:br>
              <a:rPr lang="en-US" sz="3200" b="1" dirty="0">
                <a:latin typeface="Georgia" panose="02040502050405020303" pitchFamily="18" charset="0"/>
              </a:rPr>
            </a:br>
            <a:r>
              <a:rPr lang="en-US" sz="3200" b="1" dirty="0">
                <a:latin typeface="Georgia" panose="02040502050405020303" pitchFamily="18" charset="0"/>
              </a:rPr>
              <a:t>Understanding </a:t>
            </a:r>
            <a:r>
              <a:rPr lang="en-US" sz="3200" b="1" dirty="0">
                <a:solidFill>
                  <a:srgbClr val="C00000"/>
                </a:solidFill>
                <a:latin typeface="Georgia" panose="02040502050405020303" pitchFamily="18" charset="0"/>
              </a:rPr>
              <a:t>Microaggressions</a:t>
            </a:r>
            <a:r>
              <a:rPr lang="en-US" sz="3200" b="1" dirty="0">
                <a:latin typeface="Georgia" panose="02040502050405020303" pitchFamily="18" charset="0"/>
              </a:rPr>
              <a:t> </a:t>
            </a:r>
            <a:endParaRPr lang="en-US" sz="3200" dirty="0"/>
          </a:p>
        </p:txBody>
      </p:sp>
      <p:sp>
        <p:nvSpPr>
          <p:cNvPr id="3" name="Content Placeholder 2">
            <a:extLst>
              <a:ext uri="{FF2B5EF4-FFF2-40B4-BE49-F238E27FC236}">
                <a16:creationId xmlns:a16="http://schemas.microsoft.com/office/drawing/2014/main" id="{328D9CD2-D519-B43B-6CD8-8DC9D91BB20C}"/>
              </a:ext>
            </a:extLst>
          </p:cNvPr>
          <p:cNvSpPr>
            <a:spLocks noGrp="1"/>
          </p:cNvSpPr>
          <p:nvPr>
            <p:ph idx="1"/>
          </p:nvPr>
        </p:nvSpPr>
        <p:spPr>
          <a:xfrm>
            <a:off x="114300" y="1905000"/>
            <a:ext cx="8915400" cy="4525963"/>
          </a:xfrm>
        </p:spPr>
        <p:txBody>
          <a:bodyPr/>
          <a:lstStyle/>
          <a:p>
            <a:r>
              <a:rPr lang="en-US" dirty="0">
                <a:latin typeface="Georgia" panose="02040502050405020303" pitchFamily="18" charset="0"/>
              </a:rPr>
              <a:t>What are </a:t>
            </a:r>
            <a:r>
              <a:rPr lang="en-US" dirty="0">
                <a:solidFill>
                  <a:srgbClr val="C00000"/>
                </a:solidFill>
                <a:latin typeface="Georgia" panose="02040502050405020303" pitchFamily="18" charset="0"/>
              </a:rPr>
              <a:t>Microaggressions</a:t>
            </a:r>
            <a:r>
              <a:rPr lang="en-US" dirty="0">
                <a:latin typeface="Georgia" panose="02040502050405020303" pitchFamily="18" charset="0"/>
              </a:rPr>
              <a:t>?</a:t>
            </a:r>
          </a:p>
          <a:p>
            <a:pPr lvl="1"/>
            <a:r>
              <a:rPr lang="en-US" dirty="0">
                <a:latin typeface="Georgia" panose="02040502050405020303" pitchFamily="18" charset="0"/>
              </a:rPr>
              <a:t>Coined by African American psychiatrist and Harvard University professor </a:t>
            </a:r>
            <a:r>
              <a:rPr lang="en-US" b="1" dirty="0">
                <a:latin typeface="Georgia" panose="02040502050405020303" pitchFamily="18" charset="0"/>
              </a:rPr>
              <a:t>Chester Middlebrook Pierce</a:t>
            </a:r>
            <a:r>
              <a:rPr lang="en-US" dirty="0">
                <a:latin typeface="Georgia" panose="02040502050405020303" pitchFamily="18" charset="0"/>
              </a:rPr>
              <a:t> in his work with Black Americans.</a:t>
            </a:r>
          </a:p>
          <a:p>
            <a:pPr lvl="1"/>
            <a:r>
              <a:rPr lang="en-US" dirty="0">
                <a:latin typeface="Georgia" panose="02040502050405020303" pitchFamily="18" charset="0"/>
              </a:rPr>
              <a:t>He defined microaggressions as ‘subtle, stunning, often automatic, and nonverbal exchanges which are ‘put downs’ (Pierce, Carew, Pierce-Gonzalez, &amp; Willis, 1978).</a:t>
            </a:r>
          </a:p>
        </p:txBody>
      </p:sp>
    </p:spTree>
    <p:extLst>
      <p:ext uri="{BB962C8B-B14F-4D97-AF65-F5344CB8AC3E}">
        <p14:creationId xmlns:p14="http://schemas.microsoft.com/office/powerpoint/2010/main" val="421168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9CE3-AF81-427B-D790-C02E2383089A}"/>
              </a:ext>
            </a:extLst>
          </p:cNvPr>
          <p:cNvSpPr>
            <a:spLocks noGrp="1"/>
          </p:cNvSpPr>
          <p:nvPr>
            <p:ph type="title"/>
          </p:nvPr>
        </p:nvSpPr>
        <p:spPr>
          <a:xfrm>
            <a:off x="114300" y="457200"/>
            <a:ext cx="8839200" cy="1143000"/>
          </a:xfrm>
        </p:spPr>
        <p:txBody>
          <a:bodyPr>
            <a:noAutofit/>
          </a:bodyPr>
          <a:lstStyle/>
          <a:p>
            <a:r>
              <a:rPr lang="en-US" sz="3600" b="1" dirty="0">
                <a:latin typeface="Georgia" panose="02040502050405020303" pitchFamily="18" charset="0"/>
              </a:rPr>
              <a:t>BREAKOUT SESSION: </a:t>
            </a:r>
            <a:br>
              <a:rPr lang="en-US" sz="3600" b="1" dirty="0">
                <a:latin typeface="Georgia" panose="02040502050405020303" pitchFamily="18" charset="0"/>
              </a:rPr>
            </a:br>
            <a:r>
              <a:rPr lang="en-US" sz="3600" b="1" dirty="0">
                <a:latin typeface="Georgia" panose="02040502050405020303" pitchFamily="18" charset="0"/>
              </a:rPr>
              <a:t>Understanding </a:t>
            </a:r>
            <a:r>
              <a:rPr lang="en-US" sz="3600" b="1" dirty="0">
                <a:solidFill>
                  <a:srgbClr val="C00000"/>
                </a:solidFill>
                <a:latin typeface="Georgia" panose="02040502050405020303" pitchFamily="18" charset="0"/>
              </a:rPr>
              <a:t>Microaggressions</a:t>
            </a:r>
            <a:r>
              <a:rPr lang="en-US" sz="3600" b="1" dirty="0">
                <a:latin typeface="Georgia" panose="02040502050405020303" pitchFamily="18" charset="0"/>
              </a:rPr>
              <a:t> </a:t>
            </a:r>
            <a:endParaRPr lang="en-US" sz="3600" dirty="0"/>
          </a:p>
        </p:txBody>
      </p:sp>
      <p:sp>
        <p:nvSpPr>
          <p:cNvPr id="3" name="Content Placeholder 2">
            <a:extLst>
              <a:ext uri="{FF2B5EF4-FFF2-40B4-BE49-F238E27FC236}">
                <a16:creationId xmlns:a16="http://schemas.microsoft.com/office/drawing/2014/main" id="{0B5F27F3-4336-29F7-7BA0-8A717AECAC5E}"/>
              </a:ext>
            </a:extLst>
          </p:cNvPr>
          <p:cNvSpPr>
            <a:spLocks noGrp="1"/>
          </p:cNvSpPr>
          <p:nvPr>
            <p:ph idx="1"/>
          </p:nvPr>
        </p:nvSpPr>
        <p:spPr>
          <a:xfrm>
            <a:off x="16330" y="1872343"/>
            <a:ext cx="8937170" cy="5061857"/>
          </a:xfrm>
        </p:spPr>
        <p:txBody>
          <a:bodyPr>
            <a:normAutofit/>
          </a:bodyPr>
          <a:lstStyle/>
          <a:p>
            <a:r>
              <a:rPr lang="en-US" sz="2800" b="1" dirty="0">
                <a:latin typeface="Georgia" panose="02040502050405020303" pitchFamily="18" charset="0"/>
              </a:rPr>
              <a:t>First</a:t>
            </a:r>
            <a:r>
              <a:rPr lang="en-US" sz="2800" dirty="0">
                <a:latin typeface="Georgia" panose="02040502050405020303" pitchFamily="18" charset="0"/>
              </a:rPr>
              <a:t>, in this case, ‘micro’ does not refer to being </a:t>
            </a:r>
            <a:r>
              <a:rPr lang="en-US" sz="2800" i="1" dirty="0">
                <a:latin typeface="Georgia" panose="02040502050405020303" pitchFamily="18" charset="0"/>
              </a:rPr>
              <a:t>small</a:t>
            </a:r>
            <a:r>
              <a:rPr lang="en-US" sz="2800" dirty="0">
                <a:latin typeface="Georgia" panose="02040502050405020303" pitchFamily="18" charset="0"/>
              </a:rPr>
              <a:t> or innocuous but rather underscores the interpersonal, microlevel </a:t>
            </a:r>
            <a:r>
              <a:rPr lang="en-US" sz="2800" i="1" dirty="0">
                <a:latin typeface="Georgia" panose="02040502050405020303" pitchFamily="18" charset="0"/>
              </a:rPr>
              <a:t>context</a:t>
            </a:r>
            <a:r>
              <a:rPr lang="en-US" sz="2800" dirty="0">
                <a:latin typeface="Georgia" panose="02040502050405020303" pitchFamily="18" charset="0"/>
              </a:rPr>
              <a:t> of the act. Microaggressions denote an </a:t>
            </a:r>
            <a:r>
              <a:rPr lang="en-US" sz="2800" i="1" dirty="0">
                <a:latin typeface="Georgia" panose="02040502050405020303" pitchFamily="18" charset="0"/>
              </a:rPr>
              <a:t>interpersonal interaction </a:t>
            </a:r>
            <a:r>
              <a:rPr lang="en-US" sz="2800" dirty="0">
                <a:latin typeface="Georgia" panose="02040502050405020303" pitchFamily="18" charset="0"/>
              </a:rPr>
              <a:t>involving a </a:t>
            </a:r>
            <a:r>
              <a:rPr lang="en-US" sz="2800" i="1" dirty="0">
                <a:latin typeface="Georgia" panose="02040502050405020303" pitchFamily="18" charset="0"/>
              </a:rPr>
              <a:t>perpetrator</a:t>
            </a:r>
            <a:r>
              <a:rPr lang="en-US" sz="2800" dirty="0">
                <a:latin typeface="Georgia" panose="02040502050405020303" pitchFamily="18" charset="0"/>
              </a:rPr>
              <a:t> and </a:t>
            </a:r>
            <a:r>
              <a:rPr lang="en-US" sz="2800" i="1" dirty="0">
                <a:latin typeface="Georgia" panose="02040502050405020303" pitchFamily="18" charset="0"/>
              </a:rPr>
              <a:t>a target </a:t>
            </a:r>
            <a:r>
              <a:rPr lang="en-US" sz="2800" dirty="0">
                <a:latin typeface="Georgia" panose="02040502050405020303" pitchFamily="18" charset="0"/>
              </a:rPr>
              <a:t>(marginalized group member).</a:t>
            </a:r>
          </a:p>
          <a:p>
            <a:r>
              <a:rPr lang="en-US" sz="2800" b="1" dirty="0">
                <a:latin typeface="Georgia" panose="02040502050405020303" pitchFamily="18" charset="0"/>
              </a:rPr>
              <a:t>Second</a:t>
            </a:r>
            <a:r>
              <a:rPr lang="en-US" sz="2800" dirty="0">
                <a:latin typeface="Georgia" panose="02040502050405020303" pitchFamily="18" charset="0"/>
              </a:rPr>
              <a:t>, we must keep in mind the term ‘aggression”—verbal or nonverbal behavior intended to harm (Sue, 2020, p. 7). </a:t>
            </a:r>
          </a:p>
        </p:txBody>
      </p:sp>
    </p:spTree>
    <p:extLst>
      <p:ext uri="{BB962C8B-B14F-4D97-AF65-F5344CB8AC3E}">
        <p14:creationId xmlns:p14="http://schemas.microsoft.com/office/powerpoint/2010/main" val="1078132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4EE4-8663-38FB-E8A5-419C99B0D17F}"/>
              </a:ext>
            </a:extLst>
          </p:cNvPr>
          <p:cNvSpPr>
            <a:spLocks noGrp="1"/>
          </p:cNvSpPr>
          <p:nvPr>
            <p:ph type="title"/>
          </p:nvPr>
        </p:nvSpPr>
        <p:spPr>
          <a:xfrm>
            <a:off x="457200" y="609600"/>
            <a:ext cx="8229600" cy="1143000"/>
          </a:xfrm>
        </p:spPr>
        <p:txBody>
          <a:bodyPr>
            <a:noAutofit/>
          </a:bodyPr>
          <a:lstStyle/>
          <a:p>
            <a:r>
              <a:rPr lang="en-US" sz="4000" b="1" dirty="0">
                <a:latin typeface="Georgia" panose="02040502050405020303" pitchFamily="18" charset="0"/>
              </a:rPr>
              <a:t>BREAKOUT SESSION: </a:t>
            </a:r>
            <a:br>
              <a:rPr lang="en-US" sz="3600" b="1" dirty="0">
                <a:latin typeface="Georgia" panose="02040502050405020303" pitchFamily="18" charset="0"/>
              </a:rPr>
            </a:br>
            <a:r>
              <a:rPr lang="en-US" sz="3600" b="1" dirty="0">
                <a:latin typeface="Georgia" panose="02040502050405020303" pitchFamily="18" charset="0"/>
              </a:rPr>
              <a:t>Understanding </a:t>
            </a:r>
            <a:r>
              <a:rPr lang="en-US" sz="3600" b="1" dirty="0">
                <a:solidFill>
                  <a:srgbClr val="C00000"/>
                </a:solidFill>
                <a:latin typeface="Georgia" panose="02040502050405020303" pitchFamily="18" charset="0"/>
              </a:rPr>
              <a:t>Microaggressions</a:t>
            </a:r>
            <a:r>
              <a:rPr lang="en-US" sz="3600" b="1" dirty="0">
                <a:latin typeface="Georgia" panose="02040502050405020303" pitchFamily="18" charset="0"/>
              </a:rPr>
              <a:t> </a:t>
            </a:r>
            <a:endParaRPr lang="en-US" sz="3600" dirty="0"/>
          </a:p>
        </p:txBody>
      </p:sp>
      <p:sp>
        <p:nvSpPr>
          <p:cNvPr id="3" name="Content Placeholder 2">
            <a:extLst>
              <a:ext uri="{FF2B5EF4-FFF2-40B4-BE49-F238E27FC236}">
                <a16:creationId xmlns:a16="http://schemas.microsoft.com/office/drawing/2014/main" id="{1D318898-3DD3-233F-0FB4-9DE2BE996BA5}"/>
              </a:ext>
            </a:extLst>
          </p:cNvPr>
          <p:cNvSpPr>
            <a:spLocks noGrp="1"/>
          </p:cNvSpPr>
          <p:nvPr>
            <p:ph idx="1"/>
          </p:nvPr>
        </p:nvSpPr>
        <p:spPr>
          <a:xfrm>
            <a:off x="114300" y="2057400"/>
            <a:ext cx="8915400" cy="4525963"/>
          </a:xfrm>
        </p:spPr>
        <p:txBody>
          <a:bodyPr>
            <a:normAutofit/>
          </a:bodyPr>
          <a:lstStyle/>
          <a:p>
            <a:r>
              <a:rPr lang="en-US" dirty="0">
                <a:latin typeface="Georgia" panose="02040502050405020303" pitchFamily="18" charset="0"/>
              </a:rPr>
              <a:t>Thus, </a:t>
            </a:r>
            <a:r>
              <a:rPr lang="en-US" dirty="0">
                <a:solidFill>
                  <a:srgbClr val="C00000"/>
                </a:solidFill>
                <a:latin typeface="Georgia" panose="02040502050405020303" pitchFamily="18" charset="0"/>
              </a:rPr>
              <a:t>microaggressions</a:t>
            </a:r>
            <a:r>
              <a:rPr lang="en-US" dirty="0">
                <a:latin typeface="Georgia" panose="02040502050405020303" pitchFamily="18" charset="0"/>
              </a:rPr>
              <a:t> are </a:t>
            </a:r>
            <a:r>
              <a:rPr lang="en-US" i="1" dirty="0">
                <a:latin typeface="Georgia" panose="02040502050405020303" pitchFamily="18" charset="0"/>
              </a:rPr>
              <a:t>verbal</a:t>
            </a:r>
            <a:r>
              <a:rPr lang="en-US" dirty="0">
                <a:latin typeface="Georgia" panose="02040502050405020303" pitchFamily="18" charset="0"/>
              </a:rPr>
              <a:t> and </a:t>
            </a:r>
            <a:r>
              <a:rPr lang="en-US" i="1" dirty="0">
                <a:latin typeface="Georgia" panose="02040502050405020303" pitchFamily="18" charset="0"/>
              </a:rPr>
              <a:t>nonverbal</a:t>
            </a:r>
            <a:r>
              <a:rPr lang="en-US" dirty="0">
                <a:latin typeface="Georgia" panose="02040502050405020303" pitchFamily="18" charset="0"/>
              </a:rPr>
              <a:t> interpersonal exchanges in which a </a:t>
            </a:r>
            <a:r>
              <a:rPr lang="en-US" i="1" dirty="0">
                <a:latin typeface="Georgia" panose="02040502050405020303" pitchFamily="18" charset="0"/>
              </a:rPr>
              <a:t>perpetrator</a:t>
            </a:r>
            <a:r>
              <a:rPr lang="en-US" dirty="0">
                <a:latin typeface="Georgia" panose="02040502050405020303" pitchFamily="18" charset="0"/>
              </a:rPr>
              <a:t> causes harm to a </a:t>
            </a:r>
            <a:r>
              <a:rPr lang="en-US" i="1" dirty="0">
                <a:latin typeface="Georgia" panose="02040502050405020303" pitchFamily="18" charset="0"/>
              </a:rPr>
              <a:t>target</a:t>
            </a:r>
            <a:r>
              <a:rPr lang="en-US" dirty="0">
                <a:latin typeface="Georgia" panose="02040502050405020303" pitchFamily="18" charset="0"/>
              </a:rPr>
              <a:t>, whether </a:t>
            </a:r>
            <a:r>
              <a:rPr lang="en-US" i="1" dirty="0">
                <a:latin typeface="Georgia" panose="02040502050405020303" pitchFamily="18" charset="0"/>
              </a:rPr>
              <a:t>intended</a:t>
            </a:r>
            <a:r>
              <a:rPr lang="en-US" dirty="0">
                <a:latin typeface="Georgia" panose="02040502050405020303" pitchFamily="18" charset="0"/>
              </a:rPr>
              <a:t> or </a:t>
            </a:r>
            <a:r>
              <a:rPr lang="en-US" i="1" dirty="0">
                <a:latin typeface="Georgia" panose="02040502050405020303" pitchFamily="18" charset="0"/>
              </a:rPr>
              <a:t>unintended</a:t>
            </a:r>
            <a:r>
              <a:rPr lang="en-US" dirty="0">
                <a:latin typeface="Georgia" panose="02040502050405020303" pitchFamily="18" charset="0"/>
              </a:rPr>
              <a:t>. These </a:t>
            </a:r>
            <a:r>
              <a:rPr lang="en-US" i="1" dirty="0">
                <a:latin typeface="Georgia" panose="02040502050405020303" pitchFamily="18" charset="0"/>
              </a:rPr>
              <a:t>brief</a:t>
            </a:r>
            <a:r>
              <a:rPr lang="en-US" dirty="0">
                <a:latin typeface="Georgia" panose="02040502050405020303" pitchFamily="18" charset="0"/>
              </a:rPr>
              <a:t> and </a:t>
            </a:r>
            <a:r>
              <a:rPr lang="en-US" i="1" dirty="0">
                <a:latin typeface="Georgia" panose="02040502050405020303" pitchFamily="18" charset="0"/>
              </a:rPr>
              <a:t>commonplace</a:t>
            </a:r>
            <a:r>
              <a:rPr lang="en-US" dirty="0">
                <a:latin typeface="Georgia" panose="02040502050405020303" pitchFamily="18" charset="0"/>
              </a:rPr>
              <a:t> indignities communicate hostile, derogatory, and/or negative slights to the target (D.W. Sue, </a:t>
            </a:r>
            <a:r>
              <a:rPr lang="en-US" dirty="0" err="1">
                <a:latin typeface="Georgia" panose="02040502050405020303" pitchFamily="18" charset="0"/>
              </a:rPr>
              <a:t>Capodilupo</a:t>
            </a:r>
            <a:r>
              <a:rPr lang="en-US" dirty="0">
                <a:latin typeface="Georgia" panose="02040502050405020303" pitchFamily="18" charset="0"/>
              </a:rPr>
              <a:t>, et al., 2007).</a:t>
            </a:r>
          </a:p>
        </p:txBody>
      </p:sp>
    </p:spTree>
    <p:extLst>
      <p:ext uri="{BB962C8B-B14F-4D97-AF65-F5344CB8AC3E}">
        <p14:creationId xmlns:p14="http://schemas.microsoft.com/office/powerpoint/2010/main" val="227449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5AA2-CDAD-4457-A06D-269F3AE7043A}"/>
              </a:ext>
            </a:extLst>
          </p:cNvPr>
          <p:cNvSpPr>
            <a:spLocks noGrp="1"/>
          </p:cNvSpPr>
          <p:nvPr>
            <p:ph type="title"/>
          </p:nvPr>
        </p:nvSpPr>
        <p:spPr>
          <a:xfrm>
            <a:off x="152400" y="609600"/>
            <a:ext cx="8458200" cy="1143000"/>
          </a:xfrm>
        </p:spPr>
        <p:txBody>
          <a:bodyPr>
            <a:noAutofit/>
          </a:bodyPr>
          <a:lstStyle/>
          <a:p>
            <a:r>
              <a:rPr lang="en-US" sz="40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HOW MINORITY STUDENTS EXPERIENCE COLLEGE</a:t>
            </a:r>
            <a:endParaRPr lang="en-US" sz="4000" dirty="0"/>
          </a:p>
        </p:txBody>
      </p:sp>
      <p:pic>
        <p:nvPicPr>
          <p:cNvPr id="36866" name="Picture 2" descr="How Minority Students Experience College">
            <a:extLst>
              <a:ext uri="{FF2B5EF4-FFF2-40B4-BE49-F238E27FC236}">
                <a16:creationId xmlns:a16="http://schemas.microsoft.com/office/drawing/2014/main" id="{07F47F59-73B8-4007-B6C9-68DA3ECB8E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3886200" cy="440787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428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6FF5-1859-DEB1-5EC6-EB2317BA89B4}"/>
              </a:ext>
            </a:extLst>
          </p:cNvPr>
          <p:cNvSpPr>
            <a:spLocks noGrp="1"/>
          </p:cNvSpPr>
          <p:nvPr>
            <p:ph type="title"/>
          </p:nvPr>
        </p:nvSpPr>
        <p:spPr>
          <a:xfrm>
            <a:off x="0" y="609600"/>
            <a:ext cx="8991600" cy="1143000"/>
          </a:xfrm>
        </p:spPr>
        <p:txBody>
          <a:bodyPr>
            <a:normAutofit fontScale="90000"/>
          </a:bodyPr>
          <a:lstStyle/>
          <a:p>
            <a:r>
              <a:rPr lang="en-US" sz="4800" b="1" dirty="0">
                <a:latin typeface="Georgia" panose="02040502050405020303" pitchFamily="18" charset="0"/>
              </a:rPr>
              <a:t>BREAKOUT SESSION: </a:t>
            </a:r>
            <a:br>
              <a:rPr lang="en-US" sz="4400" b="1" dirty="0">
                <a:latin typeface="Georgia" panose="02040502050405020303" pitchFamily="18" charset="0"/>
              </a:rPr>
            </a:br>
            <a:r>
              <a:rPr lang="en-US" sz="4400" b="1" dirty="0">
                <a:latin typeface="Georgia" panose="02040502050405020303" pitchFamily="18" charset="0"/>
              </a:rPr>
              <a:t>Understanding </a:t>
            </a:r>
            <a:r>
              <a:rPr lang="en-US" sz="4400" b="1" dirty="0">
                <a:solidFill>
                  <a:srgbClr val="C00000"/>
                </a:solidFill>
                <a:latin typeface="Georgia" panose="02040502050405020303" pitchFamily="18" charset="0"/>
              </a:rPr>
              <a:t>Microaggressions</a:t>
            </a:r>
            <a:r>
              <a:rPr lang="en-US" sz="4400" b="1" dirty="0">
                <a:latin typeface="Georgia" panose="02040502050405020303" pitchFamily="18" charset="0"/>
              </a:rPr>
              <a:t> </a:t>
            </a:r>
            <a:endParaRPr lang="en-US" dirty="0"/>
          </a:p>
        </p:txBody>
      </p:sp>
      <p:sp>
        <p:nvSpPr>
          <p:cNvPr id="3" name="Content Placeholder 2">
            <a:extLst>
              <a:ext uri="{FF2B5EF4-FFF2-40B4-BE49-F238E27FC236}">
                <a16:creationId xmlns:a16="http://schemas.microsoft.com/office/drawing/2014/main" id="{511F4312-E7A6-D7B6-3DEB-55650583B69F}"/>
              </a:ext>
            </a:extLst>
          </p:cNvPr>
          <p:cNvSpPr>
            <a:spLocks noGrp="1"/>
          </p:cNvSpPr>
          <p:nvPr>
            <p:ph idx="1"/>
          </p:nvPr>
        </p:nvSpPr>
        <p:spPr>
          <a:xfrm>
            <a:off x="152400" y="2209800"/>
            <a:ext cx="8763000" cy="4525963"/>
          </a:xfrm>
        </p:spPr>
        <p:txBody>
          <a:bodyPr/>
          <a:lstStyle/>
          <a:p>
            <a:r>
              <a:rPr lang="en-US" dirty="0">
                <a:latin typeface="Georgia" panose="02040502050405020303" pitchFamily="18" charset="0"/>
              </a:rPr>
              <a:t>THR</a:t>
            </a:r>
            <a:r>
              <a:rPr lang="en-US" b="1" dirty="0">
                <a:latin typeface="Georgia" panose="02040502050405020303" pitchFamily="18" charset="0"/>
              </a:rPr>
              <a:t>EE MAJOR CATEGORIES</a:t>
            </a:r>
          </a:p>
          <a:p>
            <a:pPr lvl="1"/>
            <a:r>
              <a:rPr lang="en-US" dirty="0">
                <a:latin typeface="Georgia" panose="02040502050405020303" pitchFamily="18" charset="0"/>
              </a:rPr>
              <a:t>MICRO ASSAULTS (e.g. name calling, discriminatory acts, flags/symbols)</a:t>
            </a:r>
          </a:p>
          <a:p>
            <a:pPr lvl="1"/>
            <a:r>
              <a:rPr lang="en-US" dirty="0">
                <a:latin typeface="Georgia" panose="02040502050405020303" pitchFamily="18" charset="0"/>
              </a:rPr>
              <a:t>MICROINSULTS (e.g. ascription of intelligence, ascription of abnormality, ascription of criminality)</a:t>
            </a:r>
          </a:p>
          <a:p>
            <a:pPr lvl="1"/>
            <a:r>
              <a:rPr lang="en-US" b="1" dirty="0">
                <a:solidFill>
                  <a:srgbClr val="C00000"/>
                </a:solidFill>
                <a:latin typeface="Georgia" panose="02040502050405020303" pitchFamily="18" charset="0"/>
              </a:rPr>
              <a:t>MICROINVALIDATIONS</a:t>
            </a:r>
            <a:r>
              <a:rPr lang="en-US" dirty="0">
                <a:latin typeface="Georgia" panose="02040502050405020303" pitchFamily="18" charset="0"/>
              </a:rPr>
              <a:t> (melting pot, I </a:t>
            </a:r>
            <a:r>
              <a:rPr lang="en-US">
                <a:latin typeface="Georgia" panose="02040502050405020303" pitchFamily="18" charset="0"/>
              </a:rPr>
              <a:t>have an </a:t>
            </a:r>
            <a:r>
              <a:rPr lang="en-US" dirty="0">
                <a:latin typeface="Georgia" panose="02040502050405020303" pitchFamily="18" charset="0"/>
              </a:rPr>
              <a:t>‘X’ friend, nativist bias) (D.W. Sue, 2020)</a:t>
            </a:r>
          </a:p>
        </p:txBody>
      </p:sp>
    </p:spTree>
    <p:extLst>
      <p:ext uri="{BB962C8B-B14F-4D97-AF65-F5344CB8AC3E}">
        <p14:creationId xmlns:p14="http://schemas.microsoft.com/office/powerpoint/2010/main" val="3984438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062B-37F8-40FC-3A78-A95D20F4491D}"/>
              </a:ext>
            </a:extLst>
          </p:cNvPr>
          <p:cNvSpPr>
            <a:spLocks noGrp="1"/>
          </p:cNvSpPr>
          <p:nvPr>
            <p:ph type="title"/>
          </p:nvPr>
        </p:nvSpPr>
        <p:spPr>
          <a:xfrm>
            <a:off x="114300" y="609600"/>
            <a:ext cx="8915400" cy="1143000"/>
          </a:xfrm>
        </p:spPr>
        <p:txBody>
          <a:bodyPr>
            <a:normAutofit fontScale="90000"/>
          </a:bodyPr>
          <a:lstStyle/>
          <a:p>
            <a:r>
              <a:rPr lang="en-US" sz="4800" b="1" dirty="0">
                <a:latin typeface="Georgia" panose="02040502050405020303" pitchFamily="18" charset="0"/>
              </a:rPr>
              <a:t>BREAKOUT SESSION: </a:t>
            </a:r>
            <a:br>
              <a:rPr lang="en-US" sz="4400" b="1" dirty="0">
                <a:latin typeface="Georgia" panose="02040502050405020303" pitchFamily="18" charset="0"/>
              </a:rPr>
            </a:br>
            <a:r>
              <a:rPr lang="en-US" sz="4400" b="1" dirty="0">
                <a:latin typeface="Georgia" panose="02040502050405020303" pitchFamily="18" charset="0"/>
              </a:rPr>
              <a:t>Understanding </a:t>
            </a:r>
            <a:r>
              <a:rPr lang="en-US" sz="4400" b="1" dirty="0">
                <a:solidFill>
                  <a:srgbClr val="C00000"/>
                </a:solidFill>
                <a:latin typeface="Georgia" panose="02040502050405020303" pitchFamily="18" charset="0"/>
              </a:rPr>
              <a:t>Microaggressions</a:t>
            </a:r>
            <a:r>
              <a:rPr lang="en-US" sz="4400" b="1" dirty="0">
                <a:latin typeface="Georgia" panose="02040502050405020303" pitchFamily="18" charset="0"/>
              </a:rPr>
              <a:t> </a:t>
            </a:r>
            <a:endParaRPr lang="en-US" dirty="0"/>
          </a:p>
        </p:txBody>
      </p:sp>
      <p:sp>
        <p:nvSpPr>
          <p:cNvPr id="3" name="Content Placeholder 2">
            <a:extLst>
              <a:ext uri="{FF2B5EF4-FFF2-40B4-BE49-F238E27FC236}">
                <a16:creationId xmlns:a16="http://schemas.microsoft.com/office/drawing/2014/main" id="{840BDB1F-FF8D-9F46-D17B-B29A6B3B7B64}"/>
              </a:ext>
            </a:extLst>
          </p:cNvPr>
          <p:cNvSpPr>
            <a:spLocks noGrp="1"/>
          </p:cNvSpPr>
          <p:nvPr>
            <p:ph idx="1"/>
          </p:nvPr>
        </p:nvSpPr>
        <p:spPr>
          <a:xfrm>
            <a:off x="228600" y="1905000"/>
            <a:ext cx="8686800" cy="4525963"/>
          </a:xfrm>
        </p:spPr>
        <p:txBody>
          <a:bodyPr>
            <a:normAutofit/>
          </a:bodyPr>
          <a:lstStyle/>
          <a:p>
            <a:r>
              <a:rPr lang="en-US" b="1" dirty="0">
                <a:latin typeface="Georgia" panose="02040502050405020303" pitchFamily="18" charset="0"/>
              </a:rPr>
              <a:t>MICROINTERVENTIONS (</a:t>
            </a:r>
            <a:r>
              <a:rPr lang="en-US" b="1" i="1" dirty="0">
                <a:latin typeface="Georgia" panose="02040502050405020303" pitchFamily="18" charset="0"/>
              </a:rPr>
              <a:t>take </a:t>
            </a:r>
            <a:r>
              <a:rPr lang="en-US" b="1" i="1" u="sng" dirty="0">
                <a:latin typeface="Georgia" panose="02040502050405020303" pitchFamily="18" charset="0"/>
              </a:rPr>
              <a:t>aim</a:t>
            </a:r>
            <a:r>
              <a:rPr lang="en-US" b="1" dirty="0">
                <a:latin typeface="Georgia" panose="02040502050405020303" pitchFamily="18" charset="0"/>
              </a:rPr>
              <a:t>)</a:t>
            </a:r>
          </a:p>
          <a:p>
            <a:pPr lvl="1"/>
            <a:r>
              <a:rPr lang="en-US" dirty="0">
                <a:latin typeface="Georgia" panose="02040502050405020303" pitchFamily="18" charset="0"/>
              </a:rPr>
              <a:t>The everyday words or deeds, whether intentional or unintentional, that communicate to targets of microaggressions and macroaggressions </a:t>
            </a:r>
            <a:r>
              <a:rPr lang="en-US" b="1" dirty="0">
                <a:latin typeface="Georgia" panose="02040502050405020303" pitchFamily="18" charset="0"/>
              </a:rPr>
              <a:t>(a) </a:t>
            </a:r>
            <a:r>
              <a:rPr lang="en-US" dirty="0">
                <a:latin typeface="Georgia" panose="02040502050405020303" pitchFamily="18" charset="0"/>
              </a:rPr>
              <a:t>validation of their experiential reality, </a:t>
            </a:r>
            <a:r>
              <a:rPr lang="en-US" b="1" dirty="0">
                <a:latin typeface="Georgia" panose="02040502050405020303" pitchFamily="18" charset="0"/>
              </a:rPr>
              <a:t>(b) </a:t>
            </a:r>
            <a:r>
              <a:rPr lang="en-US" dirty="0">
                <a:latin typeface="Georgia" panose="02040502050405020303" pitchFamily="18" charset="0"/>
              </a:rPr>
              <a:t>value as a person, </a:t>
            </a:r>
            <a:r>
              <a:rPr lang="en-US" b="1" dirty="0">
                <a:latin typeface="Georgia" panose="02040502050405020303" pitchFamily="18" charset="0"/>
              </a:rPr>
              <a:t>(c)  </a:t>
            </a:r>
            <a:r>
              <a:rPr lang="en-US" dirty="0">
                <a:latin typeface="Georgia" panose="02040502050405020303" pitchFamily="18" charset="0"/>
              </a:rPr>
              <a:t>affirmation of their racial or group identity, </a:t>
            </a:r>
            <a:r>
              <a:rPr lang="en-US" b="1" dirty="0">
                <a:latin typeface="Georgia" panose="02040502050405020303" pitchFamily="18" charset="0"/>
              </a:rPr>
              <a:t>(d) </a:t>
            </a:r>
            <a:r>
              <a:rPr lang="en-US" dirty="0">
                <a:latin typeface="Georgia" panose="02040502050405020303" pitchFamily="18" charset="0"/>
              </a:rPr>
              <a:t>support and encouragement, and </a:t>
            </a:r>
            <a:r>
              <a:rPr lang="en-US" b="1" dirty="0">
                <a:latin typeface="Georgia" panose="02040502050405020303" pitchFamily="18" charset="0"/>
              </a:rPr>
              <a:t>(e) </a:t>
            </a:r>
            <a:r>
              <a:rPr lang="en-US" dirty="0">
                <a:latin typeface="Georgia" panose="02040502050405020303" pitchFamily="18" charset="0"/>
              </a:rPr>
              <a:t>reassurance that they are not alone. </a:t>
            </a:r>
          </a:p>
        </p:txBody>
      </p:sp>
    </p:spTree>
    <p:extLst>
      <p:ext uri="{BB962C8B-B14F-4D97-AF65-F5344CB8AC3E}">
        <p14:creationId xmlns:p14="http://schemas.microsoft.com/office/powerpoint/2010/main" val="3950353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010B6-C2BE-598D-26BC-21C9F9EE93DF}"/>
              </a:ext>
            </a:extLst>
          </p:cNvPr>
          <p:cNvSpPr>
            <a:spLocks noGrp="1"/>
          </p:cNvSpPr>
          <p:nvPr>
            <p:ph type="title"/>
          </p:nvPr>
        </p:nvSpPr>
        <p:spPr>
          <a:xfrm>
            <a:off x="0" y="762000"/>
            <a:ext cx="8991600" cy="1143000"/>
          </a:xfrm>
        </p:spPr>
        <p:txBody>
          <a:bodyPr>
            <a:normAutofit fontScale="90000"/>
          </a:bodyPr>
          <a:lstStyle/>
          <a:p>
            <a:r>
              <a:rPr lang="en-US" sz="4800" b="1" dirty="0">
                <a:latin typeface="Georgia" panose="02040502050405020303" pitchFamily="18" charset="0"/>
              </a:rPr>
              <a:t>BREAKOUT SESSION: </a:t>
            </a:r>
            <a:br>
              <a:rPr lang="en-US" sz="4400" b="1" dirty="0">
                <a:latin typeface="Georgia" panose="02040502050405020303" pitchFamily="18" charset="0"/>
              </a:rPr>
            </a:br>
            <a:r>
              <a:rPr lang="en-US" sz="4400" b="1" dirty="0">
                <a:latin typeface="Georgia" panose="02040502050405020303" pitchFamily="18" charset="0"/>
              </a:rPr>
              <a:t>Understanding </a:t>
            </a:r>
            <a:r>
              <a:rPr lang="en-US" sz="4400" b="1" dirty="0">
                <a:solidFill>
                  <a:srgbClr val="C00000"/>
                </a:solidFill>
                <a:latin typeface="Georgia" panose="02040502050405020303" pitchFamily="18" charset="0"/>
              </a:rPr>
              <a:t>Microaggressions</a:t>
            </a:r>
            <a:r>
              <a:rPr lang="en-US" sz="4400" b="1" dirty="0">
                <a:latin typeface="Georgia" panose="02040502050405020303" pitchFamily="18" charset="0"/>
              </a:rPr>
              <a:t> </a:t>
            </a:r>
            <a:endParaRPr lang="en-US" dirty="0"/>
          </a:p>
        </p:txBody>
      </p:sp>
      <p:sp>
        <p:nvSpPr>
          <p:cNvPr id="3" name="Content Placeholder 2">
            <a:extLst>
              <a:ext uri="{FF2B5EF4-FFF2-40B4-BE49-F238E27FC236}">
                <a16:creationId xmlns:a16="http://schemas.microsoft.com/office/drawing/2014/main" id="{57FAB3F8-F109-B793-E586-42FF0AE3907C}"/>
              </a:ext>
            </a:extLst>
          </p:cNvPr>
          <p:cNvSpPr>
            <a:spLocks noGrp="1"/>
          </p:cNvSpPr>
          <p:nvPr>
            <p:ph idx="1"/>
          </p:nvPr>
        </p:nvSpPr>
        <p:spPr>
          <a:xfrm>
            <a:off x="76200" y="2133600"/>
            <a:ext cx="8991600" cy="4525963"/>
          </a:xfrm>
        </p:spPr>
        <p:txBody>
          <a:bodyPr/>
          <a:lstStyle/>
          <a:p>
            <a:r>
              <a:rPr lang="en-US" b="1" dirty="0">
                <a:latin typeface="Georgia" panose="02040502050405020303" pitchFamily="18" charset="0"/>
              </a:rPr>
              <a:t>MICROINTERVENTIONS (</a:t>
            </a:r>
            <a:r>
              <a:rPr lang="en-US" b="1" i="1" dirty="0">
                <a:latin typeface="Georgia" panose="02040502050405020303" pitchFamily="18" charset="0"/>
              </a:rPr>
              <a:t>take </a:t>
            </a:r>
            <a:r>
              <a:rPr lang="en-US" b="1" i="1" u="sng" dirty="0">
                <a:latin typeface="Georgia" panose="02040502050405020303" pitchFamily="18" charset="0"/>
              </a:rPr>
              <a:t>action</a:t>
            </a:r>
            <a:r>
              <a:rPr lang="en-US" b="1" dirty="0">
                <a:latin typeface="Georgia" panose="02040502050405020303" pitchFamily="18" charset="0"/>
              </a:rPr>
              <a:t>)</a:t>
            </a:r>
          </a:p>
          <a:p>
            <a:pPr lvl="1"/>
            <a:r>
              <a:rPr lang="en-US" sz="2400" dirty="0">
                <a:latin typeface="Georgia" panose="02040502050405020303" pitchFamily="18" charset="0"/>
              </a:rPr>
              <a:t>Developing perspicacity.</a:t>
            </a:r>
          </a:p>
          <a:p>
            <a:pPr lvl="1"/>
            <a:r>
              <a:rPr lang="en-US" sz="2400" dirty="0">
                <a:latin typeface="Georgia" panose="02040502050405020303" pitchFamily="18" charset="0"/>
              </a:rPr>
              <a:t>Disempower the inuendo by </a:t>
            </a:r>
            <a:r>
              <a:rPr lang="en-US" sz="2400" i="1" dirty="0">
                <a:latin typeface="Georgia" panose="02040502050405020303" pitchFamily="18" charset="0"/>
              </a:rPr>
              <a:t>naming</a:t>
            </a:r>
            <a:r>
              <a:rPr lang="en-US" sz="2400" dirty="0">
                <a:latin typeface="Georgia" panose="02040502050405020303" pitchFamily="18" charset="0"/>
              </a:rPr>
              <a:t> it.</a:t>
            </a:r>
          </a:p>
          <a:p>
            <a:pPr lvl="1"/>
            <a:r>
              <a:rPr lang="en-US" sz="2400" dirty="0">
                <a:latin typeface="Georgia" panose="02040502050405020303" pitchFamily="18" charset="0"/>
              </a:rPr>
              <a:t>Undermine the  metacommunication. </a:t>
            </a:r>
          </a:p>
          <a:p>
            <a:pPr lvl="1"/>
            <a:r>
              <a:rPr lang="en-US" sz="2400" dirty="0">
                <a:latin typeface="Georgia" panose="02040502050405020303" pitchFamily="18" charset="0"/>
              </a:rPr>
              <a:t>Challenge the stereotype. </a:t>
            </a:r>
          </a:p>
          <a:p>
            <a:pPr lvl="1"/>
            <a:r>
              <a:rPr lang="en-US" sz="2400" dirty="0">
                <a:latin typeface="Georgia" panose="02040502050405020303" pitchFamily="18" charset="0"/>
              </a:rPr>
              <a:t>Broaden the ascribed trait to a universal human behavior.</a:t>
            </a:r>
          </a:p>
          <a:p>
            <a:pPr lvl="1"/>
            <a:r>
              <a:rPr lang="en-US" sz="2400" dirty="0">
                <a:latin typeface="Georgia" panose="02040502050405020303" pitchFamily="18" charset="0"/>
              </a:rPr>
              <a:t>Ask for clarification of a statement or action.</a:t>
            </a:r>
          </a:p>
          <a:p>
            <a:pPr lvl="1"/>
            <a:r>
              <a:rPr lang="en-US" sz="2400" dirty="0">
                <a:latin typeface="Georgia" panose="02040502050405020303" pitchFamily="18" charset="0"/>
              </a:rPr>
              <a:t>Make the metacommunication explicit by restating/rephrasing the statement. </a:t>
            </a:r>
          </a:p>
        </p:txBody>
      </p:sp>
    </p:spTree>
    <p:extLst>
      <p:ext uri="{BB962C8B-B14F-4D97-AF65-F5344CB8AC3E}">
        <p14:creationId xmlns:p14="http://schemas.microsoft.com/office/powerpoint/2010/main" val="2834187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772D-D61C-12D4-1295-35268679DF59}"/>
              </a:ext>
            </a:extLst>
          </p:cNvPr>
          <p:cNvSpPr>
            <a:spLocks noGrp="1"/>
          </p:cNvSpPr>
          <p:nvPr>
            <p:ph type="title"/>
          </p:nvPr>
        </p:nvSpPr>
        <p:spPr>
          <a:xfrm>
            <a:off x="457200" y="285752"/>
            <a:ext cx="8229600" cy="1143000"/>
          </a:xfrm>
        </p:spPr>
        <p:txBody>
          <a:bodyPr>
            <a:normAutofit fontScale="90000"/>
          </a:bodyPr>
          <a:lstStyle/>
          <a:p>
            <a:r>
              <a:rPr lang="en-US" sz="5400" b="1" dirty="0">
                <a:latin typeface="Georgia" panose="02040502050405020303" pitchFamily="18" charset="0"/>
              </a:rPr>
              <a:t>References/Resources:</a:t>
            </a:r>
            <a:endParaRPr lang="en-US" sz="5400" dirty="0"/>
          </a:p>
        </p:txBody>
      </p:sp>
      <p:sp>
        <p:nvSpPr>
          <p:cNvPr id="3" name="Content Placeholder 2">
            <a:extLst>
              <a:ext uri="{FF2B5EF4-FFF2-40B4-BE49-F238E27FC236}">
                <a16:creationId xmlns:a16="http://schemas.microsoft.com/office/drawing/2014/main" id="{1AB64289-2A99-9119-D05D-DC830BEA7F44}"/>
              </a:ext>
            </a:extLst>
          </p:cNvPr>
          <p:cNvSpPr>
            <a:spLocks noGrp="1"/>
          </p:cNvSpPr>
          <p:nvPr>
            <p:ph idx="1"/>
          </p:nvPr>
        </p:nvSpPr>
        <p:spPr>
          <a:xfrm>
            <a:off x="4733111" y="2286000"/>
            <a:ext cx="4267201" cy="4114800"/>
          </a:xfrm>
        </p:spPr>
        <p:txBody>
          <a:bodyPr>
            <a:normAutofit/>
          </a:bodyPr>
          <a:lstStyle/>
          <a:p>
            <a:pPr algn="ctr"/>
            <a:r>
              <a:rPr lang="en-US" sz="2000" u="sng" dirty="0">
                <a:latin typeface="Georgia" panose="02040502050405020303" pitchFamily="18" charset="0"/>
                <a:hlinkClick r:id="rId3"/>
              </a:rPr>
              <a:t>7 damaging racial microaggressions you may be guilty of using at work, according to a psychologist (theladders.com)</a:t>
            </a:r>
            <a:endParaRPr lang="en-US" sz="2000" u="sng" dirty="0">
              <a:latin typeface="Georgia" panose="02040502050405020303" pitchFamily="18" charset="0"/>
            </a:endParaRPr>
          </a:p>
          <a:p>
            <a:pPr algn="ctr"/>
            <a:endParaRPr lang="en-US" sz="2000" u="sng" dirty="0">
              <a:latin typeface="Georgia" panose="02040502050405020303" pitchFamily="18" charset="0"/>
            </a:endParaRPr>
          </a:p>
          <a:p>
            <a:pPr algn="ctr"/>
            <a:r>
              <a:rPr lang="en-US" sz="2000" u="sng" dirty="0">
                <a:solidFill>
                  <a:srgbClr val="0000FF"/>
                </a:solidFill>
                <a:effectLst/>
                <a:latin typeface="Georgia" panose="02040502050405020303" pitchFamily="18" charset="0"/>
                <a:ea typeface="Times New Roman" panose="02020603050405020304" pitchFamily="18" charset="0"/>
                <a:hlinkClick r:id="rId4"/>
              </a:rPr>
              <a:t>https://video.ucdavis.edu/media/What+are+MicroaggressionsF/1_sukv7tbn</a:t>
            </a:r>
            <a:r>
              <a:rPr lang="en-US" sz="2000" u="sng" dirty="0">
                <a:solidFill>
                  <a:srgbClr val="0000FF"/>
                </a:solidFill>
                <a:effectLst/>
                <a:latin typeface="Georgia" panose="02040502050405020303" pitchFamily="18" charset="0"/>
                <a:ea typeface="Times New Roman" panose="02020603050405020304" pitchFamily="18" charset="0"/>
              </a:rPr>
              <a:t> </a:t>
            </a:r>
            <a:endParaRPr lang="en-US" sz="2000" u="sng" dirty="0">
              <a:latin typeface="Georgia" panose="02040502050405020303" pitchFamily="18" charset="0"/>
            </a:endParaRPr>
          </a:p>
        </p:txBody>
      </p:sp>
      <p:pic>
        <p:nvPicPr>
          <p:cNvPr id="2050" name="Picture 2" descr="Amazon.com: Microaggressions in Everyday Life: Race, Gender, and Sexual  Orientation: 9780470491409: Sue, Derald Wing: Books">
            <a:extLst>
              <a:ext uri="{FF2B5EF4-FFF2-40B4-BE49-F238E27FC236}">
                <a16:creationId xmlns:a16="http://schemas.microsoft.com/office/drawing/2014/main" id="{585E11BA-E4E6-4B25-DC73-EC0AE0A112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754" y="1562101"/>
            <a:ext cx="4563294"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843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B637C997-A961-4A44-AFF8-582477C2E9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931"/>
          <a:stretch/>
        </p:blipFill>
        <p:spPr>
          <a:xfrm>
            <a:off x="-31603" y="685800"/>
            <a:ext cx="9143980" cy="6639560"/>
          </a:xfrm>
          <a:prstGeom prst="rect">
            <a:avLst/>
          </a:prstGeom>
        </p:spPr>
      </p:pic>
      <p:sp>
        <p:nvSpPr>
          <p:cNvPr id="6" name="TextBox 5">
            <a:extLst>
              <a:ext uri="{FF2B5EF4-FFF2-40B4-BE49-F238E27FC236}">
                <a16:creationId xmlns:a16="http://schemas.microsoft.com/office/drawing/2014/main" id="{E356E8D4-91E6-491F-B848-23FB2AEE707E}"/>
              </a:ext>
            </a:extLst>
          </p:cNvPr>
          <p:cNvSpPr txBox="1"/>
          <p:nvPr/>
        </p:nvSpPr>
        <p:spPr>
          <a:xfrm>
            <a:off x="2292487" y="685800"/>
            <a:ext cx="4495800" cy="523220"/>
          </a:xfrm>
          <a:prstGeom prst="rect">
            <a:avLst/>
          </a:prstGeom>
          <a:noFill/>
        </p:spPr>
        <p:txBody>
          <a:bodyPr wrap="square" rtlCol="0">
            <a:spAutoFit/>
          </a:bodyPr>
          <a:lstStyle/>
          <a:p>
            <a:pPr algn="ctr"/>
            <a:r>
              <a:rPr lang="en-US" sz="2800" b="1" dirty="0">
                <a:latin typeface="Georgia" panose="02040502050405020303" pitchFamily="18" charset="0"/>
              </a:rPr>
              <a:t>Code Stitching Model</a:t>
            </a:r>
          </a:p>
        </p:txBody>
      </p:sp>
    </p:spTree>
    <p:extLst>
      <p:ext uri="{BB962C8B-B14F-4D97-AF65-F5344CB8AC3E}">
        <p14:creationId xmlns:p14="http://schemas.microsoft.com/office/powerpoint/2010/main" val="4064372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4233-EFA3-4323-8DCB-80D4CD317D19}"/>
              </a:ext>
            </a:extLst>
          </p:cNvPr>
          <p:cNvSpPr>
            <a:spLocks noGrp="1"/>
          </p:cNvSpPr>
          <p:nvPr>
            <p:ph type="title"/>
          </p:nvPr>
        </p:nvSpPr>
        <p:spPr/>
        <p:txBody>
          <a:bodyPr/>
          <a:lstStyle/>
          <a:p>
            <a:endParaRPr lang="en-US"/>
          </a:p>
        </p:txBody>
      </p:sp>
      <p:pic>
        <p:nvPicPr>
          <p:cNvPr id="5" name="Content Placeholder 4" descr="A person wearing headphones&#10;&#10;Description automatically generated with medium confidence">
            <a:extLst>
              <a:ext uri="{FF2B5EF4-FFF2-40B4-BE49-F238E27FC236}">
                <a16:creationId xmlns:a16="http://schemas.microsoft.com/office/drawing/2014/main" id="{6FFD0847-EA37-4F19-A04E-F7D6E48848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609600"/>
            <a:ext cx="8421756" cy="4724400"/>
          </a:xfrm>
        </p:spPr>
      </p:pic>
      <p:sp>
        <p:nvSpPr>
          <p:cNvPr id="6" name="TextBox 5">
            <a:extLst>
              <a:ext uri="{FF2B5EF4-FFF2-40B4-BE49-F238E27FC236}">
                <a16:creationId xmlns:a16="http://schemas.microsoft.com/office/drawing/2014/main" id="{CE1B8DB6-AA94-40CF-ABB6-585123D6123D}"/>
              </a:ext>
            </a:extLst>
          </p:cNvPr>
          <p:cNvSpPr txBox="1"/>
          <p:nvPr/>
        </p:nvSpPr>
        <p:spPr>
          <a:xfrm>
            <a:off x="2705100" y="5562600"/>
            <a:ext cx="4533900" cy="523220"/>
          </a:xfrm>
          <a:prstGeom prst="rect">
            <a:avLst/>
          </a:prstGeom>
          <a:noFill/>
        </p:spPr>
        <p:txBody>
          <a:bodyPr wrap="square" rtlCol="0">
            <a:spAutoFit/>
          </a:bodyPr>
          <a:lstStyle/>
          <a:p>
            <a:r>
              <a:rPr lang="en-US" sz="2800" dirty="0">
                <a:latin typeface="Georgia" panose="02040502050405020303" pitchFamily="18" charset="0"/>
                <a:hlinkClick r:id="rId3"/>
              </a:rPr>
              <a:t>Sorry to Bother You Clip</a:t>
            </a:r>
            <a:endParaRPr lang="en-US" sz="2800" dirty="0">
              <a:latin typeface="Georgia" panose="02040502050405020303" pitchFamily="18" charset="0"/>
            </a:endParaRPr>
          </a:p>
        </p:txBody>
      </p:sp>
    </p:spTree>
    <p:extLst>
      <p:ext uri="{BB962C8B-B14F-4D97-AF65-F5344CB8AC3E}">
        <p14:creationId xmlns:p14="http://schemas.microsoft.com/office/powerpoint/2010/main" val="3034559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609" y="1295400"/>
            <a:ext cx="8206191"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457200"/>
          </a:xfrm>
        </p:spPr>
        <p:txBody>
          <a:bodyPr>
            <a:normAutofit fontScale="85000" lnSpcReduction="20000"/>
          </a:bodyPr>
          <a:lstStyle/>
          <a:p>
            <a:endParaRPr lang="en-US" dirty="0"/>
          </a:p>
        </p:txBody>
      </p:sp>
    </p:spTree>
    <p:extLst>
      <p:ext uri="{BB962C8B-B14F-4D97-AF65-F5344CB8AC3E}">
        <p14:creationId xmlns:p14="http://schemas.microsoft.com/office/powerpoint/2010/main" val="399499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4294967295"/>
          </p:nvPr>
        </p:nvSpPr>
        <p:spPr>
          <a:xfrm>
            <a:off x="304800" y="1371600"/>
            <a:ext cx="8534400" cy="3888420"/>
          </a:xfrm>
          <a:prstGeom prst="rect">
            <a:avLst/>
          </a:prstGeom>
          <a:solidFill>
            <a:srgbClr val="FFC000"/>
          </a:solidFill>
          <a:ln w="101600">
            <a:solidFill>
              <a:schemeClr val="accent4">
                <a:lumMod val="75000"/>
              </a:schemeClr>
            </a:solidFill>
          </a:ln>
        </p:spPr>
        <p:txBody>
          <a:bodyPr>
            <a:normAutofit fontScale="85000" lnSpcReduction="10000"/>
          </a:bodyPr>
          <a:lstStyle/>
          <a:p>
            <a:pPr marL="0" indent="0" algn="ctr">
              <a:spcBef>
                <a:spcPts val="0"/>
              </a:spcBef>
              <a:buNone/>
            </a:pPr>
            <a:endParaRPr lang="en-US" b="1" dirty="0">
              <a:latin typeface="Calibri" panose="020F0502020204030204" pitchFamily="34" charset="0"/>
              <a:cs typeface="Calibri" panose="020F0502020204030204" pitchFamily="34" charset="0"/>
            </a:endParaRPr>
          </a:p>
          <a:p>
            <a:pPr marL="0" indent="0" algn="ctr">
              <a:spcBef>
                <a:spcPts val="0"/>
              </a:spcBef>
              <a:buNone/>
            </a:pPr>
            <a:endParaRPr lang="en-US" b="1" dirty="0">
              <a:latin typeface="Calibri" panose="020F0502020204030204" pitchFamily="34" charset="0"/>
              <a:cs typeface="Calibri" panose="020F0502020204030204" pitchFamily="34" charset="0"/>
            </a:endParaRPr>
          </a:p>
          <a:p>
            <a:pPr marL="0" indent="0" algn="ctr">
              <a:spcBef>
                <a:spcPts val="0"/>
              </a:spcBef>
              <a:buNone/>
            </a:pPr>
            <a:r>
              <a:rPr lang="en-US" sz="5200" b="1" dirty="0">
                <a:latin typeface="Georgia" panose="02040502050405020303" pitchFamily="18" charset="0"/>
                <a:cs typeface="Calibri" panose="020F0502020204030204" pitchFamily="34" charset="0"/>
              </a:rPr>
              <a:t>Fred A. Bonner II, Ed.D.</a:t>
            </a:r>
          </a:p>
          <a:p>
            <a:pPr marL="0" indent="0" algn="ctr">
              <a:spcBef>
                <a:spcPts val="0"/>
              </a:spcBef>
              <a:buNone/>
            </a:pPr>
            <a:endParaRPr lang="en-US" dirty="0">
              <a:solidFill>
                <a:schemeClr val="tx1"/>
              </a:solidFill>
              <a:latin typeface="Georgia" panose="02040502050405020303" pitchFamily="18" charset="0"/>
              <a:cs typeface="Calibri" panose="020F0502020204030204" pitchFamily="34" charset="0"/>
            </a:endParaRPr>
          </a:p>
          <a:p>
            <a:pPr marL="0" indent="0" algn="ctr">
              <a:spcBef>
                <a:spcPts val="0"/>
              </a:spcBef>
              <a:buNone/>
            </a:pPr>
            <a:r>
              <a:rPr lang="en-US" dirty="0">
                <a:solidFill>
                  <a:schemeClr val="tx1"/>
                </a:solidFill>
                <a:latin typeface="Georgia" panose="02040502050405020303" pitchFamily="18" charset="0"/>
                <a:cs typeface="Calibri" panose="020F0502020204030204" pitchFamily="34" charset="0"/>
              </a:rPr>
              <a:t>Professor and Endowed Chair</a:t>
            </a:r>
          </a:p>
          <a:p>
            <a:pPr marL="0" indent="0" algn="ctr">
              <a:spcBef>
                <a:spcPts val="0"/>
              </a:spcBef>
              <a:buNone/>
            </a:pPr>
            <a:r>
              <a:rPr lang="en-US" dirty="0">
                <a:solidFill>
                  <a:schemeClr val="tx1"/>
                </a:solidFill>
                <a:latin typeface="Georgia" panose="02040502050405020303" pitchFamily="18" charset="0"/>
                <a:cs typeface="Calibri" panose="020F0502020204030204" pitchFamily="34" charset="0"/>
              </a:rPr>
              <a:t>Department of Educational Leadership and Counseling</a:t>
            </a:r>
          </a:p>
          <a:p>
            <a:pPr marL="0" indent="0" algn="ctr">
              <a:spcBef>
                <a:spcPts val="0"/>
              </a:spcBef>
              <a:buNone/>
            </a:pPr>
            <a:r>
              <a:rPr lang="en-US" dirty="0">
                <a:solidFill>
                  <a:schemeClr val="tx1"/>
                </a:solidFill>
                <a:latin typeface="Georgia" panose="02040502050405020303" pitchFamily="18" charset="0"/>
                <a:cs typeface="Calibri" panose="020F0502020204030204" pitchFamily="34" charset="0"/>
              </a:rPr>
              <a:t>Whitlowe R. Green College of Education</a:t>
            </a:r>
          </a:p>
          <a:p>
            <a:pPr marL="0" indent="0" algn="ctr">
              <a:spcBef>
                <a:spcPts val="0"/>
              </a:spcBef>
              <a:buNone/>
            </a:pPr>
            <a:r>
              <a:rPr lang="en-US" dirty="0">
                <a:solidFill>
                  <a:schemeClr val="tx1"/>
                </a:solidFill>
                <a:latin typeface="Georgia" panose="02040502050405020303" pitchFamily="18" charset="0"/>
                <a:cs typeface="Calibri" panose="020F0502020204030204" pitchFamily="34" charset="0"/>
              </a:rPr>
              <a:t>Prairie View A&amp;M University</a:t>
            </a:r>
          </a:p>
          <a:p>
            <a:pPr marL="0" indent="0" algn="ctr">
              <a:spcBef>
                <a:spcPts val="0"/>
              </a:spcBef>
              <a:buNone/>
            </a:pPr>
            <a:r>
              <a:rPr lang="en-US" u="sng" dirty="0">
                <a:latin typeface="Georgia" panose="02040502050405020303" pitchFamily="18" charset="0"/>
                <a:cs typeface="Calibri" panose="020F0502020204030204" pitchFamily="34" charset="0"/>
                <a:hlinkClick r:id="rId3"/>
              </a:rPr>
              <a:t>fabonner@pvamu.edu</a:t>
            </a:r>
            <a:endParaRPr lang="en-US" dirty="0">
              <a:latin typeface="Georgia" panose="02040502050405020303" pitchFamily="18" charset="0"/>
              <a:cs typeface="Calibri" panose="020F0502020204030204" pitchFamily="34" charset="0"/>
            </a:endParaRPr>
          </a:p>
          <a:p>
            <a:pPr marL="0" indent="0">
              <a:buNone/>
            </a:pPr>
            <a:endParaRPr lang="en-US" dirty="0">
              <a:latin typeface="Tahoma" charset="0"/>
              <a:ea typeface="MS PGothic" charset="0"/>
              <a:cs typeface="MS PGothic" charset="0"/>
            </a:endParaRPr>
          </a:p>
        </p:txBody>
      </p:sp>
      <p:sp>
        <p:nvSpPr>
          <p:cNvPr id="6" name="Title 1"/>
          <p:cNvSpPr>
            <a:spLocks noGrp="1"/>
          </p:cNvSpPr>
          <p:nvPr>
            <p:ph type="title"/>
          </p:nvPr>
        </p:nvSpPr>
        <p:spPr/>
        <p:txBody>
          <a:bodyPr rtlCol="0">
            <a:normAutofit/>
          </a:bodyPr>
          <a:lstStyle/>
          <a:p>
            <a:pPr>
              <a:defRPr/>
            </a:pPr>
            <a:r>
              <a:rPr lang="en-US" b="1" dirty="0">
                <a:solidFill>
                  <a:srgbClr val="FFFFFF"/>
                </a:solidFill>
                <a:latin typeface="Calibri" panose="020F0502020204030204" pitchFamily="34" charset="0"/>
                <a:cs typeface="Calibri" panose="020F0502020204030204" pitchFamily="34" charset="0"/>
              </a:rPr>
              <a:t>Contact Information</a:t>
            </a:r>
          </a:p>
        </p:txBody>
      </p:sp>
    </p:spTree>
    <p:extLst>
      <p:ext uri="{BB962C8B-B14F-4D97-AF65-F5344CB8AC3E}">
        <p14:creationId xmlns:p14="http://schemas.microsoft.com/office/powerpoint/2010/main" val="232835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EC7EF19-745E-45D0-B02D-8657D3567D69}"/>
              </a:ext>
            </a:extLst>
          </p:cNvPr>
          <p:cNvSpPr>
            <a:spLocks noGrp="1" noChangeArrowheads="1"/>
          </p:cNvSpPr>
          <p:nvPr>
            <p:ph type="title"/>
          </p:nvPr>
        </p:nvSpPr>
        <p:spPr>
          <a:xfrm>
            <a:off x="1066800" y="304800"/>
            <a:ext cx="7772400" cy="533400"/>
          </a:xfrm>
        </p:spPr>
        <p:txBody>
          <a:bodyPr>
            <a:noAutofit/>
          </a:bodyPr>
          <a:lstStyle/>
          <a:p>
            <a:pPr algn="ctr" eaLnBrk="1" fontAlgn="auto" hangingPunct="1">
              <a:spcAft>
                <a:spcPts val="0"/>
              </a:spcAft>
              <a:defRPr/>
            </a:pPr>
            <a:r>
              <a:rPr lang="en-US" sz="7200" b="1" dirty="0">
                <a:latin typeface="Times New Roman" pitchFamily="18" charset="0"/>
              </a:rPr>
              <a:t>Introduction</a:t>
            </a:r>
          </a:p>
        </p:txBody>
      </p:sp>
      <p:sp>
        <p:nvSpPr>
          <p:cNvPr id="66563" name="Rectangle 3">
            <a:extLst>
              <a:ext uri="{FF2B5EF4-FFF2-40B4-BE49-F238E27FC236}">
                <a16:creationId xmlns:a16="http://schemas.microsoft.com/office/drawing/2014/main" id="{4F18F63A-B5B9-4EB5-AE27-DEB99081820D}"/>
              </a:ext>
            </a:extLst>
          </p:cNvPr>
          <p:cNvSpPr>
            <a:spLocks noGrp="1" noChangeArrowheads="1"/>
          </p:cNvSpPr>
          <p:nvPr>
            <p:ph type="body" sz="half" idx="2"/>
          </p:nvPr>
        </p:nvSpPr>
        <p:spPr>
          <a:xfrm>
            <a:off x="199291" y="1447800"/>
            <a:ext cx="4343401" cy="5486400"/>
          </a:xfrm>
        </p:spPr>
        <p:txBody>
          <a:bodyPr/>
          <a:lstStyle/>
          <a:p>
            <a:pPr marL="0" indent="0" eaLnBrk="1" hangingPunct="1"/>
            <a:r>
              <a:rPr lang="en-US" altLang="en-US" sz="3200" dirty="0">
                <a:latin typeface="Times New Roman" panose="02020603050405020304" pitchFamily="18" charset="0"/>
              </a:rPr>
              <a:t>Today, institutions of higher education are coming to the realization that they are </a:t>
            </a:r>
            <a:r>
              <a:rPr lang="en-US" altLang="en-US" sz="3200" i="1" dirty="0">
                <a:solidFill>
                  <a:srgbClr val="C00000"/>
                </a:solidFill>
                <a:latin typeface="Times New Roman" panose="02020603050405020304" pitchFamily="18" charset="0"/>
              </a:rPr>
              <a:t>inadequately</a:t>
            </a:r>
            <a:r>
              <a:rPr lang="en-US" altLang="en-US" sz="3200" dirty="0">
                <a:solidFill>
                  <a:srgbClr val="C00000"/>
                </a:solidFill>
                <a:latin typeface="Times New Roman" panose="02020603050405020304" pitchFamily="18" charset="0"/>
              </a:rPr>
              <a:t> </a:t>
            </a:r>
            <a:r>
              <a:rPr lang="en-US" altLang="en-US" sz="3200" dirty="0">
                <a:latin typeface="Times New Roman" panose="02020603050405020304" pitchFamily="18" charset="0"/>
              </a:rPr>
              <a:t>prepared to understand the </a:t>
            </a:r>
            <a:r>
              <a:rPr lang="en-US" altLang="en-US" sz="3200" b="1" dirty="0">
                <a:latin typeface="Times New Roman" panose="02020603050405020304" pitchFamily="18" charset="0"/>
              </a:rPr>
              <a:t>learning</a:t>
            </a:r>
            <a:r>
              <a:rPr lang="en-US" altLang="en-US" sz="3200" dirty="0">
                <a:latin typeface="Times New Roman" panose="02020603050405020304" pitchFamily="18" charset="0"/>
              </a:rPr>
              <a:t> and </a:t>
            </a:r>
            <a:r>
              <a:rPr lang="en-US" altLang="en-US" sz="3200" b="1" dirty="0">
                <a:latin typeface="Times New Roman" panose="02020603050405020304" pitchFamily="18" charset="0"/>
              </a:rPr>
              <a:t>developmental</a:t>
            </a:r>
            <a:r>
              <a:rPr lang="en-US" altLang="en-US" sz="3200" dirty="0">
                <a:latin typeface="Times New Roman" panose="02020603050405020304" pitchFamily="18" charset="0"/>
              </a:rPr>
              <a:t> needs of racial, cultural, and linguistic minorities.</a:t>
            </a:r>
          </a:p>
        </p:txBody>
      </p:sp>
      <p:pic>
        <p:nvPicPr>
          <p:cNvPr id="32770" name="Picture 2" descr="Why learning and development is extremely important in every organisation -  AIMS International">
            <a:extLst>
              <a:ext uri="{FF2B5EF4-FFF2-40B4-BE49-F238E27FC236}">
                <a16:creationId xmlns:a16="http://schemas.microsoft.com/office/drawing/2014/main" id="{A7BB0D18-9F96-4A9D-B196-4BE9BDAFD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24000"/>
            <a:ext cx="3657600" cy="41148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6563">
                                            <p:txEl>
                                              <p:pRg st="0" end="0"/>
                                            </p:txEl>
                                          </p:spTgt>
                                        </p:tgtEl>
                                        <p:attrNameLst>
                                          <p:attrName>ppt_c</p:attrName>
                                        </p:attrNameLst>
                                      </p:cBhvr>
                                      <p:to>
                                        <a:schemeClr val="tx2"/>
                                      </p:to>
                                    </p:animClr>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365DFA5-1957-4673-92D6-57D020EC9E60}"/>
              </a:ext>
            </a:extLst>
          </p:cNvPr>
          <p:cNvSpPr>
            <a:spLocks noGrp="1" noChangeArrowheads="1"/>
          </p:cNvSpPr>
          <p:nvPr>
            <p:ph type="title"/>
          </p:nvPr>
        </p:nvSpPr>
        <p:spPr>
          <a:xfrm>
            <a:off x="914400" y="0"/>
            <a:ext cx="7772400" cy="1102824"/>
          </a:xfrm>
        </p:spPr>
        <p:txBody>
          <a:bodyPr>
            <a:noAutofit/>
          </a:bodyPr>
          <a:lstStyle/>
          <a:p>
            <a:pPr algn="ctr" eaLnBrk="1" fontAlgn="auto" hangingPunct="1">
              <a:spcAft>
                <a:spcPts val="0"/>
              </a:spcAft>
              <a:defRPr/>
            </a:pPr>
            <a:r>
              <a:rPr lang="en-US" sz="6600" b="1" dirty="0">
                <a:latin typeface="Times New Roman" pitchFamily="18" charset="0"/>
              </a:rPr>
              <a:t>Introduction</a:t>
            </a:r>
          </a:p>
        </p:txBody>
      </p:sp>
      <p:sp>
        <p:nvSpPr>
          <p:cNvPr id="75780" name="Rectangle 4">
            <a:extLst>
              <a:ext uri="{FF2B5EF4-FFF2-40B4-BE49-F238E27FC236}">
                <a16:creationId xmlns:a16="http://schemas.microsoft.com/office/drawing/2014/main" id="{03E58122-BB20-459B-8D20-4E89BFFC0F65}"/>
              </a:ext>
            </a:extLst>
          </p:cNvPr>
          <p:cNvSpPr>
            <a:spLocks noGrp="1" noChangeArrowheads="1"/>
          </p:cNvSpPr>
          <p:nvPr>
            <p:ph type="body" sz="half" idx="1"/>
          </p:nvPr>
        </p:nvSpPr>
        <p:spPr>
          <a:xfrm>
            <a:off x="190500" y="1219200"/>
            <a:ext cx="8763000" cy="5791200"/>
          </a:xfrm>
        </p:spPr>
        <p:txBody>
          <a:bodyPr rtlCol="0">
            <a:normAutofit/>
          </a:bodyPr>
          <a:lstStyle/>
          <a:p>
            <a:pPr marL="0" indent="0" eaLnBrk="1" fontAlgn="auto" hangingPunct="1">
              <a:lnSpc>
                <a:spcPct val="90000"/>
              </a:lnSpc>
              <a:defRPr/>
            </a:pPr>
            <a:r>
              <a:rPr lang="en-US" sz="4400" dirty="0">
                <a:latin typeface="Times New Roman" pitchFamily="18" charset="0"/>
              </a:rPr>
              <a:t>The specific </a:t>
            </a:r>
            <a:r>
              <a:rPr lang="en-US" sz="4400" dirty="0">
                <a:solidFill>
                  <a:srgbClr val="C00000"/>
                </a:solidFill>
                <a:latin typeface="Times New Roman" pitchFamily="18" charset="0"/>
              </a:rPr>
              <a:t>aim </a:t>
            </a:r>
            <a:r>
              <a:rPr lang="en-US" sz="4400" dirty="0">
                <a:latin typeface="Times New Roman" pitchFamily="18" charset="0"/>
              </a:rPr>
              <a:t>of this research is twofold: (1) to characterize the range of students’ </a:t>
            </a:r>
            <a:r>
              <a:rPr lang="en-US" sz="4400" dirty="0">
                <a:solidFill>
                  <a:srgbClr val="C00000"/>
                </a:solidFill>
                <a:latin typeface="Times New Roman" pitchFamily="18" charset="0"/>
              </a:rPr>
              <a:t>out-of-classroom</a:t>
            </a:r>
            <a:r>
              <a:rPr lang="en-US" sz="4400" dirty="0">
                <a:latin typeface="Times New Roman" pitchFamily="18" charset="0"/>
              </a:rPr>
              <a:t> learning experiences, and (2) to identify </a:t>
            </a:r>
            <a:r>
              <a:rPr lang="en-US" sz="4400" dirty="0">
                <a:solidFill>
                  <a:srgbClr val="C00000"/>
                </a:solidFill>
                <a:latin typeface="Times New Roman" pitchFamily="18" charset="0"/>
              </a:rPr>
              <a:t>institutional factors </a:t>
            </a:r>
            <a:r>
              <a:rPr lang="en-US" sz="4400" dirty="0">
                <a:latin typeface="Times New Roman" pitchFamily="18" charset="0"/>
              </a:rPr>
              <a:t>that promote their out-of-classroom </a:t>
            </a:r>
            <a:r>
              <a:rPr lang="en-US" sz="4400" dirty="0">
                <a:solidFill>
                  <a:srgbClr val="C00000"/>
                </a:solidFill>
                <a:latin typeface="Times New Roman" pitchFamily="18" charset="0"/>
              </a:rPr>
              <a:t>learning and personal development</a:t>
            </a:r>
            <a:r>
              <a:rPr lang="en-US" sz="4400" dirty="0">
                <a:latin typeface="Times New Roman" pitchFamily="18" charset="0"/>
              </a:rPr>
              <a:t>.</a:t>
            </a:r>
          </a:p>
        </p:txBody>
      </p:sp>
      <p:sp>
        <p:nvSpPr>
          <p:cNvPr id="12292" name="AutoShape 9" descr="Image result for diverse college students">
            <a:extLst>
              <a:ext uri="{FF2B5EF4-FFF2-40B4-BE49-F238E27FC236}">
                <a16:creationId xmlns:a16="http://schemas.microsoft.com/office/drawing/2014/main" id="{371354D1-5C7C-4D17-BB4F-F684CD796BF5}"/>
              </a:ext>
            </a:extLst>
          </p:cNvPr>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endParaRPr lang="en-US" alt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 calcmode="lin" valueType="num">
                                      <p:cBhvr>
                                        <p:cTn id="7" dur="5000" fill="hold"/>
                                        <p:tgtEl>
                                          <p:spTgt spid="75780">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75780">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75780">
                                            <p:txEl>
                                              <p:pRg st="0" end="0"/>
                                            </p:txEl>
                                          </p:spTgt>
                                        </p:tgtEl>
                                        <p:attrNameLst>
                                          <p:attrName>ppt_c</p:attrName>
                                        </p:attrNameLst>
                                      </p:cBhvr>
                                      <p:to>
                                        <a:srgbClr val="0099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922B8B3-496D-4F7F-8083-8B6796755023}"/>
              </a:ext>
            </a:extLst>
          </p:cNvPr>
          <p:cNvSpPr>
            <a:spLocks noGrp="1" noChangeArrowheads="1"/>
          </p:cNvSpPr>
          <p:nvPr>
            <p:ph type="title"/>
          </p:nvPr>
        </p:nvSpPr>
        <p:spPr>
          <a:xfrm>
            <a:off x="826477" y="228600"/>
            <a:ext cx="8077200" cy="762000"/>
          </a:xfrm>
        </p:spPr>
        <p:txBody>
          <a:bodyPr>
            <a:normAutofit fontScale="90000"/>
          </a:bodyPr>
          <a:lstStyle/>
          <a:p>
            <a:pPr algn="ctr" eaLnBrk="1" fontAlgn="auto" hangingPunct="1">
              <a:spcAft>
                <a:spcPts val="0"/>
              </a:spcAft>
              <a:defRPr/>
            </a:pPr>
            <a:r>
              <a:rPr lang="en-US" sz="6000" b="1" dirty="0">
                <a:latin typeface="Times New Roman" pitchFamily="18" charset="0"/>
              </a:rPr>
              <a:t>Introduction:</a:t>
            </a:r>
            <a:br>
              <a:rPr lang="en-US" sz="4800" b="1" dirty="0">
                <a:latin typeface="Times New Roman" pitchFamily="18" charset="0"/>
              </a:rPr>
            </a:br>
            <a:r>
              <a:rPr lang="en-US" sz="4800" b="1" i="1" dirty="0">
                <a:latin typeface="Times New Roman" pitchFamily="18" charset="0"/>
              </a:rPr>
              <a:t>The Questions</a:t>
            </a:r>
          </a:p>
        </p:txBody>
      </p:sp>
      <p:sp>
        <p:nvSpPr>
          <p:cNvPr id="76803" name="Rectangle 3">
            <a:extLst>
              <a:ext uri="{FF2B5EF4-FFF2-40B4-BE49-F238E27FC236}">
                <a16:creationId xmlns:a16="http://schemas.microsoft.com/office/drawing/2014/main" id="{BDFCEF66-7A1A-42D8-A553-D44FCCAECABC}"/>
              </a:ext>
            </a:extLst>
          </p:cNvPr>
          <p:cNvSpPr>
            <a:spLocks noGrp="1" noChangeArrowheads="1"/>
          </p:cNvSpPr>
          <p:nvPr>
            <p:ph type="body" sz="half" idx="2"/>
          </p:nvPr>
        </p:nvSpPr>
        <p:spPr>
          <a:xfrm>
            <a:off x="4419600" y="1676400"/>
            <a:ext cx="4572000" cy="4876800"/>
          </a:xfrm>
        </p:spPr>
        <p:txBody>
          <a:bodyPr/>
          <a:lstStyle/>
          <a:p>
            <a:pPr marL="0" indent="0" eaLnBrk="1" hangingPunct="1"/>
            <a:r>
              <a:rPr lang="en-US" altLang="en-US" sz="3600" dirty="0">
                <a:latin typeface="Times New Roman" panose="02020603050405020304" pitchFamily="18" charset="0"/>
              </a:rPr>
              <a:t>How do </a:t>
            </a:r>
            <a:r>
              <a:rPr lang="en-US" altLang="en-US" sz="3600" i="1" dirty="0">
                <a:latin typeface="Times New Roman" panose="02020603050405020304" pitchFamily="18" charset="0"/>
              </a:rPr>
              <a:t>undergraduate students of color</a:t>
            </a:r>
            <a:r>
              <a:rPr lang="en-US" altLang="en-US" sz="3600" dirty="0">
                <a:latin typeface="Times New Roman" panose="02020603050405020304" pitchFamily="18" charset="0"/>
              </a:rPr>
              <a:t> experience out-of-classroom learning?</a:t>
            </a:r>
          </a:p>
          <a:p>
            <a:pPr marL="0" indent="0" eaLnBrk="1" hangingPunct="1"/>
            <a:r>
              <a:rPr lang="en-US" altLang="en-US" sz="3600" dirty="0">
                <a:latin typeface="Times New Roman" panose="02020603050405020304" pitchFamily="18" charset="0"/>
              </a:rPr>
              <a:t>How do they characterize such experiences?</a:t>
            </a:r>
          </a:p>
        </p:txBody>
      </p:sp>
      <p:pic>
        <p:nvPicPr>
          <p:cNvPr id="23554" name="Picture 2" descr="The Impact of Coronavirus on American Colleges">
            <a:extLst>
              <a:ext uri="{FF2B5EF4-FFF2-40B4-BE49-F238E27FC236}">
                <a16:creationId xmlns:a16="http://schemas.microsoft.com/office/drawing/2014/main" id="{9E7D9A3D-6C56-455C-9130-244D50189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69" y="1828800"/>
            <a:ext cx="3886200" cy="4419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B8A1910-0043-4533-A6DB-0D4AA0B1BFAA}"/>
              </a:ext>
            </a:extLst>
          </p:cNvPr>
          <p:cNvSpPr>
            <a:spLocks noGrp="1" noChangeArrowheads="1"/>
          </p:cNvSpPr>
          <p:nvPr>
            <p:ph type="title"/>
          </p:nvPr>
        </p:nvSpPr>
        <p:spPr>
          <a:xfrm>
            <a:off x="990600" y="457200"/>
            <a:ext cx="7772400" cy="920262"/>
          </a:xfrm>
        </p:spPr>
        <p:txBody>
          <a:bodyPr>
            <a:noAutofit/>
          </a:bodyPr>
          <a:lstStyle/>
          <a:p>
            <a:pPr algn="ctr" eaLnBrk="1" fontAlgn="auto" hangingPunct="1">
              <a:spcAft>
                <a:spcPts val="0"/>
              </a:spcAft>
              <a:defRPr/>
            </a:pPr>
            <a:r>
              <a:rPr lang="en-US" sz="6600" b="1" dirty="0">
                <a:latin typeface="Times New Roman" pitchFamily="18" charset="0"/>
              </a:rPr>
              <a:t>Introduction</a:t>
            </a:r>
          </a:p>
        </p:txBody>
      </p:sp>
      <p:sp>
        <p:nvSpPr>
          <p:cNvPr id="69636" name="Rectangle 4">
            <a:extLst>
              <a:ext uri="{FF2B5EF4-FFF2-40B4-BE49-F238E27FC236}">
                <a16:creationId xmlns:a16="http://schemas.microsoft.com/office/drawing/2014/main" id="{6FDBE261-3FCA-4571-B808-ED95754D3C3B}"/>
              </a:ext>
            </a:extLst>
          </p:cNvPr>
          <p:cNvSpPr>
            <a:spLocks noGrp="1" noChangeArrowheads="1"/>
          </p:cNvSpPr>
          <p:nvPr>
            <p:ph idx="1"/>
          </p:nvPr>
        </p:nvSpPr>
        <p:spPr>
          <a:xfrm>
            <a:off x="152400" y="1600200"/>
            <a:ext cx="4724400" cy="4572000"/>
          </a:xfrm>
        </p:spPr>
        <p:txBody>
          <a:bodyPr>
            <a:normAutofit fontScale="77500" lnSpcReduction="20000"/>
          </a:bodyPr>
          <a:lstStyle/>
          <a:p>
            <a:pPr marL="0" indent="0" eaLnBrk="1" hangingPunct="1">
              <a:lnSpc>
                <a:spcPct val="90000"/>
              </a:lnSpc>
            </a:pPr>
            <a:r>
              <a:rPr lang="en-US" altLang="en-US" dirty="0">
                <a:latin typeface="Times New Roman" panose="02020603050405020304" pitchFamily="18" charset="0"/>
              </a:rPr>
              <a:t>Utilizing </a:t>
            </a:r>
            <a:r>
              <a:rPr lang="en-US" altLang="en-US" i="1" dirty="0">
                <a:solidFill>
                  <a:srgbClr val="C00000"/>
                </a:solidFill>
                <a:latin typeface="Times New Roman" panose="02020603050405020304" pitchFamily="18" charset="0"/>
              </a:rPr>
              <a:t>qualitative</a:t>
            </a:r>
            <a:r>
              <a:rPr lang="en-US" altLang="en-US" dirty="0">
                <a:solidFill>
                  <a:srgbClr val="C00000"/>
                </a:solidFill>
                <a:latin typeface="Times New Roman" panose="02020603050405020304" pitchFamily="18" charset="0"/>
              </a:rPr>
              <a:t> </a:t>
            </a:r>
            <a:r>
              <a:rPr lang="en-US" altLang="en-US" dirty="0">
                <a:latin typeface="Times New Roman" panose="02020603050405020304" pitchFamily="18" charset="0"/>
              </a:rPr>
              <a:t>research techniques such as focus groups, structured interviews, and document analysis, the research team collected an array of data about the experiences of minority students at small, predominantly White liberal arts institutions.</a:t>
            </a:r>
          </a:p>
          <a:p>
            <a:pPr marL="0" indent="0" eaLnBrk="1" hangingPunct="1">
              <a:lnSpc>
                <a:spcPct val="90000"/>
              </a:lnSpc>
            </a:pPr>
            <a:r>
              <a:rPr lang="en-US" altLang="en-US" dirty="0">
                <a:latin typeface="Times New Roman" panose="02020603050405020304" pitchFamily="18" charset="0"/>
              </a:rPr>
              <a:t>Our goal was to ascertain the most significant commonalities among institutions with predominantly White student populations that have maintained high retention rates for minority students.</a:t>
            </a:r>
          </a:p>
        </p:txBody>
      </p:sp>
      <p:pic>
        <p:nvPicPr>
          <p:cNvPr id="11268" name="Picture 2055" descr="http://4.bp.blogspot.com/-U3nTdMP79Gw/U13_bNeRYQI/AAAAAAAABRw/cFHu0aoTPnw/s1600/MakingSenseQualR.png">
            <a:extLst>
              <a:ext uri="{FF2B5EF4-FFF2-40B4-BE49-F238E27FC236}">
                <a16:creationId xmlns:a16="http://schemas.microsoft.com/office/drawing/2014/main" id="{23638469-4F1C-4546-AC93-5B7FBF451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00"/>
            <a:ext cx="3429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1026">
            <a:extLst>
              <a:ext uri="{FF2B5EF4-FFF2-40B4-BE49-F238E27FC236}">
                <a16:creationId xmlns:a16="http://schemas.microsoft.com/office/drawing/2014/main" id="{C505620B-9E6C-41B6-94EC-945523048359}"/>
              </a:ext>
            </a:extLst>
          </p:cNvPr>
          <p:cNvSpPr>
            <a:spLocks noGrp="1" noChangeArrowheads="1"/>
          </p:cNvSpPr>
          <p:nvPr>
            <p:ph type="title"/>
          </p:nvPr>
        </p:nvSpPr>
        <p:spPr>
          <a:xfrm>
            <a:off x="381000" y="152400"/>
            <a:ext cx="8534400" cy="1143000"/>
          </a:xfrm>
        </p:spPr>
        <p:txBody>
          <a:bodyPr>
            <a:noAutofit/>
          </a:bodyPr>
          <a:lstStyle/>
          <a:p>
            <a:pPr algn="ctr" eaLnBrk="1" fontAlgn="auto" hangingPunct="1">
              <a:spcAft>
                <a:spcPts val="0"/>
              </a:spcAft>
              <a:defRPr/>
            </a:pPr>
            <a:r>
              <a:rPr lang="en-US" sz="4800" b="1" dirty="0">
                <a:latin typeface="Times New Roman" pitchFamily="18" charset="0"/>
              </a:rPr>
              <a:t>Introduction: </a:t>
            </a:r>
            <a:br>
              <a:rPr lang="en-US" sz="4800" b="1" dirty="0">
                <a:latin typeface="Times New Roman" pitchFamily="18" charset="0"/>
              </a:rPr>
            </a:br>
            <a:r>
              <a:rPr lang="en-US" sz="4800" b="1" i="1" dirty="0">
                <a:latin typeface="Times New Roman" pitchFamily="18" charset="0"/>
              </a:rPr>
              <a:t>The Questions</a:t>
            </a:r>
          </a:p>
        </p:txBody>
      </p:sp>
      <p:sp>
        <p:nvSpPr>
          <p:cNvPr id="110596" name="Rectangle 1028">
            <a:extLst>
              <a:ext uri="{FF2B5EF4-FFF2-40B4-BE49-F238E27FC236}">
                <a16:creationId xmlns:a16="http://schemas.microsoft.com/office/drawing/2014/main" id="{0A9A8304-BD16-4CDB-84E1-F1F4B186ACB2}"/>
              </a:ext>
            </a:extLst>
          </p:cNvPr>
          <p:cNvSpPr>
            <a:spLocks noGrp="1" noChangeArrowheads="1"/>
          </p:cNvSpPr>
          <p:nvPr>
            <p:ph type="body" sz="half" idx="2"/>
          </p:nvPr>
        </p:nvSpPr>
        <p:spPr>
          <a:xfrm>
            <a:off x="3886200" y="1981200"/>
            <a:ext cx="5029200" cy="4419600"/>
          </a:xfrm>
        </p:spPr>
        <p:txBody>
          <a:bodyPr rtlCol="0">
            <a:normAutofit/>
          </a:bodyPr>
          <a:lstStyle/>
          <a:p>
            <a:pPr marL="0" indent="0" eaLnBrk="1" fontAlgn="auto" hangingPunct="1">
              <a:defRPr/>
            </a:pPr>
            <a:r>
              <a:rPr lang="en-US" sz="3600" dirty="0">
                <a:latin typeface="Times New Roman" pitchFamily="18" charset="0"/>
              </a:rPr>
              <a:t>How does </a:t>
            </a:r>
            <a:r>
              <a:rPr lang="en-US" sz="3600" i="1" dirty="0">
                <a:solidFill>
                  <a:srgbClr val="C00000"/>
                </a:solidFill>
                <a:effectLst>
                  <a:outerShdw blurRad="38100" dist="38100" dir="2700000" algn="tl">
                    <a:srgbClr val="000000">
                      <a:alpha val="43137"/>
                    </a:srgbClr>
                  </a:outerShdw>
                </a:effectLst>
                <a:latin typeface="Times New Roman" pitchFamily="18" charset="0"/>
              </a:rPr>
              <a:t>racial identity</a:t>
            </a:r>
            <a:r>
              <a:rPr lang="en-US" sz="3600" dirty="0">
                <a:solidFill>
                  <a:srgbClr val="C00000"/>
                </a:solidFill>
                <a:effectLst>
                  <a:outerShdw blurRad="38100" dist="38100" dir="2700000" algn="tl">
                    <a:srgbClr val="000000">
                      <a:alpha val="43137"/>
                    </a:srgbClr>
                  </a:outerShdw>
                </a:effectLst>
                <a:latin typeface="Times New Roman" pitchFamily="18" charset="0"/>
              </a:rPr>
              <a:t> </a:t>
            </a:r>
            <a:r>
              <a:rPr lang="en-US" sz="3600" dirty="0">
                <a:latin typeface="Times New Roman" pitchFamily="18" charset="0"/>
              </a:rPr>
              <a:t>influence students of color and their out-of-classroom learning?</a:t>
            </a:r>
          </a:p>
          <a:p>
            <a:pPr marL="0" indent="0" eaLnBrk="1" fontAlgn="auto" hangingPunct="1">
              <a:defRPr/>
            </a:pPr>
            <a:endParaRPr lang="en-US" sz="3600" dirty="0">
              <a:latin typeface="Times New Roman" pitchFamily="18" charset="0"/>
            </a:endParaRPr>
          </a:p>
        </p:txBody>
      </p:sp>
      <p:pic>
        <p:nvPicPr>
          <p:cNvPr id="109574" name="Picture 6" descr="http://media.salon.com/2000/02/do_the_multiracial_count.jpg">
            <a:extLst>
              <a:ext uri="{FF2B5EF4-FFF2-40B4-BE49-F238E27FC236}">
                <a16:creationId xmlns:a16="http://schemas.microsoft.com/office/drawing/2014/main" id="{EDFF5B83-2152-410C-AD7A-DA70D7841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3200400" cy="4038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0596">
                                            <p:txEl>
                                              <p:pRg st="0" end="0"/>
                                            </p:txEl>
                                          </p:spTgt>
                                        </p:tgtEl>
                                        <p:attrNameLst>
                                          <p:attrName>style.visibility</p:attrName>
                                        </p:attrNameLst>
                                      </p:cBhvr>
                                      <p:to>
                                        <p:strVal val="visible"/>
                                      </p:to>
                                    </p:set>
                                    <p:anim calcmode="lin" valueType="num">
                                      <p:cBhvr additive="base">
                                        <p:cTn id="7" dur="500" fill="hold"/>
                                        <p:tgtEl>
                                          <p:spTgt spid="11059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059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17106</TotalTime>
  <Words>2506</Words>
  <Application>Microsoft Office PowerPoint</Application>
  <PresentationFormat>On-screen Show (4:3)</PresentationFormat>
  <Paragraphs>185</Paragraphs>
  <Slides>47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Arial Narrow</vt:lpstr>
      <vt:lpstr>Calibri</vt:lpstr>
      <vt:lpstr>Californian FB</vt:lpstr>
      <vt:lpstr>Georgia</vt:lpstr>
      <vt:lpstr>Tahoma</vt:lpstr>
      <vt:lpstr>Times New Roman</vt:lpstr>
      <vt:lpstr>Wingdings 2</vt:lpstr>
      <vt:lpstr>Office Theme</vt:lpstr>
      <vt:lpstr>HCC Student Success Summit</vt:lpstr>
      <vt:lpstr>VIDEO -The Scratch Line</vt:lpstr>
      <vt:lpstr>Introduction</vt:lpstr>
      <vt:lpstr>HOW MINORITY STUDENTS EXPERIENCE COLLEGE</vt:lpstr>
      <vt:lpstr>Introduction</vt:lpstr>
      <vt:lpstr>Introduction</vt:lpstr>
      <vt:lpstr>Introduction: The Questions</vt:lpstr>
      <vt:lpstr>Introduction</vt:lpstr>
      <vt:lpstr>Introduction:  The Questions</vt:lpstr>
      <vt:lpstr>Introduction:  The Questions</vt:lpstr>
      <vt:lpstr>Introduction:  The Significance</vt:lpstr>
      <vt:lpstr>Introduction:  The Significance</vt:lpstr>
      <vt:lpstr> Introduction</vt:lpstr>
      <vt:lpstr>Defining Multiculturalism</vt:lpstr>
      <vt:lpstr>Six Philosophical Assumptions</vt:lpstr>
      <vt:lpstr>Six Philosophical Assumptions</vt:lpstr>
      <vt:lpstr>Six Philosophical Assumptions</vt:lpstr>
      <vt:lpstr>The Categories</vt:lpstr>
      <vt:lpstr>What You See is What You Get. (Reality of Campus Culture).</vt:lpstr>
      <vt:lpstr>Ask Anyone—They’ll Tell You. (Perceptions of Campus and Its Mission </vt:lpstr>
      <vt:lpstr>So Where’s the Professor? (Lack of Faculty Diversity and Involvement) </vt:lpstr>
      <vt:lpstr>If I can make it there, I can make it anywhere. (coping statements and self-beliefs) </vt:lpstr>
      <vt:lpstr>R-e-s-p-e-c-t: Find out what it means to me. (campus perceptions of students) </vt:lpstr>
      <vt:lpstr>If this world were mine…(involvement, future views of self) </vt:lpstr>
      <vt:lpstr>Conclusion</vt:lpstr>
      <vt:lpstr>Do they struggle to BELONG in College?</vt:lpstr>
      <vt:lpstr>Context Defined</vt:lpstr>
      <vt:lpstr>Lewin’s Interactionist Paradigm</vt:lpstr>
      <vt:lpstr>DEI(B)</vt:lpstr>
      <vt:lpstr>Belonging: Where do we begin?</vt:lpstr>
      <vt:lpstr>Defining Belonging</vt:lpstr>
      <vt:lpstr>Defining Belonging</vt:lpstr>
      <vt:lpstr>VIDEO - Belongingness Theory in Universities</vt:lpstr>
      <vt:lpstr>Activity: Conceptually Clustered Matrix Diversity, Equity, Inclusion &amp; Belonging </vt:lpstr>
      <vt:lpstr>BREAKOUT SESSION:  Understanding Microaggressions</vt:lpstr>
      <vt:lpstr>BREAKOUT SESSION:  Understanding Microaggressions</vt:lpstr>
      <vt:lpstr>BREAKOUT SESSION:  Understanding Microaggressions </vt:lpstr>
      <vt:lpstr>BREAKOUT SESSION:  Understanding Microaggressions </vt:lpstr>
      <vt:lpstr>BREAKOUT SESSION:  Understanding Microaggressions </vt:lpstr>
      <vt:lpstr>BREAKOUT SESSION:  Understanding Microaggressions </vt:lpstr>
      <vt:lpstr>BREAKOUT SESSION:  Understanding Microaggressions </vt:lpstr>
      <vt:lpstr>BREAKOUT SESSION:  Understanding Microaggressions </vt:lpstr>
      <vt:lpstr>References/Resources:</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Value Education 2017</dc:title>
  <dc:creator>ANIS</dc:creator>
  <cp:lastModifiedBy>Bonner, Fred</cp:lastModifiedBy>
  <cp:revision>291</cp:revision>
  <cp:lastPrinted>2019-03-03T22:17:44Z</cp:lastPrinted>
  <dcterms:created xsi:type="dcterms:W3CDTF">2017-03-09T15:30:05Z</dcterms:created>
  <dcterms:modified xsi:type="dcterms:W3CDTF">2023-04-24T01:58:59Z</dcterms:modified>
</cp:coreProperties>
</file>