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media/image1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3" r:id="rId5"/>
    <p:sldMasterId id="2147483703" r:id="rId6"/>
  </p:sldMasterIdLst>
  <p:notesMasterIdLst>
    <p:notesMasterId r:id="rId29"/>
  </p:notesMasterIdLst>
  <p:handoutMasterIdLst>
    <p:handoutMasterId r:id="rId30"/>
  </p:handoutMasterIdLst>
  <p:sldIdLst>
    <p:sldId id="257" r:id="rId7"/>
    <p:sldId id="259" r:id="rId8"/>
    <p:sldId id="299" r:id="rId9"/>
    <p:sldId id="273" r:id="rId10"/>
    <p:sldId id="294" r:id="rId11"/>
    <p:sldId id="297" r:id="rId12"/>
    <p:sldId id="275" r:id="rId13"/>
    <p:sldId id="274" r:id="rId14"/>
    <p:sldId id="285" r:id="rId15"/>
    <p:sldId id="295" r:id="rId16"/>
    <p:sldId id="278" r:id="rId17"/>
    <p:sldId id="298" r:id="rId18"/>
    <p:sldId id="260" r:id="rId19"/>
    <p:sldId id="284" r:id="rId20"/>
    <p:sldId id="256" r:id="rId21"/>
    <p:sldId id="291" r:id="rId22"/>
    <p:sldId id="281" r:id="rId23"/>
    <p:sldId id="282" r:id="rId24"/>
    <p:sldId id="283" r:id="rId25"/>
    <p:sldId id="292" r:id="rId26"/>
    <p:sldId id="265"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54" autoAdjust="0"/>
  </p:normalViewPr>
  <p:slideViewPr>
    <p:cSldViewPr snapToGrid="0" snapToObjects="1">
      <p:cViewPr>
        <p:scale>
          <a:sx n="120" d="100"/>
          <a:sy n="120" d="100"/>
        </p:scale>
        <p:origin x="234" y="-22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1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39645179805505E-3"/>
          <c:y val="0.123361613686469"/>
          <c:w val="0.57021631148697605"/>
          <c:h val="0.75494943954649496"/>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62242675059983898"/>
          <c:y val="0.40748089432960699"/>
          <c:w val="0.37757324940016102"/>
          <c:h val="0.2771004463017530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Avenir Heavy" charset="0"/>
              <a:ea typeface="Avenir Heavy" charset="0"/>
              <a:cs typeface="Avenir Heavy"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CoRequisite Success Rates in INRW 0300 and English 1301 by Ethnicity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'INRW 0300 Ethnicity'!$B$2</c:f>
              <c:strCache>
                <c:ptCount val="1"/>
                <c:pt idx="0">
                  <c:v>Cat Number</c:v>
                </c:pt>
              </c:strCache>
            </c:strRef>
          </c:tx>
          <c:spPr>
            <a:solidFill>
              <a:schemeClr val="accent1"/>
            </a:solidFill>
            <a:ln>
              <a:noFill/>
            </a:ln>
            <a:effectLst/>
          </c:spPr>
          <c:invertIfNegative val="0"/>
          <c:cat>
            <c:strRef>
              <c:f>'INRW 0300 Ethnicity'!$A$3:$A$18</c:f>
              <c:strCache>
                <c:ptCount val="16"/>
                <c:pt idx="0">
                  <c:v>Fall 2018 0300</c:v>
                </c:pt>
                <c:pt idx="1">
                  <c:v>Fall 2018 1301</c:v>
                </c:pt>
                <c:pt idx="2">
                  <c:v>Spring 2019 0300</c:v>
                </c:pt>
                <c:pt idx="3">
                  <c:v>Spring 2019 1301</c:v>
                </c:pt>
                <c:pt idx="4">
                  <c:v>Fall 2019 0300</c:v>
                </c:pt>
                <c:pt idx="5">
                  <c:v>Fall 2019 1301</c:v>
                </c:pt>
                <c:pt idx="6">
                  <c:v>Spring 2020 0300</c:v>
                </c:pt>
                <c:pt idx="7">
                  <c:v>Spring 2020 1301</c:v>
                </c:pt>
                <c:pt idx="8">
                  <c:v>Fall 2020 0300</c:v>
                </c:pt>
                <c:pt idx="9">
                  <c:v>Fall 2020 1301</c:v>
                </c:pt>
                <c:pt idx="10">
                  <c:v>Spring 2021 0300</c:v>
                </c:pt>
                <c:pt idx="11">
                  <c:v>Spring 2021 1301</c:v>
                </c:pt>
                <c:pt idx="12">
                  <c:v>Fall 2021 0300</c:v>
                </c:pt>
                <c:pt idx="13">
                  <c:v>Fall 2021 1301</c:v>
                </c:pt>
                <c:pt idx="14">
                  <c:v>Spring 2022 0300</c:v>
                </c:pt>
                <c:pt idx="15">
                  <c:v>Spring 2022 1301</c:v>
                </c:pt>
              </c:strCache>
            </c:strRef>
          </c:cat>
          <c:val>
            <c:numRef>
              <c:f>'INRW 0300 Ethnicity'!$B$3:$B$18</c:f>
            </c:numRef>
          </c:val>
          <c:extLst>
            <c:ext xmlns:c16="http://schemas.microsoft.com/office/drawing/2014/chart" uri="{C3380CC4-5D6E-409C-BE32-E72D297353CC}">
              <c16:uniqueId val="{00000000-2B03-4BAE-9703-E3FC1618390E}"/>
            </c:ext>
          </c:extLst>
        </c:ser>
        <c:ser>
          <c:idx val="1"/>
          <c:order val="1"/>
          <c:tx>
            <c:strRef>
              <c:f>'INRW 0300 Ethnicity'!$C$2</c:f>
              <c:strCache>
                <c:ptCount val="1"/>
                <c:pt idx="0">
                  <c:v>ASIAN</c:v>
                </c:pt>
              </c:strCache>
            </c:strRef>
          </c:tx>
          <c:spPr>
            <a:solidFill>
              <a:schemeClr val="accent2"/>
            </a:solidFill>
            <a:ln>
              <a:noFill/>
            </a:ln>
            <a:effectLst/>
          </c:spPr>
          <c:invertIfNegative val="0"/>
          <c:cat>
            <c:strRef>
              <c:f>'INRW 0300 Ethnicity'!$A$3:$A$18</c:f>
              <c:strCache>
                <c:ptCount val="16"/>
                <c:pt idx="0">
                  <c:v>Fall 2018 0300</c:v>
                </c:pt>
                <c:pt idx="1">
                  <c:v>Fall 2018 1301</c:v>
                </c:pt>
                <c:pt idx="2">
                  <c:v>Spring 2019 0300</c:v>
                </c:pt>
                <c:pt idx="3">
                  <c:v>Spring 2019 1301</c:v>
                </c:pt>
                <c:pt idx="4">
                  <c:v>Fall 2019 0300</c:v>
                </c:pt>
                <c:pt idx="5">
                  <c:v>Fall 2019 1301</c:v>
                </c:pt>
                <c:pt idx="6">
                  <c:v>Spring 2020 0300</c:v>
                </c:pt>
                <c:pt idx="7">
                  <c:v>Spring 2020 1301</c:v>
                </c:pt>
                <c:pt idx="8">
                  <c:v>Fall 2020 0300</c:v>
                </c:pt>
                <c:pt idx="9">
                  <c:v>Fall 2020 1301</c:v>
                </c:pt>
                <c:pt idx="10">
                  <c:v>Spring 2021 0300</c:v>
                </c:pt>
                <c:pt idx="11">
                  <c:v>Spring 2021 1301</c:v>
                </c:pt>
                <c:pt idx="12">
                  <c:v>Fall 2021 0300</c:v>
                </c:pt>
                <c:pt idx="13">
                  <c:v>Fall 2021 1301</c:v>
                </c:pt>
                <c:pt idx="14">
                  <c:v>Spring 2022 0300</c:v>
                </c:pt>
                <c:pt idx="15">
                  <c:v>Spring 2022 1301</c:v>
                </c:pt>
              </c:strCache>
            </c:strRef>
          </c:cat>
          <c:val>
            <c:numRef>
              <c:f>'INRW 0300 Ethnicity'!$C$3:$C$18</c:f>
              <c:numCache>
                <c:formatCode>0.0%</c:formatCode>
                <c:ptCount val="16"/>
                <c:pt idx="0">
                  <c:v>0.78220000000000001</c:v>
                </c:pt>
                <c:pt idx="1">
                  <c:v>0.74260000000000004</c:v>
                </c:pt>
                <c:pt idx="2">
                  <c:v>0.78949999999999998</c:v>
                </c:pt>
                <c:pt idx="3">
                  <c:v>0.78949999999999998</c:v>
                </c:pt>
                <c:pt idx="4">
                  <c:v>0.86360000000000003</c:v>
                </c:pt>
                <c:pt idx="5">
                  <c:v>0.78790000000000004</c:v>
                </c:pt>
                <c:pt idx="6">
                  <c:v>0.75</c:v>
                </c:pt>
                <c:pt idx="7">
                  <c:v>0.73209999999999997</c:v>
                </c:pt>
                <c:pt idx="8">
                  <c:v>0.81520000000000004</c:v>
                </c:pt>
                <c:pt idx="9">
                  <c:v>0.71740000000000004</c:v>
                </c:pt>
                <c:pt idx="10">
                  <c:v>0.60780000000000001</c:v>
                </c:pt>
                <c:pt idx="11">
                  <c:v>0.45100000000000001</c:v>
                </c:pt>
                <c:pt idx="12">
                  <c:v>0.77780000000000005</c:v>
                </c:pt>
                <c:pt idx="13">
                  <c:v>0.70369999999999999</c:v>
                </c:pt>
                <c:pt idx="14">
                  <c:v>0.73080000000000001</c:v>
                </c:pt>
                <c:pt idx="15">
                  <c:v>0.61539999999999995</c:v>
                </c:pt>
              </c:numCache>
            </c:numRef>
          </c:val>
          <c:extLst>
            <c:ext xmlns:c16="http://schemas.microsoft.com/office/drawing/2014/chart" uri="{C3380CC4-5D6E-409C-BE32-E72D297353CC}">
              <c16:uniqueId val="{00000001-2B03-4BAE-9703-E3FC1618390E}"/>
            </c:ext>
          </c:extLst>
        </c:ser>
        <c:ser>
          <c:idx val="2"/>
          <c:order val="2"/>
          <c:tx>
            <c:strRef>
              <c:f>'INRW 0300 Ethnicity'!$D$2</c:f>
              <c:strCache>
                <c:ptCount val="1"/>
                <c:pt idx="0">
                  <c:v>BLACK</c:v>
                </c:pt>
              </c:strCache>
            </c:strRef>
          </c:tx>
          <c:spPr>
            <a:solidFill>
              <a:schemeClr val="accent3"/>
            </a:solidFill>
            <a:ln>
              <a:noFill/>
            </a:ln>
            <a:effectLst/>
          </c:spPr>
          <c:invertIfNegative val="0"/>
          <c:cat>
            <c:strRef>
              <c:f>'INRW 0300 Ethnicity'!$A$3:$A$18</c:f>
              <c:strCache>
                <c:ptCount val="16"/>
                <c:pt idx="0">
                  <c:v>Fall 2018 0300</c:v>
                </c:pt>
                <c:pt idx="1">
                  <c:v>Fall 2018 1301</c:v>
                </c:pt>
                <c:pt idx="2">
                  <c:v>Spring 2019 0300</c:v>
                </c:pt>
                <c:pt idx="3">
                  <c:v>Spring 2019 1301</c:v>
                </c:pt>
                <c:pt idx="4">
                  <c:v>Fall 2019 0300</c:v>
                </c:pt>
                <c:pt idx="5">
                  <c:v>Fall 2019 1301</c:v>
                </c:pt>
                <c:pt idx="6">
                  <c:v>Spring 2020 0300</c:v>
                </c:pt>
                <c:pt idx="7">
                  <c:v>Spring 2020 1301</c:v>
                </c:pt>
                <c:pt idx="8">
                  <c:v>Fall 2020 0300</c:v>
                </c:pt>
                <c:pt idx="9">
                  <c:v>Fall 2020 1301</c:v>
                </c:pt>
                <c:pt idx="10">
                  <c:v>Spring 2021 0300</c:v>
                </c:pt>
                <c:pt idx="11">
                  <c:v>Spring 2021 1301</c:v>
                </c:pt>
                <c:pt idx="12">
                  <c:v>Fall 2021 0300</c:v>
                </c:pt>
                <c:pt idx="13">
                  <c:v>Fall 2021 1301</c:v>
                </c:pt>
                <c:pt idx="14">
                  <c:v>Spring 2022 0300</c:v>
                </c:pt>
                <c:pt idx="15">
                  <c:v>Spring 2022 1301</c:v>
                </c:pt>
              </c:strCache>
            </c:strRef>
          </c:cat>
          <c:val>
            <c:numRef>
              <c:f>'INRW 0300 Ethnicity'!$D$3:$D$18</c:f>
              <c:numCache>
                <c:formatCode>0.0%</c:formatCode>
                <c:ptCount val="16"/>
                <c:pt idx="0">
                  <c:v>0.66259999999999997</c:v>
                </c:pt>
                <c:pt idx="1">
                  <c:v>0.55830000000000002</c:v>
                </c:pt>
                <c:pt idx="2">
                  <c:v>0.51559999999999995</c:v>
                </c:pt>
                <c:pt idx="3">
                  <c:v>0.46</c:v>
                </c:pt>
                <c:pt idx="4">
                  <c:v>0.63719999999999999</c:v>
                </c:pt>
                <c:pt idx="5">
                  <c:v>0.54310000000000003</c:v>
                </c:pt>
                <c:pt idx="6">
                  <c:v>0.50380000000000003</c:v>
                </c:pt>
                <c:pt idx="7">
                  <c:v>0.44159999999999999</c:v>
                </c:pt>
                <c:pt idx="8">
                  <c:v>0.67859999999999998</c:v>
                </c:pt>
                <c:pt idx="9">
                  <c:v>0.51329999999999998</c:v>
                </c:pt>
                <c:pt idx="10">
                  <c:v>0.56999999999999995</c:v>
                </c:pt>
                <c:pt idx="11">
                  <c:v>0.46210000000000001</c:v>
                </c:pt>
                <c:pt idx="12">
                  <c:v>0.66110000000000002</c:v>
                </c:pt>
                <c:pt idx="13">
                  <c:v>0.54259999999999997</c:v>
                </c:pt>
                <c:pt idx="14">
                  <c:v>0.55369999999999997</c:v>
                </c:pt>
                <c:pt idx="15">
                  <c:v>0.4556</c:v>
                </c:pt>
              </c:numCache>
            </c:numRef>
          </c:val>
          <c:extLst>
            <c:ext xmlns:c16="http://schemas.microsoft.com/office/drawing/2014/chart" uri="{C3380CC4-5D6E-409C-BE32-E72D297353CC}">
              <c16:uniqueId val="{00000002-2B03-4BAE-9703-E3FC1618390E}"/>
            </c:ext>
          </c:extLst>
        </c:ser>
        <c:ser>
          <c:idx val="3"/>
          <c:order val="3"/>
          <c:tx>
            <c:strRef>
              <c:f>'INRW 0300 Ethnicity'!$E$2</c:f>
              <c:strCache>
                <c:ptCount val="1"/>
                <c:pt idx="0">
                  <c:v>HISPA</c:v>
                </c:pt>
              </c:strCache>
            </c:strRef>
          </c:tx>
          <c:spPr>
            <a:solidFill>
              <a:schemeClr val="accent4"/>
            </a:solidFill>
            <a:ln>
              <a:noFill/>
            </a:ln>
            <a:effectLst/>
          </c:spPr>
          <c:invertIfNegative val="0"/>
          <c:cat>
            <c:strRef>
              <c:f>'INRW 0300 Ethnicity'!$A$3:$A$18</c:f>
              <c:strCache>
                <c:ptCount val="16"/>
                <c:pt idx="0">
                  <c:v>Fall 2018 0300</c:v>
                </c:pt>
                <c:pt idx="1">
                  <c:v>Fall 2018 1301</c:v>
                </c:pt>
                <c:pt idx="2">
                  <c:v>Spring 2019 0300</c:v>
                </c:pt>
                <c:pt idx="3">
                  <c:v>Spring 2019 1301</c:v>
                </c:pt>
                <c:pt idx="4">
                  <c:v>Fall 2019 0300</c:v>
                </c:pt>
                <c:pt idx="5">
                  <c:v>Fall 2019 1301</c:v>
                </c:pt>
                <c:pt idx="6">
                  <c:v>Spring 2020 0300</c:v>
                </c:pt>
                <c:pt idx="7">
                  <c:v>Spring 2020 1301</c:v>
                </c:pt>
                <c:pt idx="8">
                  <c:v>Fall 2020 0300</c:v>
                </c:pt>
                <c:pt idx="9">
                  <c:v>Fall 2020 1301</c:v>
                </c:pt>
                <c:pt idx="10">
                  <c:v>Spring 2021 0300</c:v>
                </c:pt>
                <c:pt idx="11">
                  <c:v>Spring 2021 1301</c:v>
                </c:pt>
                <c:pt idx="12">
                  <c:v>Fall 2021 0300</c:v>
                </c:pt>
                <c:pt idx="13">
                  <c:v>Fall 2021 1301</c:v>
                </c:pt>
                <c:pt idx="14">
                  <c:v>Spring 2022 0300</c:v>
                </c:pt>
                <c:pt idx="15">
                  <c:v>Spring 2022 1301</c:v>
                </c:pt>
              </c:strCache>
            </c:strRef>
          </c:cat>
          <c:val>
            <c:numRef>
              <c:f>'INRW 0300 Ethnicity'!$E$3:$E$18</c:f>
              <c:numCache>
                <c:formatCode>0.0%</c:formatCode>
                <c:ptCount val="16"/>
                <c:pt idx="0">
                  <c:v>0.75119999999999998</c:v>
                </c:pt>
                <c:pt idx="1">
                  <c:v>0.66449999999999998</c:v>
                </c:pt>
                <c:pt idx="2">
                  <c:v>0.66279999999999994</c:v>
                </c:pt>
                <c:pt idx="3">
                  <c:v>0.60170000000000001</c:v>
                </c:pt>
                <c:pt idx="4">
                  <c:v>0.7984</c:v>
                </c:pt>
                <c:pt idx="5">
                  <c:v>0.66669999999999996</c:v>
                </c:pt>
                <c:pt idx="6">
                  <c:v>0.58260000000000001</c:v>
                </c:pt>
                <c:pt idx="7">
                  <c:v>0.54679999999999995</c:v>
                </c:pt>
                <c:pt idx="8">
                  <c:v>0.72570000000000001</c:v>
                </c:pt>
                <c:pt idx="9">
                  <c:v>0.58720000000000006</c:v>
                </c:pt>
                <c:pt idx="10">
                  <c:v>0.68830000000000002</c:v>
                </c:pt>
                <c:pt idx="11">
                  <c:v>0.53310000000000002</c:v>
                </c:pt>
                <c:pt idx="12">
                  <c:v>0.73970000000000002</c:v>
                </c:pt>
                <c:pt idx="13">
                  <c:v>0.61750000000000005</c:v>
                </c:pt>
                <c:pt idx="14">
                  <c:v>0.65329999999999999</c:v>
                </c:pt>
                <c:pt idx="15">
                  <c:v>0.55610000000000004</c:v>
                </c:pt>
              </c:numCache>
            </c:numRef>
          </c:val>
          <c:extLst>
            <c:ext xmlns:c16="http://schemas.microsoft.com/office/drawing/2014/chart" uri="{C3380CC4-5D6E-409C-BE32-E72D297353CC}">
              <c16:uniqueId val="{00000003-2B03-4BAE-9703-E3FC1618390E}"/>
            </c:ext>
          </c:extLst>
        </c:ser>
        <c:ser>
          <c:idx val="4"/>
          <c:order val="4"/>
          <c:tx>
            <c:strRef>
              <c:f>'INRW 0300 Ethnicity'!$F$2</c:f>
              <c:strCache>
                <c:ptCount val="1"/>
                <c:pt idx="0">
                  <c:v>WHITE</c:v>
                </c:pt>
              </c:strCache>
            </c:strRef>
          </c:tx>
          <c:spPr>
            <a:solidFill>
              <a:schemeClr val="accent5"/>
            </a:solidFill>
            <a:ln>
              <a:noFill/>
            </a:ln>
            <a:effectLst/>
          </c:spPr>
          <c:invertIfNegative val="0"/>
          <c:cat>
            <c:strRef>
              <c:f>'INRW 0300 Ethnicity'!$A$3:$A$18</c:f>
              <c:strCache>
                <c:ptCount val="16"/>
                <c:pt idx="0">
                  <c:v>Fall 2018 0300</c:v>
                </c:pt>
                <c:pt idx="1">
                  <c:v>Fall 2018 1301</c:v>
                </c:pt>
                <c:pt idx="2">
                  <c:v>Spring 2019 0300</c:v>
                </c:pt>
                <c:pt idx="3">
                  <c:v>Spring 2019 1301</c:v>
                </c:pt>
                <c:pt idx="4">
                  <c:v>Fall 2019 0300</c:v>
                </c:pt>
                <c:pt idx="5">
                  <c:v>Fall 2019 1301</c:v>
                </c:pt>
                <c:pt idx="6">
                  <c:v>Spring 2020 0300</c:v>
                </c:pt>
                <c:pt idx="7">
                  <c:v>Spring 2020 1301</c:v>
                </c:pt>
                <c:pt idx="8">
                  <c:v>Fall 2020 0300</c:v>
                </c:pt>
                <c:pt idx="9">
                  <c:v>Fall 2020 1301</c:v>
                </c:pt>
                <c:pt idx="10">
                  <c:v>Spring 2021 0300</c:v>
                </c:pt>
                <c:pt idx="11">
                  <c:v>Spring 2021 1301</c:v>
                </c:pt>
                <c:pt idx="12">
                  <c:v>Fall 2021 0300</c:v>
                </c:pt>
                <c:pt idx="13">
                  <c:v>Fall 2021 1301</c:v>
                </c:pt>
                <c:pt idx="14">
                  <c:v>Spring 2022 0300</c:v>
                </c:pt>
                <c:pt idx="15">
                  <c:v>Spring 2022 1301</c:v>
                </c:pt>
              </c:strCache>
            </c:strRef>
          </c:cat>
          <c:val>
            <c:numRef>
              <c:f>'INRW 0300 Ethnicity'!$F$3:$F$18</c:f>
              <c:numCache>
                <c:formatCode>0.0%</c:formatCode>
                <c:ptCount val="16"/>
                <c:pt idx="0">
                  <c:v>0.73609999999999998</c:v>
                </c:pt>
                <c:pt idx="1">
                  <c:v>0.68059999999999998</c:v>
                </c:pt>
                <c:pt idx="2">
                  <c:v>0.59460000000000002</c:v>
                </c:pt>
                <c:pt idx="3">
                  <c:v>0.54049999999999998</c:v>
                </c:pt>
                <c:pt idx="4">
                  <c:v>0.88329999999999997</c:v>
                </c:pt>
                <c:pt idx="5">
                  <c:v>0.75</c:v>
                </c:pt>
                <c:pt idx="6">
                  <c:v>0.53490000000000004</c:v>
                </c:pt>
                <c:pt idx="7">
                  <c:v>0.52380000000000004</c:v>
                </c:pt>
                <c:pt idx="8">
                  <c:v>0.74</c:v>
                </c:pt>
                <c:pt idx="9">
                  <c:v>0.63</c:v>
                </c:pt>
                <c:pt idx="10">
                  <c:v>0.629</c:v>
                </c:pt>
                <c:pt idx="11">
                  <c:v>0.55740000000000001</c:v>
                </c:pt>
                <c:pt idx="12">
                  <c:v>0.81520000000000004</c:v>
                </c:pt>
                <c:pt idx="13">
                  <c:v>0.73909999999999998</c:v>
                </c:pt>
                <c:pt idx="14">
                  <c:v>0.67610000000000003</c:v>
                </c:pt>
                <c:pt idx="15">
                  <c:v>0.63380000000000003</c:v>
                </c:pt>
              </c:numCache>
            </c:numRef>
          </c:val>
          <c:extLst>
            <c:ext xmlns:c16="http://schemas.microsoft.com/office/drawing/2014/chart" uri="{C3380CC4-5D6E-409C-BE32-E72D297353CC}">
              <c16:uniqueId val="{00000004-2B03-4BAE-9703-E3FC1618390E}"/>
            </c:ext>
          </c:extLst>
        </c:ser>
        <c:ser>
          <c:idx val="5"/>
          <c:order val="5"/>
          <c:tx>
            <c:strRef>
              <c:f>'INRW 0300 Ethnicity'!$G$2</c:f>
              <c:strCache>
                <c:ptCount val="1"/>
                <c:pt idx="0">
                  <c:v> Other</c:v>
                </c:pt>
              </c:strCache>
            </c:strRef>
          </c:tx>
          <c:spPr>
            <a:solidFill>
              <a:schemeClr val="accent6"/>
            </a:solidFill>
            <a:ln>
              <a:noFill/>
            </a:ln>
            <a:effectLst/>
          </c:spPr>
          <c:invertIfNegative val="0"/>
          <c:cat>
            <c:strRef>
              <c:f>'INRW 0300 Ethnicity'!$A$3:$A$18</c:f>
              <c:strCache>
                <c:ptCount val="16"/>
                <c:pt idx="0">
                  <c:v>Fall 2018 0300</c:v>
                </c:pt>
                <c:pt idx="1">
                  <c:v>Fall 2018 1301</c:v>
                </c:pt>
                <c:pt idx="2">
                  <c:v>Spring 2019 0300</c:v>
                </c:pt>
                <c:pt idx="3">
                  <c:v>Spring 2019 1301</c:v>
                </c:pt>
                <c:pt idx="4">
                  <c:v>Fall 2019 0300</c:v>
                </c:pt>
                <c:pt idx="5">
                  <c:v>Fall 2019 1301</c:v>
                </c:pt>
                <c:pt idx="6">
                  <c:v>Spring 2020 0300</c:v>
                </c:pt>
                <c:pt idx="7">
                  <c:v>Spring 2020 1301</c:v>
                </c:pt>
                <c:pt idx="8">
                  <c:v>Fall 2020 0300</c:v>
                </c:pt>
                <c:pt idx="9">
                  <c:v>Fall 2020 1301</c:v>
                </c:pt>
                <c:pt idx="10">
                  <c:v>Spring 2021 0300</c:v>
                </c:pt>
                <c:pt idx="11">
                  <c:v>Spring 2021 1301</c:v>
                </c:pt>
                <c:pt idx="12">
                  <c:v>Fall 2021 0300</c:v>
                </c:pt>
                <c:pt idx="13">
                  <c:v>Fall 2021 1301</c:v>
                </c:pt>
                <c:pt idx="14">
                  <c:v>Spring 2022 0300</c:v>
                </c:pt>
                <c:pt idx="15">
                  <c:v>Spring 2022 1301</c:v>
                </c:pt>
              </c:strCache>
            </c:strRef>
          </c:cat>
          <c:val>
            <c:numRef>
              <c:f>'INRW 0300 Ethnicity'!$G$3:$G$18</c:f>
              <c:numCache>
                <c:formatCode>0.0%</c:formatCode>
                <c:ptCount val="16"/>
                <c:pt idx="0">
                  <c:v>0.66669999999999996</c:v>
                </c:pt>
                <c:pt idx="1">
                  <c:v>0.625</c:v>
                </c:pt>
                <c:pt idx="2">
                  <c:v>0.59379999999999999</c:v>
                </c:pt>
                <c:pt idx="3">
                  <c:v>0.46879999999999999</c:v>
                </c:pt>
                <c:pt idx="4">
                  <c:v>0.66669999999999996</c:v>
                </c:pt>
                <c:pt idx="5">
                  <c:v>0.5</c:v>
                </c:pt>
                <c:pt idx="6">
                  <c:v>0.68569999999999998</c:v>
                </c:pt>
                <c:pt idx="7">
                  <c:v>0.6</c:v>
                </c:pt>
                <c:pt idx="8">
                  <c:v>0.72499999999999998</c:v>
                </c:pt>
                <c:pt idx="9">
                  <c:v>0.65</c:v>
                </c:pt>
                <c:pt idx="10">
                  <c:v>0.57889999999999997</c:v>
                </c:pt>
                <c:pt idx="11">
                  <c:v>0.47370000000000001</c:v>
                </c:pt>
                <c:pt idx="12">
                  <c:v>0.78380000000000005</c:v>
                </c:pt>
                <c:pt idx="13">
                  <c:v>0.56759999999999999</c:v>
                </c:pt>
                <c:pt idx="14">
                  <c:v>0.66669999999999996</c:v>
                </c:pt>
                <c:pt idx="15">
                  <c:v>0.61539999999999995</c:v>
                </c:pt>
              </c:numCache>
            </c:numRef>
          </c:val>
          <c:extLst>
            <c:ext xmlns:c16="http://schemas.microsoft.com/office/drawing/2014/chart" uri="{C3380CC4-5D6E-409C-BE32-E72D297353CC}">
              <c16:uniqueId val="{00000005-2B03-4BAE-9703-E3FC1618390E}"/>
            </c:ext>
          </c:extLst>
        </c:ser>
        <c:dLbls>
          <c:showLegendKey val="0"/>
          <c:showVal val="0"/>
          <c:showCatName val="0"/>
          <c:showSerName val="0"/>
          <c:showPercent val="0"/>
          <c:showBubbleSize val="0"/>
        </c:dLbls>
        <c:gapWidth val="219"/>
        <c:overlap val="-27"/>
        <c:axId val="346884800"/>
        <c:axId val="346885584"/>
        <c:extLst/>
      </c:barChart>
      <c:catAx>
        <c:axId val="34688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46885584"/>
        <c:crosses val="autoZero"/>
        <c:auto val="1"/>
        <c:lblAlgn val="ctr"/>
        <c:lblOffset val="100"/>
        <c:noMultiLvlLbl val="0"/>
      </c:catAx>
      <c:valAx>
        <c:axId val="3468855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46884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CoRequisite Success Rates in Math 0314 and Math 1314 by Ethnicity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'Math 0314 Ethnicity'!$B$2</c:f>
              <c:strCache>
                <c:ptCount val="1"/>
                <c:pt idx="0">
                  <c:v>Cat Number</c:v>
                </c:pt>
              </c:strCache>
            </c:strRef>
          </c:tx>
          <c:spPr>
            <a:solidFill>
              <a:schemeClr val="accent1"/>
            </a:solidFill>
            <a:ln>
              <a:noFill/>
            </a:ln>
            <a:effectLst/>
          </c:spPr>
          <c:invertIfNegative val="0"/>
          <c:cat>
            <c:strRef>
              <c:f>'Math 0314 Ethnicity'!$A$3:$A$18</c:f>
              <c:strCache>
                <c:ptCount val="16"/>
                <c:pt idx="0">
                  <c:v>Fall 2018 0314</c:v>
                </c:pt>
                <c:pt idx="1">
                  <c:v>Fall 2018 1314</c:v>
                </c:pt>
                <c:pt idx="2">
                  <c:v>Spring 2019 0314</c:v>
                </c:pt>
                <c:pt idx="3">
                  <c:v>Spring 2019 1314</c:v>
                </c:pt>
                <c:pt idx="4">
                  <c:v>Fall 2019 0314</c:v>
                </c:pt>
                <c:pt idx="5">
                  <c:v>Fall 2019 1314</c:v>
                </c:pt>
                <c:pt idx="6">
                  <c:v>Spring 2020 0314</c:v>
                </c:pt>
                <c:pt idx="7">
                  <c:v>Spring 2020 1314</c:v>
                </c:pt>
                <c:pt idx="8">
                  <c:v>Fall 2020 0314</c:v>
                </c:pt>
                <c:pt idx="9">
                  <c:v>Fall 2020 1314</c:v>
                </c:pt>
                <c:pt idx="10">
                  <c:v>Spring 2021 0314</c:v>
                </c:pt>
                <c:pt idx="11">
                  <c:v>Spring 2021 1314</c:v>
                </c:pt>
                <c:pt idx="12">
                  <c:v>Fall 2021 0314</c:v>
                </c:pt>
                <c:pt idx="13">
                  <c:v>Fall 2021 1314</c:v>
                </c:pt>
                <c:pt idx="14">
                  <c:v>Spring 2022 0314</c:v>
                </c:pt>
                <c:pt idx="15">
                  <c:v>Spring 2022 1314</c:v>
                </c:pt>
              </c:strCache>
            </c:strRef>
          </c:cat>
          <c:val>
            <c:numRef>
              <c:f>'Math 0314 Ethnicity'!$B$3:$B$18</c:f>
            </c:numRef>
          </c:val>
          <c:extLst>
            <c:ext xmlns:c16="http://schemas.microsoft.com/office/drawing/2014/chart" uri="{C3380CC4-5D6E-409C-BE32-E72D297353CC}">
              <c16:uniqueId val="{00000000-888C-4682-8D05-AA6652F4E0B6}"/>
            </c:ext>
          </c:extLst>
        </c:ser>
        <c:ser>
          <c:idx val="1"/>
          <c:order val="1"/>
          <c:tx>
            <c:strRef>
              <c:f>'Math 0314 Ethnicity'!$C$2</c:f>
              <c:strCache>
                <c:ptCount val="1"/>
                <c:pt idx="0">
                  <c:v>ASIAN</c:v>
                </c:pt>
              </c:strCache>
            </c:strRef>
          </c:tx>
          <c:spPr>
            <a:solidFill>
              <a:schemeClr val="accent2"/>
            </a:solidFill>
            <a:ln>
              <a:noFill/>
            </a:ln>
            <a:effectLst/>
          </c:spPr>
          <c:invertIfNegative val="0"/>
          <c:cat>
            <c:strRef>
              <c:f>'Math 0314 Ethnicity'!$A$3:$A$18</c:f>
              <c:strCache>
                <c:ptCount val="16"/>
                <c:pt idx="0">
                  <c:v>Fall 2018 0314</c:v>
                </c:pt>
                <c:pt idx="1">
                  <c:v>Fall 2018 1314</c:v>
                </c:pt>
                <c:pt idx="2">
                  <c:v>Spring 2019 0314</c:v>
                </c:pt>
                <c:pt idx="3">
                  <c:v>Spring 2019 1314</c:v>
                </c:pt>
                <c:pt idx="4">
                  <c:v>Fall 2019 0314</c:v>
                </c:pt>
                <c:pt idx="5">
                  <c:v>Fall 2019 1314</c:v>
                </c:pt>
                <c:pt idx="6">
                  <c:v>Spring 2020 0314</c:v>
                </c:pt>
                <c:pt idx="7">
                  <c:v>Spring 2020 1314</c:v>
                </c:pt>
                <c:pt idx="8">
                  <c:v>Fall 2020 0314</c:v>
                </c:pt>
                <c:pt idx="9">
                  <c:v>Fall 2020 1314</c:v>
                </c:pt>
                <c:pt idx="10">
                  <c:v>Spring 2021 0314</c:v>
                </c:pt>
                <c:pt idx="11">
                  <c:v>Spring 2021 1314</c:v>
                </c:pt>
                <c:pt idx="12">
                  <c:v>Fall 2021 0314</c:v>
                </c:pt>
                <c:pt idx="13">
                  <c:v>Fall 2021 1314</c:v>
                </c:pt>
                <c:pt idx="14">
                  <c:v>Spring 2022 0314</c:v>
                </c:pt>
                <c:pt idx="15">
                  <c:v>Spring 2022 1314</c:v>
                </c:pt>
              </c:strCache>
            </c:strRef>
          </c:cat>
          <c:val>
            <c:numRef>
              <c:f>'Math 0314 Ethnicity'!$C$3:$C$18</c:f>
              <c:numCache>
                <c:formatCode>0.0%</c:formatCode>
                <c:ptCount val="16"/>
                <c:pt idx="0">
                  <c:v>0.6966</c:v>
                </c:pt>
                <c:pt idx="1">
                  <c:v>0</c:v>
                </c:pt>
                <c:pt idx="2">
                  <c:v>0.6</c:v>
                </c:pt>
                <c:pt idx="3">
                  <c:v>0</c:v>
                </c:pt>
                <c:pt idx="4">
                  <c:v>0.71789999999999998</c:v>
                </c:pt>
                <c:pt idx="5">
                  <c:v>0.52559999999999996</c:v>
                </c:pt>
                <c:pt idx="6">
                  <c:v>0.69810000000000005</c:v>
                </c:pt>
                <c:pt idx="7">
                  <c:v>0.66039999999999999</c:v>
                </c:pt>
                <c:pt idx="8">
                  <c:v>0.65849999999999997</c:v>
                </c:pt>
                <c:pt idx="9">
                  <c:v>0.64100000000000001</c:v>
                </c:pt>
                <c:pt idx="10">
                  <c:v>0.81579999999999997</c:v>
                </c:pt>
                <c:pt idx="11">
                  <c:v>0.73680000000000001</c:v>
                </c:pt>
                <c:pt idx="12">
                  <c:v>0.75860000000000005</c:v>
                </c:pt>
                <c:pt idx="13">
                  <c:v>0.6552</c:v>
                </c:pt>
                <c:pt idx="14">
                  <c:v>0.69569999999999999</c:v>
                </c:pt>
                <c:pt idx="15">
                  <c:v>0.60870000000000002</c:v>
                </c:pt>
              </c:numCache>
            </c:numRef>
          </c:val>
          <c:extLst>
            <c:ext xmlns:c16="http://schemas.microsoft.com/office/drawing/2014/chart" uri="{C3380CC4-5D6E-409C-BE32-E72D297353CC}">
              <c16:uniqueId val="{00000001-888C-4682-8D05-AA6652F4E0B6}"/>
            </c:ext>
          </c:extLst>
        </c:ser>
        <c:ser>
          <c:idx val="2"/>
          <c:order val="2"/>
          <c:tx>
            <c:strRef>
              <c:f>'Math 0314 Ethnicity'!$D$2</c:f>
              <c:strCache>
                <c:ptCount val="1"/>
                <c:pt idx="0">
                  <c:v>BLACK</c:v>
                </c:pt>
              </c:strCache>
            </c:strRef>
          </c:tx>
          <c:spPr>
            <a:solidFill>
              <a:schemeClr val="accent3"/>
            </a:solidFill>
            <a:ln>
              <a:noFill/>
            </a:ln>
            <a:effectLst/>
          </c:spPr>
          <c:invertIfNegative val="0"/>
          <c:cat>
            <c:strRef>
              <c:f>'Math 0314 Ethnicity'!$A$3:$A$18</c:f>
              <c:strCache>
                <c:ptCount val="16"/>
                <c:pt idx="0">
                  <c:v>Fall 2018 0314</c:v>
                </c:pt>
                <c:pt idx="1">
                  <c:v>Fall 2018 1314</c:v>
                </c:pt>
                <c:pt idx="2">
                  <c:v>Spring 2019 0314</c:v>
                </c:pt>
                <c:pt idx="3">
                  <c:v>Spring 2019 1314</c:v>
                </c:pt>
                <c:pt idx="4">
                  <c:v>Fall 2019 0314</c:v>
                </c:pt>
                <c:pt idx="5">
                  <c:v>Fall 2019 1314</c:v>
                </c:pt>
                <c:pt idx="6">
                  <c:v>Spring 2020 0314</c:v>
                </c:pt>
                <c:pt idx="7">
                  <c:v>Spring 2020 1314</c:v>
                </c:pt>
                <c:pt idx="8">
                  <c:v>Fall 2020 0314</c:v>
                </c:pt>
                <c:pt idx="9">
                  <c:v>Fall 2020 1314</c:v>
                </c:pt>
                <c:pt idx="10">
                  <c:v>Spring 2021 0314</c:v>
                </c:pt>
                <c:pt idx="11">
                  <c:v>Spring 2021 1314</c:v>
                </c:pt>
                <c:pt idx="12">
                  <c:v>Fall 2021 0314</c:v>
                </c:pt>
                <c:pt idx="13">
                  <c:v>Fall 2021 1314</c:v>
                </c:pt>
                <c:pt idx="14">
                  <c:v>Spring 2022 0314</c:v>
                </c:pt>
                <c:pt idx="15">
                  <c:v>Spring 2022 1314</c:v>
                </c:pt>
              </c:strCache>
            </c:strRef>
          </c:cat>
          <c:val>
            <c:numRef>
              <c:f>'Math 0314 Ethnicity'!$D$3:$D$18</c:f>
              <c:numCache>
                <c:formatCode>0.0%</c:formatCode>
                <c:ptCount val="16"/>
                <c:pt idx="0">
                  <c:v>0.46639999999999998</c:v>
                </c:pt>
                <c:pt idx="1">
                  <c:v>0</c:v>
                </c:pt>
                <c:pt idx="2">
                  <c:v>0.45069999999999999</c:v>
                </c:pt>
                <c:pt idx="3">
                  <c:v>0.26719999999999999</c:v>
                </c:pt>
                <c:pt idx="4">
                  <c:v>0.5645</c:v>
                </c:pt>
                <c:pt idx="5">
                  <c:v>0.41789999999999999</c:v>
                </c:pt>
                <c:pt idx="6">
                  <c:v>0.59660000000000002</c:v>
                </c:pt>
                <c:pt idx="7">
                  <c:v>0.53420000000000001</c:v>
                </c:pt>
                <c:pt idx="8">
                  <c:v>0.55940000000000001</c:v>
                </c:pt>
                <c:pt idx="9">
                  <c:v>0.48699999999999999</c:v>
                </c:pt>
                <c:pt idx="10">
                  <c:v>0.48859999999999998</c:v>
                </c:pt>
                <c:pt idx="11">
                  <c:v>0.3584</c:v>
                </c:pt>
                <c:pt idx="12">
                  <c:v>0.55489999999999995</c:v>
                </c:pt>
                <c:pt idx="13">
                  <c:v>0.45029999999999998</c:v>
                </c:pt>
                <c:pt idx="14">
                  <c:v>0.44619999999999999</c:v>
                </c:pt>
                <c:pt idx="15">
                  <c:v>0.36919999999999997</c:v>
                </c:pt>
              </c:numCache>
            </c:numRef>
          </c:val>
          <c:extLst>
            <c:ext xmlns:c16="http://schemas.microsoft.com/office/drawing/2014/chart" uri="{C3380CC4-5D6E-409C-BE32-E72D297353CC}">
              <c16:uniqueId val="{00000002-888C-4682-8D05-AA6652F4E0B6}"/>
            </c:ext>
          </c:extLst>
        </c:ser>
        <c:ser>
          <c:idx val="3"/>
          <c:order val="3"/>
          <c:tx>
            <c:strRef>
              <c:f>'Math 0314 Ethnicity'!$E$2</c:f>
              <c:strCache>
                <c:ptCount val="1"/>
                <c:pt idx="0">
                  <c:v>HISPA</c:v>
                </c:pt>
              </c:strCache>
            </c:strRef>
          </c:tx>
          <c:spPr>
            <a:solidFill>
              <a:schemeClr val="accent4"/>
            </a:solidFill>
            <a:ln>
              <a:noFill/>
            </a:ln>
            <a:effectLst/>
          </c:spPr>
          <c:invertIfNegative val="0"/>
          <c:cat>
            <c:strRef>
              <c:f>'Math 0314 Ethnicity'!$A$3:$A$18</c:f>
              <c:strCache>
                <c:ptCount val="16"/>
                <c:pt idx="0">
                  <c:v>Fall 2018 0314</c:v>
                </c:pt>
                <c:pt idx="1">
                  <c:v>Fall 2018 1314</c:v>
                </c:pt>
                <c:pt idx="2">
                  <c:v>Spring 2019 0314</c:v>
                </c:pt>
                <c:pt idx="3">
                  <c:v>Spring 2019 1314</c:v>
                </c:pt>
                <c:pt idx="4">
                  <c:v>Fall 2019 0314</c:v>
                </c:pt>
                <c:pt idx="5">
                  <c:v>Fall 2019 1314</c:v>
                </c:pt>
                <c:pt idx="6">
                  <c:v>Spring 2020 0314</c:v>
                </c:pt>
                <c:pt idx="7">
                  <c:v>Spring 2020 1314</c:v>
                </c:pt>
                <c:pt idx="8">
                  <c:v>Fall 2020 0314</c:v>
                </c:pt>
                <c:pt idx="9">
                  <c:v>Fall 2020 1314</c:v>
                </c:pt>
                <c:pt idx="10">
                  <c:v>Spring 2021 0314</c:v>
                </c:pt>
                <c:pt idx="11">
                  <c:v>Spring 2021 1314</c:v>
                </c:pt>
                <c:pt idx="12">
                  <c:v>Fall 2021 0314</c:v>
                </c:pt>
                <c:pt idx="13">
                  <c:v>Fall 2021 1314</c:v>
                </c:pt>
                <c:pt idx="14">
                  <c:v>Spring 2022 0314</c:v>
                </c:pt>
                <c:pt idx="15">
                  <c:v>Spring 2022 1314</c:v>
                </c:pt>
              </c:strCache>
            </c:strRef>
          </c:cat>
          <c:val>
            <c:numRef>
              <c:f>'Math 0314 Ethnicity'!$E$3:$E$18</c:f>
              <c:numCache>
                <c:formatCode>0.0%</c:formatCode>
                <c:ptCount val="16"/>
                <c:pt idx="0">
                  <c:v>0.50419999999999998</c:v>
                </c:pt>
                <c:pt idx="1">
                  <c:v>0</c:v>
                </c:pt>
                <c:pt idx="2">
                  <c:v>0.50170000000000003</c:v>
                </c:pt>
                <c:pt idx="3">
                  <c:v>0.2727</c:v>
                </c:pt>
                <c:pt idx="4">
                  <c:v>0.56489999999999996</c:v>
                </c:pt>
                <c:pt idx="5">
                  <c:v>0.42470000000000002</c:v>
                </c:pt>
                <c:pt idx="6">
                  <c:v>0.63690000000000002</c:v>
                </c:pt>
                <c:pt idx="7">
                  <c:v>0.58919999999999995</c:v>
                </c:pt>
                <c:pt idx="8">
                  <c:v>0.6169</c:v>
                </c:pt>
                <c:pt idx="9">
                  <c:v>0.53110000000000002</c:v>
                </c:pt>
                <c:pt idx="10">
                  <c:v>0.6</c:v>
                </c:pt>
                <c:pt idx="11">
                  <c:v>0.5</c:v>
                </c:pt>
                <c:pt idx="12">
                  <c:v>0.65029999999999999</c:v>
                </c:pt>
                <c:pt idx="13">
                  <c:v>0.54600000000000004</c:v>
                </c:pt>
                <c:pt idx="14">
                  <c:v>0.58389999999999997</c:v>
                </c:pt>
                <c:pt idx="15">
                  <c:v>0.49659999999999999</c:v>
                </c:pt>
              </c:numCache>
            </c:numRef>
          </c:val>
          <c:extLst>
            <c:ext xmlns:c16="http://schemas.microsoft.com/office/drawing/2014/chart" uri="{C3380CC4-5D6E-409C-BE32-E72D297353CC}">
              <c16:uniqueId val="{00000003-888C-4682-8D05-AA6652F4E0B6}"/>
            </c:ext>
          </c:extLst>
        </c:ser>
        <c:ser>
          <c:idx val="4"/>
          <c:order val="4"/>
          <c:tx>
            <c:strRef>
              <c:f>'Math 0314 Ethnicity'!$F$2</c:f>
              <c:strCache>
                <c:ptCount val="1"/>
                <c:pt idx="0">
                  <c:v>WHITE</c:v>
                </c:pt>
              </c:strCache>
            </c:strRef>
          </c:tx>
          <c:spPr>
            <a:solidFill>
              <a:schemeClr val="accent5"/>
            </a:solidFill>
            <a:ln>
              <a:noFill/>
            </a:ln>
            <a:effectLst/>
          </c:spPr>
          <c:invertIfNegative val="0"/>
          <c:cat>
            <c:strRef>
              <c:f>'Math 0314 Ethnicity'!$A$3:$A$18</c:f>
              <c:strCache>
                <c:ptCount val="16"/>
                <c:pt idx="0">
                  <c:v>Fall 2018 0314</c:v>
                </c:pt>
                <c:pt idx="1">
                  <c:v>Fall 2018 1314</c:v>
                </c:pt>
                <c:pt idx="2">
                  <c:v>Spring 2019 0314</c:v>
                </c:pt>
                <c:pt idx="3">
                  <c:v>Spring 2019 1314</c:v>
                </c:pt>
                <c:pt idx="4">
                  <c:v>Fall 2019 0314</c:v>
                </c:pt>
                <c:pt idx="5">
                  <c:v>Fall 2019 1314</c:v>
                </c:pt>
                <c:pt idx="6">
                  <c:v>Spring 2020 0314</c:v>
                </c:pt>
                <c:pt idx="7">
                  <c:v>Spring 2020 1314</c:v>
                </c:pt>
                <c:pt idx="8">
                  <c:v>Fall 2020 0314</c:v>
                </c:pt>
                <c:pt idx="9">
                  <c:v>Fall 2020 1314</c:v>
                </c:pt>
                <c:pt idx="10">
                  <c:v>Spring 2021 0314</c:v>
                </c:pt>
                <c:pt idx="11">
                  <c:v>Spring 2021 1314</c:v>
                </c:pt>
                <c:pt idx="12">
                  <c:v>Fall 2021 0314</c:v>
                </c:pt>
                <c:pt idx="13">
                  <c:v>Fall 2021 1314</c:v>
                </c:pt>
                <c:pt idx="14">
                  <c:v>Spring 2022 0314</c:v>
                </c:pt>
                <c:pt idx="15">
                  <c:v>Spring 2022 1314</c:v>
                </c:pt>
              </c:strCache>
            </c:strRef>
          </c:cat>
          <c:val>
            <c:numRef>
              <c:f>'Math 0314 Ethnicity'!$F$3:$F$18</c:f>
              <c:numCache>
                <c:formatCode>0.0%</c:formatCode>
                <c:ptCount val="16"/>
                <c:pt idx="0">
                  <c:v>0.51690000000000003</c:v>
                </c:pt>
                <c:pt idx="1">
                  <c:v>0</c:v>
                </c:pt>
                <c:pt idx="2">
                  <c:v>0.56620000000000004</c:v>
                </c:pt>
                <c:pt idx="3">
                  <c:v>0</c:v>
                </c:pt>
                <c:pt idx="4">
                  <c:v>0.60199999999999998</c:v>
                </c:pt>
                <c:pt idx="5">
                  <c:v>0.47960000000000003</c:v>
                </c:pt>
                <c:pt idx="6">
                  <c:v>0.68659999999999999</c:v>
                </c:pt>
                <c:pt idx="7">
                  <c:v>0.73129999999999995</c:v>
                </c:pt>
                <c:pt idx="8">
                  <c:v>0.61899999999999999</c:v>
                </c:pt>
                <c:pt idx="9">
                  <c:v>0.5645</c:v>
                </c:pt>
                <c:pt idx="10">
                  <c:v>0.65080000000000005</c:v>
                </c:pt>
                <c:pt idx="11">
                  <c:v>0.63929999999999998</c:v>
                </c:pt>
                <c:pt idx="12">
                  <c:v>0.62790000000000001</c:v>
                </c:pt>
                <c:pt idx="13">
                  <c:v>0.46510000000000001</c:v>
                </c:pt>
                <c:pt idx="14">
                  <c:v>0.5</c:v>
                </c:pt>
                <c:pt idx="15">
                  <c:v>0.46939999999999998</c:v>
                </c:pt>
              </c:numCache>
            </c:numRef>
          </c:val>
          <c:extLst>
            <c:ext xmlns:c16="http://schemas.microsoft.com/office/drawing/2014/chart" uri="{C3380CC4-5D6E-409C-BE32-E72D297353CC}">
              <c16:uniqueId val="{00000004-888C-4682-8D05-AA6652F4E0B6}"/>
            </c:ext>
          </c:extLst>
        </c:ser>
        <c:ser>
          <c:idx val="5"/>
          <c:order val="5"/>
          <c:tx>
            <c:strRef>
              <c:f>'Math 0314 Ethnicity'!$G$2</c:f>
              <c:strCache>
                <c:ptCount val="1"/>
                <c:pt idx="0">
                  <c:v> Other</c:v>
                </c:pt>
              </c:strCache>
            </c:strRef>
          </c:tx>
          <c:spPr>
            <a:solidFill>
              <a:schemeClr val="accent6"/>
            </a:solidFill>
            <a:ln>
              <a:noFill/>
            </a:ln>
            <a:effectLst/>
          </c:spPr>
          <c:invertIfNegative val="0"/>
          <c:cat>
            <c:strRef>
              <c:f>'Math 0314 Ethnicity'!$A$3:$A$18</c:f>
              <c:strCache>
                <c:ptCount val="16"/>
                <c:pt idx="0">
                  <c:v>Fall 2018 0314</c:v>
                </c:pt>
                <c:pt idx="1">
                  <c:v>Fall 2018 1314</c:v>
                </c:pt>
                <c:pt idx="2">
                  <c:v>Spring 2019 0314</c:v>
                </c:pt>
                <c:pt idx="3">
                  <c:v>Spring 2019 1314</c:v>
                </c:pt>
                <c:pt idx="4">
                  <c:v>Fall 2019 0314</c:v>
                </c:pt>
                <c:pt idx="5">
                  <c:v>Fall 2019 1314</c:v>
                </c:pt>
                <c:pt idx="6">
                  <c:v>Spring 2020 0314</c:v>
                </c:pt>
                <c:pt idx="7">
                  <c:v>Spring 2020 1314</c:v>
                </c:pt>
                <c:pt idx="8">
                  <c:v>Fall 2020 0314</c:v>
                </c:pt>
                <c:pt idx="9">
                  <c:v>Fall 2020 1314</c:v>
                </c:pt>
                <c:pt idx="10">
                  <c:v>Spring 2021 0314</c:v>
                </c:pt>
                <c:pt idx="11">
                  <c:v>Spring 2021 1314</c:v>
                </c:pt>
                <c:pt idx="12">
                  <c:v>Fall 2021 0314</c:v>
                </c:pt>
                <c:pt idx="13">
                  <c:v>Fall 2021 1314</c:v>
                </c:pt>
                <c:pt idx="14">
                  <c:v>Spring 2022 0314</c:v>
                </c:pt>
                <c:pt idx="15">
                  <c:v>Spring 2022 1314</c:v>
                </c:pt>
              </c:strCache>
            </c:strRef>
          </c:cat>
          <c:val>
            <c:numRef>
              <c:f>'Math 0314 Ethnicity'!$G$3:$G$18</c:f>
              <c:numCache>
                <c:formatCode>0.0%</c:formatCode>
                <c:ptCount val="16"/>
                <c:pt idx="0">
                  <c:v>0.5</c:v>
                </c:pt>
                <c:pt idx="1">
                  <c:v>0</c:v>
                </c:pt>
                <c:pt idx="2">
                  <c:v>0.50700000000000001</c:v>
                </c:pt>
                <c:pt idx="3">
                  <c:v>0</c:v>
                </c:pt>
                <c:pt idx="4">
                  <c:v>0.69089999999999996</c:v>
                </c:pt>
                <c:pt idx="5">
                  <c:v>0.58179999999999998</c:v>
                </c:pt>
                <c:pt idx="6">
                  <c:v>0.60870000000000002</c:v>
                </c:pt>
                <c:pt idx="7">
                  <c:v>0.6522</c:v>
                </c:pt>
                <c:pt idx="8">
                  <c:v>0.78949999999999998</c:v>
                </c:pt>
                <c:pt idx="9">
                  <c:v>0.72219999999999995</c:v>
                </c:pt>
                <c:pt idx="10">
                  <c:v>0.6875</c:v>
                </c:pt>
                <c:pt idx="11">
                  <c:v>0.5</c:v>
                </c:pt>
                <c:pt idx="12">
                  <c:v>0.5</c:v>
                </c:pt>
                <c:pt idx="13">
                  <c:v>0.41670000000000001</c:v>
                </c:pt>
                <c:pt idx="14">
                  <c:v>0.75</c:v>
                </c:pt>
                <c:pt idx="15">
                  <c:v>0.6875</c:v>
                </c:pt>
              </c:numCache>
            </c:numRef>
          </c:val>
          <c:extLst>
            <c:ext xmlns:c16="http://schemas.microsoft.com/office/drawing/2014/chart" uri="{C3380CC4-5D6E-409C-BE32-E72D297353CC}">
              <c16:uniqueId val="{00000005-888C-4682-8D05-AA6652F4E0B6}"/>
            </c:ext>
          </c:extLst>
        </c:ser>
        <c:dLbls>
          <c:showLegendKey val="0"/>
          <c:showVal val="0"/>
          <c:showCatName val="0"/>
          <c:showSerName val="0"/>
          <c:showPercent val="0"/>
          <c:showBubbleSize val="0"/>
        </c:dLbls>
        <c:gapWidth val="219"/>
        <c:overlap val="-27"/>
        <c:axId val="395039368"/>
        <c:axId val="395038192"/>
        <c:extLst/>
      </c:barChart>
      <c:catAx>
        <c:axId val="39503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5038192"/>
        <c:crosses val="autoZero"/>
        <c:auto val="1"/>
        <c:lblAlgn val="ctr"/>
        <c:lblOffset val="100"/>
        <c:noMultiLvlLbl val="0"/>
      </c:catAx>
      <c:valAx>
        <c:axId val="3950381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5039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CoRequisite Success Rates in Math 0324 and Math 1324 by Ethnicity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'Math 0324 Ethnicity'!$B$2</c:f>
              <c:strCache>
                <c:ptCount val="1"/>
                <c:pt idx="0">
                  <c:v>Cat Number</c:v>
                </c:pt>
              </c:strCache>
            </c:strRef>
          </c:tx>
          <c:spPr>
            <a:solidFill>
              <a:schemeClr val="accent1"/>
            </a:solidFill>
            <a:ln>
              <a:noFill/>
            </a:ln>
            <a:effectLst/>
          </c:spPr>
          <c:invertIfNegative val="0"/>
          <c:cat>
            <c:strRef>
              <c:f>'Math 0324 Ethnicity'!$A$3:$A$14</c:f>
              <c:strCache>
                <c:ptCount val="12"/>
                <c:pt idx="0">
                  <c:v>Fall 2019 0324</c:v>
                </c:pt>
                <c:pt idx="1">
                  <c:v>Fall 2019 1324</c:v>
                </c:pt>
                <c:pt idx="2">
                  <c:v>Spring 2020 0324</c:v>
                </c:pt>
                <c:pt idx="3">
                  <c:v>Spring 2020 1324</c:v>
                </c:pt>
                <c:pt idx="4">
                  <c:v>Fall 2020 0324</c:v>
                </c:pt>
                <c:pt idx="5">
                  <c:v>Fall 2020 1324</c:v>
                </c:pt>
                <c:pt idx="6">
                  <c:v>Spring 2021 0324</c:v>
                </c:pt>
                <c:pt idx="7">
                  <c:v>Spring 2021 1324</c:v>
                </c:pt>
                <c:pt idx="8">
                  <c:v>Fall 2021 0324</c:v>
                </c:pt>
                <c:pt idx="9">
                  <c:v>Fall 2021 1324</c:v>
                </c:pt>
                <c:pt idx="10">
                  <c:v>Spring 2022 0324</c:v>
                </c:pt>
                <c:pt idx="11">
                  <c:v>Spring 2022 1324</c:v>
                </c:pt>
              </c:strCache>
            </c:strRef>
          </c:cat>
          <c:val>
            <c:numRef>
              <c:f>'Math 0324 Ethnicity'!$B$3:$B$14</c:f>
            </c:numRef>
          </c:val>
          <c:extLst>
            <c:ext xmlns:c16="http://schemas.microsoft.com/office/drawing/2014/chart" uri="{C3380CC4-5D6E-409C-BE32-E72D297353CC}">
              <c16:uniqueId val="{00000000-BBE0-4FF7-BD70-1C1474CF9E81}"/>
            </c:ext>
          </c:extLst>
        </c:ser>
        <c:ser>
          <c:idx val="1"/>
          <c:order val="1"/>
          <c:tx>
            <c:strRef>
              <c:f>'Math 0324 Ethnicity'!$C$2</c:f>
              <c:strCache>
                <c:ptCount val="1"/>
                <c:pt idx="0">
                  <c:v>ASIAN</c:v>
                </c:pt>
              </c:strCache>
            </c:strRef>
          </c:tx>
          <c:spPr>
            <a:solidFill>
              <a:schemeClr val="accent2"/>
            </a:solidFill>
            <a:ln>
              <a:noFill/>
            </a:ln>
            <a:effectLst/>
          </c:spPr>
          <c:invertIfNegative val="0"/>
          <c:cat>
            <c:strRef>
              <c:f>'Math 0324 Ethnicity'!$A$3:$A$14</c:f>
              <c:strCache>
                <c:ptCount val="12"/>
                <c:pt idx="0">
                  <c:v>Fall 2019 0324</c:v>
                </c:pt>
                <c:pt idx="1">
                  <c:v>Fall 2019 1324</c:v>
                </c:pt>
                <c:pt idx="2">
                  <c:v>Spring 2020 0324</c:v>
                </c:pt>
                <c:pt idx="3">
                  <c:v>Spring 2020 1324</c:v>
                </c:pt>
                <c:pt idx="4">
                  <c:v>Fall 2020 0324</c:v>
                </c:pt>
                <c:pt idx="5">
                  <c:v>Fall 2020 1324</c:v>
                </c:pt>
                <c:pt idx="6">
                  <c:v>Spring 2021 0324</c:v>
                </c:pt>
                <c:pt idx="7">
                  <c:v>Spring 2021 1324</c:v>
                </c:pt>
                <c:pt idx="8">
                  <c:v>Fall 2021 0324</c:v>
                </c:pt>
                <c:pt idx="9">
                  <c:v>Fall 2021 1324</c:v>
                </c:pt>
                <c:pt idx="10">
                  <c:v>Spring 2022 0324</c:v>
                </c:pt>
                <c:pt idx="11">
                  <c:v>Spring 2022 1324</c:v>
                </c:pt>
              </c:strCache>
            </c:strRef>
          </c:cat>
          <c:val>
            <c:numRef>
              <c:f>'Math 0324 Ethnicity'!$C$3:$C$14</c:f>
              <c:numCache>
                <c:formatCode>0.0%</c:formatCode>
                <c:ptCount val="12"/>
                <c:pt idx="0">
                  <c:v>0.77500000000000002</c:v>
                </c:pt>
                <c:pt idx="1">
                  <c:v>0.7</c:v>
                </c:pt>
                <c:pt idx="2">
                  <c:v>0.76470000000000005</c:v>
                </c:pt>
                <c:pt idx="3">
                  <c:v>0.78790000000000004</c:v>
                </c:pt>
                <c:pt idx="4">
                  <c:v>0.78259999999999996</c:v>
                </c:pt>
                <c:pt idx="5">
                  <c:v>0.6522</c:v>
                </c:pt>
                <c:pt idx="6">
                  <c:v>0.75</c:v>
                </c:pt>
                <c:pt idx="7">
                  <c:v>0.66669999999999996</c:v>
                </c:pt>
                <c:pt idx="8">
                  <c:v>0.70830000000000004</c:v>
                </c:pt>
                <c:pt idx="9">
                  <c:v>0.5</c:v>
                </c:pt>
                <c:pt idx="10">
                  <c:v>0.5</c:v>
                </c:pt>
                <c:pt idx="11">
                  <c:v>0.36359999999999998</c:v>
                </c:pt>
              </c:numCache>
            </c:numRef>
          </c:val>
          <c:extLst>
            <c:ext xmlns:c16="http://schemas.microsoft.com/office/drawing/2014/chart" uri="{C3380CC4-5D6E-409C-BE32-E72D297353CC}">
              <c16:uniqueId val="{00000001-BBE0-4FF7-BD70-1C1474CF9E81}"/>
            </c:ext>
          </c:extLst>
        </c:ser>
        <c:ser>
          <c:idx val="2"/>
          <c:order val="2"/>
          <c:tx>
            <c:strRef>
              <c:f>'Math 0324 Ethnicity'!$D$2</c:f>
              <c:strCache>
                <c:ptCount val="1"/>
                <c:pt idx="0">
                  <c:v>BLACK</c:v>
                </c:pt>
              </c:strCache>
            </c:strRef>
          </c:tx>
          <c:spPr>
            <a:solidFill>
              <a:schemeClr val="accent3"/>
            </a:solidFill>
            <a:ln>
              <a:noFill/>
            </a:ln>
            <a:effectLst/>
          </c:spPr>
          <c:invertIfNegative val="0"/>
          <c:cat>
            <c:strRef>
              <c:f>'Math 0324 Ethnicity'!$A$3:$A$14</c:f>
              <c:strCache>
                <c:ptCount val="12"/>
                <c:pt idx="0">
                  <c:v>Fall 2019 0324</c:v>
                </c:pt>
                <c:pt idx="1">
                  <c:v>Fall 2019 1324</c:v>
                </c:pt>
                <c:pt idx="2">
                  <c:v>Spring 2020 0324</c:v>
                </c:pt>
                <c:pt idx="3">
                  <c:v>Spring 2020 1324</c:v>
                </c:pt>
                <c:pt idx="4">
                  <c:v>Fall 2020 0324</c:v>
                </c:pt>
                <c:pt idx="5">
                  <c:v>Fall 2020 1324</c:v>
                </c:pt>
                <c:pt idx="6">
                  <c:v>Spring 2021 0324</c:v>
                </c:pt>
                <c:pt idx="7">
                  <c:v>Spring 2021 1324</c:v>
                </c:pt>
                <c:pt idx="8">
                  <c:v>Fall 2021 0324</c:v>
                </c:pt>
                <c:pt idx="9">
                  <c:v>Fall 2021 1324</c:v>
                </c:pt>
                <c:pt idx="10">
                  <c:v>Spring 2022 0324</c:v>
                </c:pt>
                <c:pt idx="11">
                  <c:v>Spring 2022 1324</c:v>
                </c:pt>
              </c:strCache>
            </c:strRef>
          </c:cat>
          <c:val>
            <c:numRef>
              <c:f>'Math 0324 Ethnicity'!$D$3:$D$14</c:f>
              <c:numCache>
                <c:formatCode>0.0%</c:formatCode>
                <c:ptCount val="12"/>
                <c:pt idx="0">
                  <c:v>0.45900000000000002</c:v>
                </c:pt>
                <c:pt idx="1">
                  <c:v>0.35909999999999997</c:v>
                </c:pt>
                <c:pt idx="2">
                  <c:v>0.47789999999999999</c:v>
                </c:pt>
                <c:pt idx="3">
                  <c:v>0.45929999999999999</c:v>
                </c:pt>
                <c:pt idx="4">
                  <c:v>0.49609999999999999</c:v>
                </c:pt>
                <c:pt idx="5">
                  <c:v>0.40160000000000001</c:v>
                </c:pt>
                <c:pt idx="6">
                  <c:v>0.42309999999999998</c:v>
                </c:pt>
                <c:pt idx="7">
                  <c:v>0.36</c:v>
                </c:pt>
                <c:pt idx="8">
                  <c:v>0.3654</c:v>
                </c:pt>
                <c:pt idx="9">
                  <c:v>0.22120000000000001</c:v>
                </c:pt>
                <c:pt idx="10">
                  <c:v>0.39800000000000002</c:v>
                </c:pt>
                <c:pt idx="11">
                  <c:v>0.3367</c:v>
                </c:pt>
              </c:numCache>
            </c:numRef>
          </c:val>
          <c:extLst>
            <c:ext xmlns:c16="http://schemas.microsoft.com/office/drawing/2014/chart" uri="{C3380CC4-5D6E-409C-BE32-E72D297353CC}">
              <c16:uniqueId val="{00000002-BBE0-4FF7-BD70-1C1474CF9E81}"/>
            </c:ext>
          </c:extLst>
        </c:ser>
        <c:ser>
          <c:idx val="3"/>
          <c:order val="3"/>
          <c:tx>
            <c:strRef>
              <c:f>'Math 0324 Ethnicity'!$E$2</c:f>
              <c:strCache>
                <c:ptCount val="1"/>
                <c:pt idx="0">
                  <c:v>HISPA</c:v>
                </c:pt>
              </c:strCache>
            </c:strRef>
          </c:tx>
          <c:spPr>
            <a:solidFill>
              <a:schemeClr val="accent4"/>
            </a:solidFill>
            <a:ln>
              <a:noFill/>
            </a:ln>
            <a:effectLst/>
          </c:spPr>
          <c:invertIfNegative val="0"/>
          <c:cat>
            <c:strRef>
              <c:f>'Math 0324 Ethnicity'!$A$3:$A$14</c:f>
              <c:strCache>
                <c:ptCount val="12"/>
                <c:pt idx="0">
                  <c:v>Fall 2019 0324</c:v>
                </c:pt>
                <c:pt idx="1">
                  <c:v>Fall 2019 1324</c:v>
                </c:pt>
                <c:pt idx="2">
                  <c:v>Spring 2020 0324</c:v>
                </c:pt>
                <c:pt idx="3">
                  <c:v>Spring 2020 1324</c:v>
                </c:pt>
                <c:pt idx="4">
                  <c:v>Fall 2020 0324</c:v>
                </c:pt>
                <c:pt idx="5">
                  <c:v>Fall 2020 1324</c:v>
                </c:pt>
                <c:pt idx="6">
                  <c:v>Spring 2021 0324</c:v>
                </c:pt>
                <c:pt idx="7">
                  <c:v>Spring 2021 1324</c:v>
                </c:pt>
                <c:pt idx="8">
                  <c:v>Fall 2021 0324</c:v>
                </c:pt>
                <c:pt idx="9">
                  <c:v>Fall 2021 1324</c:v>
                </c:pt>
                <c:pt idx="10">
                  <c:v>Spring 2022 0324</c:v>
                </c:pt>
                <c:pt idx="11">
                  <c:v>Spring 2022 1324</c:v>
                </c:pt>
              </c:strCache>
            </c:strRef>
          </c:cat>
          <c:val>
            <c:numRef>
              <c:f>'Math 0324 Ethnicity'!$E$3:$E$14</c:f>
              <c:numCache>
                <c:formatCode>0.0%</c:formatCode>
                <c:ptCount val="12"/>
                <c:pt idx="0">
                  <c:v>0.70340000000000003</c:v>
                </c:pt>
                <c:pt idx="1">
                  <c:v>0.58799999999999997</c:v>
                </c:pt>
                <c:pt idx="2">
                  <c:v>0.5988</c:v>
                </c:pt>
                <c:pt idx="3">
                  <c:v>0.59389999999999998</c:v>
                </c:pt>
                <c:pt idx="4">
                  <c:v>0.61209999999999998</c:v>
                </c:pt>
                <c:pt idx="5">
                  <c:v>0.54949999999999999</c:v>
                </c:pt>
                <c:pt idx="6">
                  <c:v>0.57469999999999999</c:v>
                </c:pt>
                <c:pt idx="7">
                  <c:v>0.55169999999999997</c:v>
                </c:pt>
                <c:pt idx="8">
                  <c:v>0.47620000000000001</c:v>
                </c:pt>
                <c:pt idx="9">
                  <c:v>0.41899999999999998</c:v>
                </c:pt>
                <c:pt idx="10">
                  <c:v>0.59299999999999997</c:v>
                </c:pt>
                <c:pt idx="11">
                  <c:v>0.53490000000000004</c:v>
                </c:pt>
              </c:numCache>
            </c:numRef>
          </c:val>
          <c:extLst>
            <c:ext xmlns:c16="http://schemas.microsoft.com/office/drawing/2014/chart" uri="{C3380CC4-5D6E-409C-BE32-E72D297353CC}">
              <c16:uniqueId val="{00000003-BBE0-4FF7-BD70-1C1474CF9E81}"/>
            </c:ext>
          </c:extLst>
        </c:ser>
        <c:ser>
          <c:idx val="4"/>
          <c:order val="4"/>
          <c:tx>
            <c:strRef>
              <c:f>'Math 0324 Ethnicity'!$F$2</c:f>
              <c:strCache>
                <c:ptCount val="1"/>
                <c:pt idx="0">
                  <c:v>WHITE</c:v>
                </c:pt>
              </c:strCache>
            </c:strRef>
          </c:tx>
          <c:spPr>
            <a:solidFill>
              <a:schemeClr val="accent5"/>
            </a:solidFill>
            <a:ln>
              <a:noFill/>
            </a:ln>
            <a:effectLst/>
          </c:spPr>
          <c:invertIfNegative val="0"/>
          <c:cat>
            <c:strRef>
              <c:f>'Math 0324 Ethnicity'!$A$3:$A$14</c:f>
              <c:strCache>
                <c:ptCount val="12"/>
                <c:pt idx="0">
                  <c:v>Fall 2019 0324</c:v>
                </c:pt>
                <c:pt idx="1">
                  <c:v>Fall 2019 1324</c:v>
                </c:pt>
                <c:pt idx="2">
                  <c:v>Spring 2020 0324</c:v>
                </c:pt>
                <c:pt idx="3">
                  <c:v>Spring 2020 1324</c:v>
                </c:pt>
                <c:pt idx="4">
                  <c:v>Fall 2020 0324</c:v>
                </c:pt>
                <c:pt idx="5">
                  <c:v>Fall 2020 1324</c:v>
                </c:pt>
                <c:pt idx="6">
                  <c:v>Spring 2021 0324</c:v>
                </c:pt>
                <c:pt idx="7">
                  <c:v>Spring 2021 1324</c:v>
                </c:pt>
                <c:pt idx="8">
                  <c:v>Fall 2021 0324</c:v>
                </c:pt>
                <c:pt idx="9">
                  <c:v>Fall 2021 1324</c:v>
                </c:pt>
                <c:pt idx="10">
                  <c:v>Spring 2022 0324</c:v>
                </c:pt>
                <c:pt idx="11">
                  <c:v>Spring 2022 1324</c:v>
                </c:pt>
              </c:strCache>
            </c:strRef>
          </c:cat>
          <c:val>
            <c:numRef>
              <c:f>'Math 0324 Ethnicity'!$F$3:$F$14</c:f>
              <c:numCache>
                <c:formatCode>0.0%</c:formatCode>
                <c:ptCount val="12"/>
                <c:pt idx="0">
                  <c:v>0.63239999999999996</c:v>
                </c:pt>
                <c:pt idx="1">
                  <c:v>0.57579999999999998</c:v>
                </c:pt>
                <c:pt idx="2">
                  <c:v>0.60470000000000002</c:v>
                </c:pt>
                <c:pt idx="3">
                  <c:v>0.58140000000000003</c:v>
                </c:pt>
                <c:pt idx="4">
                  <c:v>0.60529999999999995</c:v>
                </c:pt>
                <c:pt idx="5">
                  <c:v>0.60529999999999995</c:v>
                </c:pt>
                <c:pt idx="6">
                  <c:v>0.48149999999999998</c:v>
                </c:pt>
                <c:pt idx="7">
                  <c:v>0.44440000000000002</c:v>
                </c:pt>
                <c:pt idx="8">
                  <c:v>0.52380000000000004</c:v>
                </c:pt>
                <c:pt idx="9">
                  <c:v>0.52380000000000004</c:v>
                </c:pt>
                <c:pt idx="10">
                  <c:v>0.79169999999999996</c:v>
                </c:pt>
                <c:pt idx="11">
                  <c:v>0.625</c:v>
                </c:pt>
              </c:numCache>
            </c:numRef>
          </c:val>
          <c:extLst>
            <c:ext xmlns:c16="http://schemas.microsoft.com/office/drawing/2014/chart" uri="{C3380CC4-5D6E-409C-BE32-E72D297353CC}">
              <c16:uniqueId val="{00000004-BBE0-4FF7-BD70-1C1474CF9E81}"/>
            </c:ext>
          </c:extLst>
        </c:ser>
        <c:ser>
          <c:idx val="5"/>
          <c:order val="5"/>
          <c:tx>
            <c:strRef>
              <c:f>'Math 0324 Ethnicity'!$G$2</c:f>
              <c:strCache>
                <c:ptCount val="1"/>
                <c:pt idx="0">
                  <c:v> Other</c:v>
                </c:pt>
              </c:strCache>
            </c:strRef>
          </c:tx>
          <c:spPr>
            <a:solidFill>
              <a:schemeClr val="accent6"/>
            </a:solidFill>
            <a:ln>
              <a:noFill/>
            </a:ln>
            <a:effectLst/>
          </c:spPr>
          <c:invertIfNegative val="0"/>
          <c:cat>
            <c:strRef>
              <c:f>'Math 0324 Ethnicity'!$A$3:$A$14</c:f>
              <c:strCache>
                <c:ptCount val="12"/>
                <c:pt idx="0">
                  <c:v>Fall 2019 0324</c:v>
                </c:pt>
                <c:pt idx="1">
                  <c:v>Fall 2019 1324</c:v>
                </c:pt>
                <c:pt idx="2">
                  <c:v>Spring 2020 0324</c:v>
                </c:pt>
                <c:pt idx="3">
                  <c:v>Spring 2020 1324</c:v>
                </c:pt>
                <c:pt idx="4">
                  <c:v>Fall 2020 0324</c:v>
                </c:pt>
                <c:pt idx="5">
                  <c:v>Fall 2020 1324</c:v>
                </c:pt>
                <c:pt idx="6">
                  <c:v>Spring 2021 0324</c:v>
                </c:pt>
                <c:pt idx="7">
                  <c:v>Spring 2021 1324</c:v>
                </c:pt>
                <c:pt idx="8">
                  <c:v>Fall 2021 0324</c:v>
                </c:pt>
                <c:pt idx="9">
                  <c:v>Fall 2021 1324</c:v>
                </c:pt>
                <c:pt idx="10">
                  <c:v>Spring 2022 0324</c:v>
                </c:pt>
                <c:pt idx="11">
                  <c:v>Spring 2022 1324</c:v>
                </c:pt>
              </c:strCache>
            </c:strRef>
          </c:cat>
          <c:val>
            <c:numRef>
              <c:f>'Math 0324 Ethnicity'!$G$3:$G$14</c:f>
              <c:numCache>
                <c:formatCode>0.0%</c:formatCode>
                <c:ptCount val="12"/>
                <c:pt idx="0">
                  <c:v>0.56520000000000004</c:v>
                </c:pt>
                <c:pt idx="1">
                  <c:v>0.4783</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5-BBE0-4FF7-BD70-1C1474CF9E81}"/>
            </c:ext>
          </c:extLst>
        </c:ser>
        <c:dLbls>
          <c:showLegendKey val="0"/>
          <c:showVal val="0"/>
          <c:showCatName val="0"/>
          <c:showSerName val="0"/>
          <c:showPercent val="0"/>
          <c:showBubbleSize val="0"/>
        </c:dLbls>
        <c:gapWidth val="219"/>
        <c:overlap val="-27"/>
        <c:axId val="395031920"/>
        <c:axId val="395037016"/>
        <c:extLst/>
      </c:barChart>
      <c:catAx>
        <c:axId val="39503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5037016"/>
        <c:crosses val="autoZero"/>
        <c:auto val="1"/>
        <c:lblAlgn val="ctr"/>
        <c:lblOffset val="100"/>
        <c:noMultiLvlLbl val="0"/>
      </c:catAx>
      <c:valAx>
        <c:axId val="3950370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503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962C3-A70E-4BD0-9D5C-D745E743E1F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12CE8EE-F049-4EB3-A9DB-43A7F5349CBD}">
      <dgm:prSet phldrT="[Text]"/>
      <dgm:spPr/>
      <dgm:t>
        <a:bodyPr/>
        <a:lstStyle/>
        <a:p>
          <a:r>
            <a:rPr lang="en-US" b="1" dirty="0"/>
            <a:t>G</a:t>
          </a:r>
          <a:r>
            <a:rPr lang="en-US" dirty="0"/>
            <a:t>oals</a:t>
          </a:r>
        </a:p>
      </dgm:t>
    </dgm:pt>
    <dgm:pt modelId="{D5C01271-2AAC-4125-A15C-332559B50B02}" type="parTrans" cxnId="{3E77F62B-994D-4203-B81D-35D17310DB65}">
      <dgm:prSet/>
      <dgm:spPr/>
      <dgm:t>
        <a:bodyPr/>
        <a:lstStyle/>
        <a:p>
          <a:endParaRPr lang="en-US"/>
        </a:p>
      </dgm:t>
    </dgm:pt>
    <dgm:pt modelId="{AA39AB59-A132-43E1-B247-361F05DD1E89}" type="sibTrans" cxnId="{3E77F62B-994D-4203-B81D-35D17310DB65}">
      <dgm:prSet/>
      <dgm:spPr/>
      <dgm:t>
        <a:bodyPr/>
        <a:lstStyle/>
        <a:p>
          <a:endParaRPr lang="en-US"/>
        </a:p>
      </dgm:t>
    </dgm:pt>
    <dgm:pt modelId="{FDA82D5B-C1C5-424F-967B-73C3CB055399}">
      <dgm:prSet phldrT="[Text]"/>
      <dgm:spPr/>
      <dgm:t>
        <a:bodyPr/>
        <a:lstStyle/>
        <a:p>
          <a:r>
            <a:rPr lang="en-US" b="1" dirty="0"/>
            <a:t>R</a:t>
          </a:r>
          <a:r>
            <a:rPr lang="en-US" dirty="0"/>
            <a:t>ealities</a:t>
          </a:r>
        </a:p>
      </dgm:t>
    </dgm:pt>
    <dgm:pt modelId="{2F18247B-7D1C-47B8-B8AE-14A510A81F50}" type="parTrans" cxnId="{CB706715-A4A0-4E26-98E6-F77E00B86CBB}">
      <dgm:prSet/>
      <dgm:spPr/>
      <dgm:t>
        <a:bodyPr/>
        <a:lstStyle/>
        <a:p>
          <a:endParaRPr lang="en-US"/>
        </a:p>
      </dgm:t>
    </dgm:pt>
    <dgm:pt modelId="{F6149E80-B6AD-48EF-89A2-E47763DCF4AA}" type="sibTrans" cxnId="{CB706715-A4A0-4E26-98E6-F77E00B86CBB}">
      <dgm:prSet/>
      <dgm:spPr/>
      <dgm:t>
        <a:bodyPr/>
        <a:lstStyle/>
        <a:p>
          <a:endParaRPr lang="en-US"/>
        </a:p>
      </dgm:t>
    </dgm:pt>
    <dgm:pt modelId="{E6D1A6E2-ADDA-485B-A979-75FD1B2682DA}">
      <dgm:prSet phldrT="[Text]"/>
      <dgm:spPr/>
      <dgm:t>
        <a:bodyPr/>
        <a:lstStyle/>
        <a:p>
          <a:r>
            <a:rPr lang="en-US" b="1" dirty="0"/>
            <a:t>O</a:t>
          </a:r>
          <a:r>
            <a:rPr lang="en-US" dirty="0"/>
            <a:t>ptions</a:t>
          </a:r>
        </a:p>
      </dgm:t>
    </dgm:pt>
    <dgm:pt modelId="{FAB337E5-C790-4973-8BC9-018B51C448B0}" type="parTrans" cxnId="{EE76B1AD-5D78-4A3E-BB06-BD11D5A1CD34}">
      <dgm:prSet/>
      <dgm:spPr/>
      <dgm:t>
        <a:bodyPr/>
        <a:lstStyle/>
        <a:p>
          <a:endParaRPr lang="en-US"/>
        </a:p>
      </dgm:t>
    </dgm:pt>
    <dgm:pt modelId="{A47FF920-1A63-44B8-9E81-241E53A2B1F3}" type="sibTrans" cxnId="{EE76B1AD-5D78-4A3E-BB06-BD11D5A1CD34}">
      <dgm:prSet/>
      <dgm:spPr/>
      <dgm:t>
        <a:bodyPr/>
        <a:lstStyle/>
        <a:p>
          <a:endParaRPr lang="en-US"/>
        </a:p>
      </dgm:t>
    </dgm:pt>
    <dgm:pt modelId="{AE68925A-796D-4DC6-92CF-6355858754B1}">
      <dgm:prSet phldrT="[Text]"/>
      <dgm:spPr/>
      <dgm:t>
        <a:bodyPr/>
        <a:lstStyle/>
        <a:p>
          <a:r>
            <a:rPr lang="en-US" b="1" dirty="0"/>
            <a:t>W</a:t>
          </a:r>
          <a:r>
            <a:rPr lang="en-US" dirty="0"/>
            <a:t>ay Forward</a:t>
          </a:r>
        </a:p>
      </dgm:t>
    </dgm:pt>
    <dgm:pt modelId="{B95A3DFA-6853-4E5C-B6FE-234DA4F77E9B}" type="parTrans" cxnId="{6BAAB3E2-786D-4B4C-BDD2-F4789678DC7E}">
      <dgm:prSet/>
      <dgm:spPr/>
      <dgm:t>
        <a:bodyPr/>
        <a:lstStyle/>
        <a:p>
          <a:endParaRPr lang="en-US"/>
        </a:p>
      </dgm:t>
    </dgm:pt>
    <dgm:pt modelId="{A26EAA75-BB73-469D-A127-1AA49E72FFFF}" type="sibTrans" cxnId="{6BAAB3E2-786D-4B4C-BDD2-F4789678DC7E}">
      <dgm:prSet/>
      <dgm:spPr/>
      <dgm:t>
        <a:bodyPr/>
        <a:lstStyle/>
        <a:p>
          <a:endParaRPr lang="en-US"/>
        </a:p>
      </dgm:t>
    </dgm:pt>
    <dgm:pt modelId="{94B5D6C2-D9CD-4D30-94E0-813BE0F182EC}" type="pres">
      <dgm:prSet presAssocID="{F54962C3-A70E-4BD0-9D5C-D745E743E1F2}" presName="cycle" presStyleCnt="0">
        <dgm:presLayoutVars>
          <dgm:dir/>
          <dgm:resizeHandles val="exact"/>
        </dgm:presLayoutVars>
      </dgm:prSet>
      <dgm:spPr/>
      <dgm:t>
        <a:bodyPr/>
        <a:lstStyle/>
        <a:p>
          <a:endParaRPr lang="en-US"/>
        </a:p>
      </dgm:t>
    </dgm:pt>
    <dgm:pt modelId="{6663AF08-13CE-48DC-92E9-0CFA0978D7AC}" type="pres">
      <dgm:prSet presAssocID="{512CE8EE-F049-4EB3-A9DB-43A7F5349CBD}" presName="dummy" presStyleCnt="0"/>
      <dgm:spPr/>
    </dgm:pt>
    <dgm:pt modelId="{2A01C01F-CF0A-4F67-8B83-87959AD189A5}" type="pres">
      <dgm:prSet presAssocID="{512CE8EE-F049-4EB3-A9DB-43A7F5349CBD}" presName="node" presStyleLbl="revTx" presStyleIdx="0" presStyleCnt="4">
        <dgm:presLayoutVars>
          <dgm:bulletEnabled val="1"/>
        </dgm:presLayoutVars>
      </dgm:prSet>
      <dgm:spPr/>
      <dgm:t>
        <a:bodyPr/>
        <a:lstStyle/>
        <a:p>
          <a:endParaRPr lang="en-US"/>
        </a:p>
      </dgm:t>
    </dgm:pt>
    <dgm:pt modelId="{B57A4284-C866-45F7-977D-92F0F13F66C5}" type="pres">
      <dgm:prSet presAssocID="{AA39AB59-A132-43E1-B247-361F05DD1E89}" presName="sibTrans" presStyleLbl="node1" presStyleIdx="0" presStyleCnt="4"/>
      <dgm:spPr/>
      <dgm:t>
        <a:bodyPr/>
        <a:lstStyle/>
        <a:p>
          <a:endParaRPr lang="en-US"/>
        </a:p>
      </dgm:t>
    </dgm:pt>
    <dgm:pt modelId="{7138283D-1127-40C7-8E0D-8EFDF7FB249C}" type="pres">
      <dgm:prSet presAssocID="{FDA82D5B-C1C5-424F-967B-73C3CB055399}" presName="dummy" presStyleCnt="0"/>
      <dgm:spPr/>
    </dgm:pt>
    <dgm:pt modelId="{18717A90-7DF6-482B-8B31-215592039CCE}" type="pres">
      <dgm:prSet presAssocID="{FDA82D5B-C1C5-424F-967B-73C3CB055399}" presName="node" presStyleLbl="revTx" presStyleIdx="1" presStyleCnt="4">
        <dgm:presLayoutVars>
          <dgm:bulletEnabled val="1"/>
        </dgm:presLayoutVars>
      </dgm:prSet>
      <dgm:spPr/>
      <dgm:t>
        <a:bodyPr/>
        <a:lstStyle/>
        <a:p>
          <a:endParaRPr lang="en-US"/>
        </a:p>
      </dgm:t>
    </dgm:pt>
    <dgm:pt modelId="{BCA5AE3D-2839-4B88-8BFA-445FE739A90D}" type="pres">
      <dgm:prSet presAssocID="{F6149E80-B6AD-48EF-89A2-E47763DCF4AA}" presName="sibTrans" presStyleLbl="node1" presStyleIdx="1" presStyleCnt="4"/>
      <dgm:spPr/>
      <dgm:t>
        <a:bodyPr/>
        <a:lstStyle/>
        <a:p>
          <a:endParaRPr lang="en-US"/>
        </a:p>
      </dgm:t>
    </dgm:pt>
    <dgm:pt modelId="{9273F785-E4CC-4273-871C-6E1D88FF76F2}" type="pres">
      <dgm:prSet presAssocID="{E6D1A6E2-ADDA-485B-A979-75FD1B2682DA}" presName="dummy" presStyleCnt="0"/>
      <dgm:spPr/>
    </dgm:pt>
    <dgm:pt modelId="{843DDC8D-6508-4272-82FD-F35F9B5F4E70}" type="pres">
      <dgm:prSet presAssocID="{E6D1A6E2-ADDA-485B-A979-75FD1B2682DA}" presName="node" presStyleLbl="revTx" presStyleIdx="2" presStyleCnt="4">
        <dgm:presLayoutVars>
          <dgm:bulletEnabled val="1"/>
        </dgm:presLayoutVars>
      </dgm:prSet>
      <dgm:spPr/>
      <dgm:t>
        <a:bodyPr/>
        <a:lstStyle/>
        <a:p>
          <a:endParaRPr lang="en-US"/>
        </a:p>
      </dgm:t>
    </dgm:pt>
    <dgm:pt modelId="{7A6330F0-4F49-4262-98A6-759DC4541D54}" type="pres">
      <dgm:prSet presAssocID="{A47FF920-1A63-44B8-9E81-241E53A2B1F3}" presName="sibTrans" presStyleLbl="node1" presStyleIdx="2" presStyleCnt="4"/>
      <dgm:spPr/>
      <dgm:t>
        <a:bodyPr/>
        <a:lstStyle/>
        <a:p>
          <a:endParaRPr lang="en-US"/>
        </a:p>
      </dgm:t>
    </dgm:pt>
    <dgm:pt modelId="{E96C9674-B171-4D1E-AD26-D607299F4B7A}" type="pres">
      <dgm:prSet presAssocID="{AE68925A-796D-4DC6-92CF-6355858754B1}" presName="dummy" presStyleCnt="0"/>
      <dgm:spPr/>
    </dgm:pt>
    <dgm:pt modelId="{7B8A71B4-B909-4C44-A44D-F487E881739A}" type="pres">
      <dgm:prSet presAssocID="{AE68925A-796D-4DC6-92CF-6355858754B1}" presName="node" presStyleLbl="revTx" presStyleIdx="3" presStyleCnt="4">
        <dgm:presLayoutVars>
          <dgm:bulletEnabled val="1"/>
        </dgm:presLayoutVars>
      </dgm:prSet>
      <dgm:spPr/>
      <dgm:t>
        <a:bodyPr/>
        <a:lstStyle/>
        <a:p>
          <a:endParaRPr lang="en-US"/>
        </a:p>
      </dgm:t>
    </dgm:pt>
    <dgm:pt modelId="{23BA115D-4CAC-470D-B3A6-E6D22F6F1B02}" type="pres">
      <dgm:prSet presAssocID="{A26EAA75-BB73-469D-A127-1AA49E72FFFF}" presName="sibTrans" presStyleLbl="node1" presStyleIdx="3" presStyleCnt="4"/>
      <dgm:spPr/>
      <dgm:t>
        <a:bodyPr/>
        <a:lstStyle/>
        <a:p>
          <a:endParaRPr lang="en-US"/>
        </a:p>
      </dgm:t>
    </dgm:pt>
  </dgm:ptLst>
  <dgm:cxnLst>
    <dgm:cxn modelId="{3E77F62B-994D-4203-B81D-35D17310DB65}" srcId="{F54962C3-A70E-4BD0-9D5C-D745E743E1F2}" destId="{512CE8EE-F049-4EB3-A9DB-43A7F5349CBD}" srcOrd="0" destOrd="0" parTransId="{D5C01271-2AAC-4125-A15C-332559B50B02}" sibTransId="{AA39AB59-A132-43E1-B247-361F05DD1E89}"/>
    <dgm:cxn modelId="{413CEA99-2CCD-4642-B244-0E8CC15DDA44}" type="presOf" srcId="{AE68925A-796D-4DC6-92CF-6355858754B1}" destId="{7B8A71B4-B909-4C44-A44D-F487E881739A}" srcOrd="0" destOrd="0" presId="urn:microsoft.com/office/officeart/2005/8/layout/cycle1"/>
    <dgm:cxn modelId="{BA4D7C42-7BB1-4B63-BBC2-0319A4E848F0}" type="presOf" srcId="{512CE8EE-F049-4EB3-A9DB-43A7F5349CBD}" destId="{2A01C01F-CF0A-4F67-8B83-87959AD189A5}" srcOrd="0" destOrd="0" presId="urn:microsoft.com/office/officeart/2005/8/layout/cycle1"/>
    <dgm:cxn modelId="{CB706715-A4A0-4E26-98E6-F77E00B86CBB}" srcId="{F54962C3-A70E-4BD0-9D5C-D745E743E1F2}" destId="{FDA82D5B-C1C5-424F-967B-73C3CB055399}" srcOrd="1" destOrd="0" parTransId="{2F18247B-7D1C-47B8-B8AE-14A510A81F50}" sibTransId="{F6149E80-B6AD-48EF-89A2-E47763DCF4AA}"/>
    <dgm:cxn modelId="{E63B2490-4EA3-46F4-BAE9-B615A0316D75}" type="presOf" srcId="{AA39AB59-A132-43E1-B247-361F05DD1E89}" destId="{B57A4284-C866-45F7-977D-92F0F13F66C5}" srcOrd="0" destOrd="0" presId="urn:microsoft.com/office/officeart/2005/8/layout/cycle1"/>
    <dgm:cxn modelId="{EE76B1AD-5D78-4A3E-BB06-BD11D5A1CD34}" srcId="{F54962C3-A70E-4BD0-9D5C-D745E743E1F2}" destId="{E6D1A6E2-ADDA-485B-A979-75FD1B2682DA}" srcOrd="2" destOrd="0" parTransId="{FAB337E5-C790-4973-8BC9-018B51C448B0}" sibTransId="{A47FF920-1A63-44B8-9E81-241E53A2B1F3}"/>
    <dgm:cxn modelId="{D4FF9A96-F3F9-46E9-A356-170A4745F621}" type="presOf" srcId="{A26EAA75-BB73-469D-A127-1AA49E72FFFF}" destId="{23BA115D-4CAC-470D-B3A6-E6D22F6F1B02}" srcOrd="0" destOrd="0" presId="urn:microsoft.com/office/officeart/2005/8/layout/cycle1"/>
    <dgm:cxn modelId="{F8051A41-6720-4D44-B4BD-295FAFA89B01}" type="presOf" srcId="{E6D1A6E2-ADDA-485B-A979-75FD1B2682DA}" destId="{843DDC8D-6508-4272-82FD-F35F9B5F4E70}" srcOrd="0" destOrd="0" presId="urn:microsoft.com/office/officeart/2005/8/layout/cycle1"/>
    <dgm:cxn modelId="{3DF9D4A2-69D8-4F2C-9249-4107D0AC162E}" type="presOf" srcId="{A47FF920-1A63-44B8-9E81-241E53A2B1F3}" destId="{7A6330F0-4F49-4262-98A6-759DC4541D54}" srcOrd="0" destOrd="0" presId="urn:microsoft.com/office/officeart/2005/8/layout/cycle1"/>
    <dgm:cxn modelId="{219FDC38-2FBB-4AAF-BE96-DFC18B3AAAD3}" type="presOf" srcId="{F54962C3-A70E-4BD0-9D5C-D745E743E1F2}" destId="{94B5D6C2-D9CD-4D30-94E0-813BE0F182EC}" srcOrd="0" destOrd="0" presId="urn:microsoft.com/office/officeart/2005/8/layout/cycle1"/>
    <dgm:cxn modelId="{F426F2D2-4E32-464B-8DE2-146E546CC4BB}" type="presOf" srcId="{F6149E80-B6AD-48EF-89A2-E47763DCF4AA}" destId="{BCA5AE3D-2839-4B88-8BFA-445FE739A90D}" srcOrd="0" destOrd="0" presId="urn:microsoft.com/office/officeart/2005/8/layout/cycle1"/>
    <dgm:cxn modelId="{6BAAB3E2-786D-4B4C-BDD2-F4789678DC7E}" srcId="{F54962C3-A70E-4BD0-9D5C-D745E743E1F2}" destId="{AE68925A-796D-4DC6-92CF-6355858754B1}" srcOrd="3" destOrd="0" parTransId="{B95A3DFA-6853-4E5C-B6FE-234DA4F77E9B}" sibTransId="{A26EAA75-BB73-469D-A127-1AA49E72FFFF}"/>
    <dgm:cxn modelId="{72E33190-4DF6-4241-926F-94B32E4E0649}" type="presOf" srcId="{FDA82D5B-C1C5-424F-967B-73C3CB055399}" destId="{18717A90-7DF6-482B-8B31-215592039CCE}" srcOrd="0" destOrd="0" presId="urn:microsoft.com/office/officeart/2005/8/layout/cycle1"/>
    <dgm:cxn modelId="{3AB37A84-B784-461B-BED4-C3345D0D5A66}" type="presParOf" srcId="{94B5D6C2-D9CD-4D30-94E0-813BE0F182EC}" destId="{6663AF08-13CE-48DC-92E9-0CFA0978D7AC}" srcOrd="0" destOrd="0" presId="urn:microsoft.com/office/officeart/2005/8/layout/cycle1"/>
    <dgm:cxn modelId="{8B06CF8B-0CD1-4A31-ADDA-40934418412B}" type="presParOf" srcId="{94B5D6C2-D9CD-4D30-94E0-813BE0F182EC}" destId="{2A01C01F-CF0A-4F67-8B83-87959AD189A5}" srcOrd="1" destOrd="0" presId="urn:microsoft.com/office/officeart/2005/8/layout/cycle1"/>
    <dgm:cxn modelId="{B3304B0E-50F4-4223-A8EF-97D8AC100948}" type="presParOf" srcId="{94B5D6C2-D9CD-4D30-94E0-813BE0F182EC}" destId="{B57A4284-C866-45F7-977D-92F0F13F66C5}" srcOrd="2" destOrd="0" presId="urn:microsoft.com/office/officeart/2005/8/layout/cycle1"/>
    <dgm:cxn modelId="{8A9EB982-8109-445D-B3AC-5BA0AD4FC01D}" type="presParOf" srcId="{94B5D6C2-D9CD-4D30-94E0-813BE0F182EC}" destId="{7138283D-1127-40C7-8E0D-8EFDF7FB249C}" srcOrd="3" destOrd="0" presId="urn:microsoft.com/office/officeart/2005/8/layout/cycle1"/>
    <dgm:cxn modelId="{AB1142B6-7D6B-4289-95F0-89AFF567F441}" type="presParOf" srcId="{94B5D6C2-D9CD-4D30-94E0-813BE0F182EC}" destId="{18717A90-7DF6-482B-8B31-215592039CCE}" srcOrd="4" destOrd="0" presId="urn:microsoft.com/office/officeart/2005/8/layout/cycle1"/>
    <dgm:cxn modelId="{F43FE34F-4E44-497A-8AAE-B556F339CE0B}" type="presParOf" srcId="{94B5D6C2-D9CD-4D30-94E0-813BE0F182EC}" destId="{BCA5AE3D-2839-4B88-8BFA-445FE739A90D}" srcOrd="5" destOrd="0" presId="urn:microsoft.com/office/officeart/2005/8/layout/cycle1"/>
    <dgm:cxn modelId="{6075E779-BE1F-41C3-80CC-7997B413B14E}" type="presParOf" srcId="{94B5D6C2-D9CD-4D30-94E0-813BE0F182EC}" destId="{9273F785-E4CC-4273-871C-6E1D88FF76F2}" srcOrd="6" destOrd="0" presId="urn:microsoft.com/office/officeart/2005/8/layout/cycle1"/>
    <dgm:cxn modelId="{06515347-F5A7-45E6-AF3C-E860B4F252DA}" type="presParOf" srcId="{94B5D6C2-D9CD-4D30-94E0-813BE0F182EC}" destId="{843DDC8D-6508-4272-82FD-F35F9B5F4E70}" srcOrd="7" destOrd="0" presId="urn:microsoft.com/office/officeart/2005/8/layout/cycle1"/>
    <dgm:cxn modelId="{63F98022-B3DF-40A7-A7D7-30FC0CCE4AFD}" type="presParOf" srcId="{94B5D6C2-D9CD-4D30-94E0-813BE0F182EC}" destId="{7A6330F0-4F49-4262-98A6-759DC4541D54}" srcOrd="8" destOrd="0" presId="urn:microsoft.com/office/officeart/2005/8/layout/cycle1"/>
    <dgm:cxn modelId="{BADC5438-AA98-495B-93B4-8A8B1F2ADE96}" type="presParOf" srcId="{94B5D6C2-D9CD-4D30-94E0-813BE0F182EC}" destId="{E96C9674-B171-4D1E-AD26-D607299F4B7A}" srcOrd="9" destOrd="0" presId="urn:microsoft.com/office/officeart/2005/8/layout/cycle1"/>
    <dgm:cxn modelId="{AB245EA2-7143-42B2-8827-33C49077D790}" type="presParOf" srcId="{94B5D6C2-D9CD-4D30-94E0-813BE0F182EC}" destId="{7B8A71B4-B909-4C44-A44D-F487E881739A}" srcOrd="10" destOrd="0" presId="urn:microsoft.com/office/officeart/2005/8/layout/cycle1"/>
    <dgm:cxn modelId="{5E53D11A-BFBD-46F5-A63D-51C9B0D98995}" type="presParOf" srcId="{94B5D6C2-D9CD-4D30-94E0-813BE0F182EC}" destId="{23BA115D-4CAC-470D-B3A6-E6D22F6F1B02}"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1C01F-CF0A-4F67-8B83-87959AD189A5}">
      <dsp:nvSpPr>
        <dsp:cNvPr id="0" name=""/>
        <dsp:cNvSpPr/>
      </dsp:nvSpPr>
      <dsp:spPr>
        <a:xfrm>
          <a:off x="4556143" y="88960"/>
          <a:ext cx="1408906" cy="14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t>G</a:t>
          </a:r>
          <a:r>
            <a:rPr lang="en-US" sz="3000" kern="1200" dirty="0"/>
            <a:t>oals</a:t>
          </a:r>
        </a:p>
      </dsp:txBody>
      <dsp:txXfrm>
        <a:off x="4556143" y="88960"/>
        <a:ext cx="1408906" cy="1408906"/>
      </dsp:txXfrm>
    </dsp:sp>
    <dsp:sp modelId="{B57A4284-C866-45F7-977D-92F0F13F66C5}">
      <dsp:nvSpPr>
        <dsp:cNvPr id="0" name=""/>
        <dsp:cNvSpPr/>
      </dsp:nvSpPr>
      <dsp:spPr>
        <a:xfrm>
          <a:off x="2074126" y="135"/>
          <a:ext cx="3979747" cy="3979747"/>
        </a:xfrm>
        <a:prstGeom prst="circularArrow">
          <a:avLst>
            <a:gd name="adj1" fmla="val 6903"/>
            <a:gd name="adj2" fmla="val 465456"/>
            <a:gd name="adj3" fmla="val 548978"/>
            <a:gd name="adj4" fmla="val 20585566"/>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17A90-7DF6-482B-8B31-215592039CCE}">
      <dsp:nvSpPr>
        <dsp:cNvPr id="0" name=""/>
        <dsp:cNvSpPr/>
      </dsp:nvSpPr>
      <dsp:spPr>
        <a:xfrm>
          <a:off x="4556143" y="2482152"/>
          <a:ext cx="1408906" cy="14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t>R</a:t>
          </a:r>
          <a:r>
            <a:rPr lang="en-US" sz="3000" kern="1200" dirty="0"/>
            <a:t>ealities</a:t>
          </a:r>
        </a:p>
      </dsp:txBody>
      <dsp:txXfrm>
        <a:off x="4556143" y="2482152"/>
        <a:ext cx="1408906" cy="1408906"/>
      </dsp:txXfrm>
    </dsp:sp>
    <dsp:sp modelId="{BCA5AE3D-2839-4B88-8BFA-445FE739A90D}">
      <dsp:nvSpPr>
        <dsp:cNvPr id="0" name=""/>
        <dsp:cNvSpPr/>
      </dsp:nvSpPr>
      <dsp:spPr>
        <a:xfrm>
          <a:off x="2074126" y="135"/>
          <a:ext cx="3979747" cy="3979747"/>
        </a:xfrm>
        <a:prstGeom prst="circularArrow">
          <a:avLst>
            <a:gd name="adj1" fmla="val 6903"/>
            <a:gd name="adj2" fmla="val 465456"/>
            <a:gd name="adj3" fmla="val 5948978"/>
            <a:gd name="adj4" fmla="val 4385566"/>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DDC8D-6508-4272-82FD-F35F9B5F4E70}">
      <dsp:nvSpPr>
        <dsp:cNvPr id="0" name=""/>
        <dsp:cNvSpPr/>
      </dsp:nvSpPr>
      <dsp:spPr>
        <a:xfrm>
          <a:off x="2162950" y="2482152"/>
          <a:ext cx="1408906" cy="14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t>O</a:t>
          </a:r>
          <a:r>
            <a:rPr lang="en-US" sz="3000" kern="1200" dirty="0"/>
            <a:t>ptions</a:t>
          </a:r>
        </a:p>
      </dsp:txBody>
      <dsp:txXfrm>
        <a:off x="2162950" y="2482152"/>
        <a:ext cx="1408906" cy="1408906"/>
      </dsp:txXfrm>
    </dsp:sp>
    <dsp:sp modelId="{7A6330F0-4F49-4262-98A6-759DC4541D54}">
      <dsp:nvSpPr>
        <dsp:cNvPr id="0" name=""/>
        <dsp:cNvSpPr/>
      </dsp:nvSpPr>
      <dsp:spPr>
        <a:xfrm>
          <a:off x="2074126" y="135"/>
          <a:ext cx="3979747" cy="3979747"/>
        </a:xfrm>
        <a:prstGeom prst="circularArrow">
          <a:avLst>
            <a:gd name="adj1" fmla="val 6903"/>
            <a:gd name="adj2" fmla="val 465456"/>
            <a:gd name="adj3" fmla="val 11348978"/>
            <a:gd name="adj4" fmla="val 9785566"/>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A71B4-B909-4C44-A44D-F487E881739A}">
      <dsp:nvSpPr>
        <dsp:cNvPr id="0" name=""/>
        <dsp:cNvSpPr/>
      </dsp:nvSpPr>
      <dsp:spPr>
        <a:xfrm>
          <a:off x="2162950" y="88960"/>
          <a:ext cx="1408906" cy="14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a:t>W</a:t>
          </a:r>
          <a:r>
            <a:rPr lang="en-US" sz="3000" kern="1200" dirty="0"/>
            <a:t>ay Forward</a:t>
          </a:r>
        </a:p>
      </dsp:txBody>
      <dsp:txXfrm>
        <a:off x="2162950" y="88960"/>
        <a:ext cx="1408906" cy="1408906"/>
      </dsp:txXfrm>
    </dsp:sp>
    <dsp:sp modelId="{23BA115D-4CAC-470D-B3A6-E6D22F6F1B02}">
      <dsp:nvSpPr>
        <dsp:cNvPr id="0" name=""/>
        <dsp:cNvSpPr/>
      </dsp:nvSpPr>
      <dsp:spPr>
        <a:xfrm>
          <a:off x="2074126" y="135"/>
          <a:ext cx="3979747" cy="3979747"/>
        </a:xfrm>
        <a:prstGeom prst="circularArrow">
          <a:avLst>
            <a:gd name="adj1" fmla="val 6903"/>
            <a:gd name="adj2" fmla="val 465456"/>
            <a:gd name="adj3" fmla="val 16748978"/>
            <a:gd name="adj4" fmla="val 15185566"/>
            <a:gd name="adj5" fmla="val 805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3" name="Date Placeholder 2"/>
          <p:cNvSpPr>
            <a:spLocks noGrp="1"/>
          </p:cNvSpPr>
          <p:nvPr>
            <p:ph type="dt" sz="quarter" idx="1"/>
          </p:nvPr>
        </p:nvSpPr>
        <p:spPr>
          <a:xfrm>
            <a:off x="5929425" y="458788"/>
            <a:ext cx="928579" cy="273269"/>
          </a:xfrm>
          <a:prstGeom prst="rect">
            <a:avLst/>
          </a:prstGeom>
        </p:spPr>
        <p:txBody>
          <a:bodyPr vert="horz" lIns="91440" tIns="45720" rIns="91440" bIns="45720" rtlCol="0"/>
          <a:lstStyle>
            <a:lvl1pPr algn="r">
              <a:defRPr sz="1200"/>
            </a:lvl1pPr>
          </a:lstStyle>
          <a:p>
            <a:fld id="{E30653BC-9D8C-A849-8082-D0F7B2EAD88E}" type="datetimeFigureOut">
              <a:rPr lang="en-US" smtClean="0">
                <a:latin typeface="Avenir Medium" charset="0"/>
                <a:ea typeface="Avenir Medium" charset="0"/>
                <a:cs typeface="Avenir Medium" charset="0"/>
              </a:rPr>
              <a:t>4/10/2023</a:t>
            </a:fld>
            <a:endParaRPr lang="en-US" dirty="0">
              <a:latin typeface="Avenir Medium" charset="0"/>
              <a:ea typeface="Avenir Medium" charset="0"/>
              <a:cs typeface="Avenir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solidFill>
                <a:schemeClr val="accent3"/>
              </a:solidFill>
              <a:latin typeface="Avenir Medium" charset="0"/>
              <a:ea typeface="Avenir Medium" charset="0"/>
              <a:cs typeface="Avenir Medium" charset="0"/>
            </a:endParaRPr>
          </a:p>
        </p:txBody>
      </p:sp>
      <p:sp>
        <p:nvSpPr>
          <p:cNvPr id="5" name="Slide Number Placeholder 4"/>
          <p:cNvSpPr>
            <a:spLocks noGrp="1"/>
          </p:cNvSpPr>
          <p:nvPr>
            <p:ph type="sldNum" sz="quarter" idx="3"/>
          </p:nvPr>
        </p:nvSpPr>
        <p:spPr>
          <a:xfrm>
            <a:off x="6099672" y="1"/>
            <a:ext cx="756745" cy="458787"/>
          </a:xfrm>
          <a:prstGeom prst="rect">
            <a:avLst/>
          </a:prstGeom>
        </p:spPr>
        <p:txBody>
          <a:bodyPr vert="horz" lIns="91440" tIns="45720" rIns="91440" bIns="45720" rtlCol="0" anchor="b"/>
          <a:lstStyle>
            <a:lvl1pPr algn="r">
              <a:defRPr sz="1200"/>
            </a:lvl1pPr>
          </a:lstStyle>
          <a:p>
            <a:fld id="{58153262-5012-2242-9F26-6EF15EA7F5F3}" type="slidenum">
              <a:rPr lang="en-US" smtClean="0">
                <a:solidFill>
                  <a:schemeClr val="accent3"/>
                </a:solidFill>
                <a:latin typeface="Avenir Medium" charset="0"/>
                <a:ea typeface="Avenir Medium" charset="0"/>
                <a:cs typeface="Avenir Medium" charset="0"/>
              </a:rPr>
              <a:t>‹#›</a:t>
            </a:fld>
            <a:endParaRPr lang="en-US" dirty="0">
              <a:solidFill>
                <a:schemeClr val="accent3"/>
              </a:solidFill>
              <a:latin typeface="Avenir Medium" charset="0"/>
              <a:ea typeface="Avenir Medium" charset="0"/>
              <a:cs typeface="Avenir Medium"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8429" t="88107"/>
          <a:stretch/>
        </p:blipFill>
        <p:spPr>
          <a:xfrm>
            <a:off x="3321270" y="8685213"/>
            <a:ext cx="3536731" cy="458787"/>
          </a:xfrm>
          <a:prstGeom prst="rect">
            <a:avLst/>
          </a:prstGeom>
        </p:spPr>
      </p:pic>
    </p:spTree>
    <p:extLst>
      <p:ext uri="{BB962C8B-B14F-4D97-AF65-F5344CB8AC3E}">
        <p14:creationId xmlns:p14="http://schemas.microsoft.com/office/powerpoint/2010/main" val="165151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b="0" i="0">
                <a:solidFill>
                  <a:schemeClr val="accent3"/>
                </a:solidFill>
                <a:latin typeface="Avenir Medium" charset="0"/>
                <a:ea typeface="Avenir Medium" charset="0"/>
                <a:cs typeface="Avenir Medium" charset="0"/>
              </a:defRPr>
            </a:lvl1pPr>
          </a:lstStyle>
          <a:p>
            <a:endParaRPr lang="en-US" dirty="0"/>
          </a:p>
        </p:txBody>
      </p:sp>
      <p:sp>
        <p:nvSpPr>
          <p:cNvPr id="3" name="Date Placeholder 2"/>
          <p:cNvSpPr>
            <a:spLocks noGrp="1"/>
          </p:cNvSpPr>
          <p:nvPr>
            <p:ph type="dt" idx="1"/>
          </p:nvPr>
        </p:nvSpPr>
        <p:spPr>
          <a:xfrm>
            <a:off x="3886200" y="294291"/>
            <a:ext cx="2971800" cy="458788"/>
          </a:xfrm>
          <a:prstGeom prst="rect">
            <a:avLst/>
          </a:prstGeom>
        </p:spPr>
        <p:txBody>
          <a:bodyPr vert="horz" lIns="91440" tIns="45720" rIns="91440" bIns="45720" rtlCol="0"/>
          <a:lstStyle>
            <a:lvl1pPr algn="r">
              <a:defRPr sz="1200" b="0" i="0">
                <a:solidFill>
                  <a:schemeClr val="accent3"/>
                </a:solidFill>
                <a:latin typeface="Avenir Medium" charset="0"/>
                <a:ea typeface="Avenir Medium" charset="0"/>
                <a:cs typeface="Avenir Medium" charset="0"/>
              </a:defRPr>
            </a:lvl1pPr>
          </a:lstStyle>
          <a:p>
            <a:fld id="{C0765699-D5DE-034B-B5A6-D2DD4DCC45E2}" type="datetimeFigureOut">
              <a:rPr lang="en-US" smtClean="0"/>
              <a:pPr/>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solidFill>
                  <a:schemeClr val="accent3"/>
                </a:solidFill>
                <a:latin typeface="Avenir Medium" charset="0"/>
                <a:ea typeface="Avenir Medium" charset="0"/>
                <a:cs typeface="Avenir Medium" charset="0"/>
              </a:defRPr>
            </a:lvl1pPr>
          </a:lstStyle>
          <a:p>
            <a:endParaRPr lang="en-US" dirty="0"/>
          </a:p>
        </p:txBody>
      </p:sp>
      <p:sp>
        <p:nvSpPr>
          <p:cNvPr id="7" name="Slide Number Placeholder 6"/>
          <p:cNvSpPr>
            <a:spLocks noGrp="1"/>
          </p:cNvSpPr>
          <p:nvPr>
            <p:ph type="sldNum" sz="quarter" idx="5"/>
          </p:nvPr>
        </p:nvSpPr>
        <p:spPr>
          <a:xfrm>
            <a:off x="3886200" y="1"/>
            <a:ext cx="2971800" cy="294291"/>
          </a:xfrm>
          <a:prstGeom prst="rect">
            <a:avLst/>
          </a:prstGeom>
        </p:spPr>
        <p:txBody>
          <a:bodyPr vert="horz" lIns="91440" tIns="45720" rIns="91440" bIns="45720" rtlCol="0" anchor="b"/>
          <a:lstStyle>
            <a:lvl1pPr algn="r">
              <a:defRPr sz="1200" b="0" i="0">
                <a:solidFill>
                  <a:schemeClr val="accent3"/>
                </a:solidFill>
                <a:latin typeface="Avenir Medium" charset="0"/>
                <a:ea typeface="Avenir Medium" charset="0"/>
                <a:cs typeface="Avenir Medium" charset="0"/>
              </a:defRPr>
            </a:lvl1pPr>
          </a:lstStyle>
          <a:p>
            <a:fld id="{1B6BC583-FDF6-2342-AD4B-08A208A7294D}"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6377"/>
            <a:ext cx="6858000" cy="3857625"/>
          </a:xfrm>
          <a:prstGeom prst="rect">
            <a:avLst/>
          </a:prstGeom>
        </p:spPr>
      </p:pic>
    </p:spTree>
    <p:extLst>
      <p:ext uri="{BB962C8B-B14F-4D97-AF65-F5344CB8AC3E}">
        <p14:creationId xmlns:p14="http://schemas.microsoft.com/office/powerpoint/2010/main" val="28590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8DBD6-84E1-4C75-BE81-7420E901E8B2}" type="slidenum">
              <a:rPr lang="en-US" smtClean="0"/>
              <a:t>8</a:t>
            </a:fld>
            <a:endParaRPr lang="en-US" dirty="0"/>
          </a:p>
        </p:txBody>
      </p:sp>
    </p:spTree>
    <p:extLst>
      <p:ext uri="{BB962C8B-B14F-4D97-AF65-F5344CB8AC3E}">
        <p14:creationId xmlns:p14="http://schemas.microsoft.com/office/powerpoint/2010/main" val="3519408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16" name="Straight Connector 15"/>
          <p:cNvCxnSpPr/>
          <p:nvPr userDrawn="1"/>
        </p:nvCxnSpPr>
        <p:spPr>
          <a:xfrm>
            <a:off x="4106563" y="3791509"/>
            <a:ext cx="639668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a:xfrm>
            <a:off x="4106562" y="831639"/>
            <a:ext cx="6561437" cy="2860176"/>
          </a:xfrm>
          <a:prstGeom prst="rect">
            <a:avLst/>
          </a:prstGeom>
        </p:spPr>
        <p:txBody>
          <a:bodyPr anchor="b">
            <a:normAutofit/>
          </a:bodyPr>
          <a:lstStyle>
            <a:lvl1pPr>
              <a:lnSpc>
                <a:spcPct val="85000"/>
              </a:lnSpc>
              <a:spcAft>
                <a:spcPts val="0"/>
              </a:spcAft>
              <a:defRPr sz="6000" b="1" i="0" baseline="0">
                <a:latin typeface="Avenir Heavy" charset="0"/>
                <a:ea typeface="Avenir Heavy" charset="0"/>
                <a:cs typeface="Avenir Heavy" charset="0"/>
              </a:defRPr>
            </a:lvl1pPr>
          </a:lstStyle>
          <a:p>
            <a:r>
              <a:rPr lang="en-US" dirty="0"/>
              <a:t>Title goes here.</a:t>
            </a:r>
          </a:p>
        </p:txBody>
      </p:sp>
      <p:sp>
        <p:nvSpPr>
          <p:cNvPr id="27" name="Text Placeholder 26"/>
          <p:cNvSpPr>
            <a:spLocks noGrp="1"/>
          </p:cNvSpPr>
          <p:nvPr>
            <p:ph type="body" sz="quarter" idx="10" hasCustomPrompt="1"/>
          </p:nvPr>
        </p:nvSpPr>
        <p:spPr>
          <a:xfrm>
            <a:off x="4106862" y="3891204"/>
            <a:ext cx="6561137" cy="1570038"/>
          </a:xfrm>
        </p:spPr>
        <p:txBody>
          <a:bodyPr anchor="t"/>
          <a:lstStyle>
            <a:lvl1pPr marL="0" indent="0">
              <a:lnSpc>
                <a:spcPct val="100000"/>
              </a:lnSpc>
              <a:buFont typeface="Arial" charse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A nice subtitle can go here</a:t>
            </a:r>
          </a:p>
        </p:txBody>
      </p:sp>
    </p:spTree>
    <p:extLst>
      <p:ext uri="{BB962C8B-B14F-4D97-AF65-F5344CB8AC3E}">
        <p14:creationId xmlns:p14="http://schemas.microsoft.com/office/powerpoint/2010/main" val="2382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and Conten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F47D5513-894F-764A-A324-A8FF985DD4E6}"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p:nvPr>
        </p:nvSpPr>
        <p:spPr>
          <a:xfrm>
            <a:off x="4883972" y="987425"/>
            <a:ext cx="6368228" cy="4881563"/>
          </a:xfrm>
        </p:spPr>
        <p:txBody>
          <a:bodyPr/>
          <a:lstStyle/>
          <a:p>
            <a:pPr lvl="0"/>
            <a:r>
              <a:rPr lang="en-US" smtClean="0"/>
              <a:t>Edit Master text styles</a:t>
            </a:r>
          </a:p>
        </p:txBody>
      </p:sp>
    </p:spTree>
    <p:extLst>
      <p:ext uri="{BB962C8B-B14F-4D97-AF65-F5344CB8AC3E}">
        <p14:creationId xmlns:p14="http://schemas.microsoft.com/office/powerpoint/2010/main" val="201935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9" y="2209126"/>
            <a:ext cx="3198812" cy="3659862"/>
          </a:xfrm>
        </p:spPr>
        <p:txBody>
          <a:bodyPr anchor="t"/>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text here</a:t>
            </a:r>
          </a:p>
        </p:txBody>
      </p:sp>
      <p:sp>
        <p:nvSpPr>
          <p:cNvPr id="5" name="Date Placeholder 4"/>
          <p:cNvSpPr>
            <a:spLocks noGrp="1"/>
          </p:cNvSpPr>
          <p:nvPr>
            <p:ph type="dt" sz="half" idx="10"/>
          </p:nvPr>
        </p:nvSpPr>
        <p:spPr/>
        <p:txBody>
          <a:bodyPr/>
          <a:lstStyle/>
          <a:p>
            <a:fld id="{0EE3DEEC-492C-ED45-8E03-0A8A0FCA30E4}"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
        <p:nvSpPr>
          <p:cNvPr id="8" name="Title 7"/>
          <p:cNvSpPr>
            <a:spLocks noGrp="1"/>
          </p:cNvSpPr>
          <p:nvPr>
            <p:ph type="title" hasCustomPrompt="1"/>
          </p:nvPr>
        </p:nvSpPr>
        <p:spPr>
          <a:xfrm>
            <a:off x="838200" y="987425"/>
            <a:ext cx="3200104" cy="970467"/>
          </a:xfrm>
        </p:spPr>
        <p:txBody>
          <a:bodyPr anchor="b">
            <a:normAutofit/>
          </a:bodyPr>
          <a:lstStyle>
            <a:lvl1pPr>
              <a:defRPr sz="2800" b="0" i="0">
                <a:latin typeface="Avenir Medium" charset="0"/>
                <a:ea typeface="Avenir Medium" charset="0"/>
                <a:cs typeface="Avenir Medium" charset="0"/>
              </a:defRPr>
            </a:lvl1pPr>
          </a:lstStyle>
          <a:p>
            <a:r>
              <a:rPr lang="en-US" dirty="0"/>
              <a:t>Title goes here.</a:t>
            </a:r>
          </a:p>
        </p:txBody>
      </p:sp>
      <p:sp>
        <p:nvSpPr>
          <p:cNvPr id="10" name="Content Placeholder 9"/>
          <p:cNvSpPr>
            <a:spLocks noGrp="1"/>
          </p:cNvSpPr>
          <p:nvPr>
            <p:ph sz="quarter" idx="13" hasCustomPrompt="1"/>
          </p:nvPr>
        </p:nvSpPr>
        <p:spPr>
          <a:xfrm>
            <a:off x="4883972" y="0"/>
            <a:ext cx="7308028" cy="6857999"/>
          </a:xfrm>
          <a:solidFill>
            <a:schemeClr val="accent1"/>
          </a:solidFill>
        </p:spPr>
        <p:txBody>
          <a:bodyPr/>
          <a:lstStyle/>
          <a:p>
            <a:pPr lvl="0"/>
            <a:r>
              <a:rPr lang="en-US" dirty="0"/>
              <a:t>A nice picture can go here</a:t>
            </a:r>
          </a:p>
        </p:txBody>
      </p:sp>
    </p:spTree>
    <p:extLst>
      <p:ext uri="{BB962C8B-B14F-4D97-AF65-F5344CB8AC3E}">
        <p14:creationId xmlns:p14="http://schemas.microsoft.com/office/powerpoint/2010/main" val="140176403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9248330" cy="6858001"/>
          </a:xfrm>
        </p:spPr>
        <p:txBody>
          <a:bodyPr/>
          <a:lstStyle>
            <a:lvl1pPr>
              <a:lnSpc>
                <a:spcPct val="85000"/>
              </a:lnSpc>
              <a:defRPr b="1" i="0" spc="30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
        <p:nvSpPr>
          <p:cNvPr id="3" name="Date Placeholder 2"/>
          <p:cNvSpPr>
            <a:spLocks noGrp="1"/>
          </p:cNvSpPr>
          <p:nvPr>
            <p:ph type="dt" sz="half" idx="10"/>
          </p:nvPr>
        </p:nvSpPr>
        <p:spPr/>
        <p:txBody>
          <a:bodyPr/>
          <a:lstStyle>
            <a:lvl1pPr>
              <a:defRPr>
                <a:solidFill>
                  <a:schemeClr val="bg1"/>
                </a:solidFill>
              </a:defRPr>
            </a:lvl1pPr>
          </a:lstStyle>
          <a:p>
            <a:fld id="{DA101D0F-D918-734D-BF98-31171A9B8527}" type="datetime1">
              <a:rPr lang="en-US" smtClean="0"/>
              <a:t>4/10/2023</a:t>
            </a:fld>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21868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Date Placeholder 5"/>
          <p:cNvSpPr>
            <a:spLocks noGrp="1"/>
          </p:cNvSpPr>
          <p:nvPr>
            <p:ph type="dt" sz="half" idx="10"/>
          </p:nvPr>
        </p:nvSpPr>
        <p:spPr/>
        <p:txBody>
          <a:bodyPr/>
          <a:lstStyle>
            <a:lvl1pPr>
              <a:defRPr>
                <a:solidFill>
                  <a:schemeClr val="bg1"/>
                </a:solidFill>
              </a:defRPr>
            </a:lvl1pPr>
          </a:lstStyle>
          <a:p>
            <a:fld id="{B19D082E-48EA-DC44-AB29-B113D25A2F8F}" type="datetime1">
              <a:rPr lang="en-US" smtClean="0"/>
              <a:t>4/10/2023</a:t>
            </a:fld>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9" name="Text Placeholder 2"/>
          <p:cNvSpPr>
            <a:spLocks noGrp="1"/>
          </p:cNvSpPr>
          <p:nvPr>
            <p:ph idx="1"/>
          </p:nvPr>
        </p:nvSpPr>
        <p:spPr>
          <a:xfrm>
            <a:off x="4920170" y="790689"/>
            <a:ext cx="6310814" cy="5276624"/>
          </a:xfrm>
          <a:prstGeom prst="rect">
            <a:avLst/>
          </a:prstGeom>
        </p:spPr>
        <p:txBody>
          <a:bodyPr vert="horz" lIns="91440" tIns="45720" rIns="91440" bIns="45720" rtlCol="0" anchor="ctr">
            <a:normAutofit/>
          </a:bodyPr>
          <a:lstStyle>
            <a:lvl1pPr>
              <a:lnSpc>
                <a:spcPct val="100000"/>
              </a:lnSpc>
              <a:spcBef>
                <a:spcPts val="600"/>
              </a:spcBef>
              <a:defRPr>
                <a:solidFill>
                  <a:schemeClr val="bg1"/>
                </a:solidFill>
                <a:latin typeface="Avenir Book" panose="02000503020000020003" pitchFamily="2" charset="0"/>
              </a:defRPr>
            </a:lvl1pPr>
            <a:lvl2pPr>
              <a:lnSpc>
                <a:spcPct val="100000"/>
              </a:lnSpc>
              <a:spcBef>
                <a:spcPts val="600"/>
              </a:spcBef>
              <a:defRPr>
                <a:solidFill>
                  <a:schemeClr val="bg1"/>
                </a:solidFill>
              </a:defRPr>
            </a:lvl2pPr>
            <a:lvl3pPr>
              <a:lnSpc>
                <a:spcPct val="100000"/>
              </a:lnSpc>
              <a:spcBef>
                <a:spcPts val="600"/>
              </a:spcBef>
              <a:defRPr>
                <a:solidFill>
                  <a:schemeClr val="bg1"/>
                </a:solidFill>
                <a:latin typeface="Avenir Book" panose="02000503020000020003" pitchFamily="2" charset="0"/>
              </a:defRPr>
            </a:lvl3pPr>
            <a:lvl4pPr>
              <a:lnSpc>
                <a:spcPct val="100000"/>
              </a:lnSpc>
              <a:spcBef>
                <a:spcPts val="600"/>
              </a:spcBef>
              <a:defRPr>
                <a:solidFill>
                  <a:schemeClr val="bg1"/>
                </a:solidFill>
              </a:defRPr>
            </a:lvl4pPr>
            <a:lvl5pPr>
              <a:lnSpc>
                <a:spcPct val="100000"/>
              </a:lnSpc>
              <a:spcBef>
                <a:spcPts val="600"/>
              </a:spcBef>
              <a:defRPr>
                <a:solidFill>
                  <a:schemeClr val="bg1"/>
                </a:solidFill>
                <a:latin typeface="Avenir Book" panose="02000503020000020003" pitchFamily="2" charset="0"/>
              </a:defRPr>
            </a:lvl5pPr>
            <a:lvl7pPr>
              <a:defRPr>
                <a:solidFill>
                  <a:schemeClr val="bg1"/>
                </a:solidFill>
                <a:latin typeface="Avenir Book" panose="02000503020000020003" pitchFamily="2" charset="0"/>
              </a:defRPr>
            </a:lvl7pPr>
            <a:lvl9pPr>
              <a:defRPr>
                <a:solidFill>
                  <a:schemeClr val="bg1"/>
                </a:solidFill>
                <a:latin typeface="Avenir Book" panose="02000503020000020003" pitchFamily="2" charset="0"/>
              </a:defRPr>
            </a:lvl9p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Edit Master text styles</a:t>
            </a:r>
          </a:p>
          <a:p>
            <a:pPr marL="228600" marR="0" lvl="1"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Second level</a:t>
            </a:r>
          </a:p>
          <a:p>
            <a:pPr marL="228600" marR="0" lvl="2"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Third level</a:t>
            </a:r>
          </a:p>
          <a:p>
            <a:pPr marL="228600" marR="0" lvl="3"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Fourth level</a:t>
            </a:r>
          </a:p>
          <a:p>
            <a:pPr marL="228600" marR="0" lvl="4"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smtClean="0"/>
              <a:t>Fifth level</a:t>
            </a:r>
            <a:endParaRPr lang="en-US" dirty="0"/>
          </a:p>
        </p:txBody>
      </p:sp>
    </p:spTree>
    <p:extLst>
      <p:ext uri="{BB962C8B-B14F-4D97-AF65-F5344CB8AC3E}">
        <p14:creationId xmlns:p14="http://schemas.microsoft.com/office/powerpoint/2010/main" val="58981547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25D6287-4A64-234F-B88A-DDE33279A6AE}" type="datetime1">
              <a:rPr lang="en-US" smtClean="0"/>
              <a:t>4/10/2023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15750798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8598" y="2329031"/>
            <a:ext cx="8634804" cy="2651760"/>
          </a:xfrm>
        </p:spPr>
        <p:txBody>
          <a:bodyPr>
            <a:normAutofit/>
          </a:bodyPr>
          <a:lstStyle>
            <a:lvl1pPr algn="ctr">
              <a:lnSpc>
                <a:spcPct val="80000"/>
              </a:lnSpc>
              <a:defRPr sz="11500" baseline="0"/>
            </a:lvl1pPr>
          </a:lstStyle>
          <a:p>
            <a:r>
              <a:rPr lang="en-US" dirty="0"/>
              <a:t>Thank you!</a:t>
            </a:r>
          </a:p>
        </p:txBody>
      </p:sp>
      <p:sp>
        <p:nvSpPr>
          <p:cNvPr id="3" name="Date Placeholder 2"/>
          <p:cNvSpPr>
            <a:spLocks noGrp="1"/>
          </p:cNvSpPr>
          <p:nvPr>
            <p:ph type="dt" sz="half" idx="10"/>
          </p:nvPr>
        </p:nvSpPr>
        <p:spPr/>
        <p:txBody>
          <a:bodyPr/>
          <a:lstStyle>
            <a:lvl1pPr>
              <a:defRPr>
                <a:solidFill>
                  <a:schemeClr val="accent2"/>
                </a:solidFill>
              </a:defRPr>
            </a:lvl1pPr>
          </a:lstStyle>
          <a:p>
            <a:fld id="{A1AEF81A-83D2-1343-8D33-C876EE9652BE}" type="datetime1">
              <a:rPr lang="en-US" smtClean="0"/>
              <a:t>4/10/2023</a:t>
            </a:fld>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31EC62AD-1449-9143-8F26-15D729BEA7F6}" type="slidenum">
              <a:rPr lang="en-US" smtClean="0"/>
              <a:pPr/>
              <a:t>‹#›</a:t>
            </a:fld>
            <a:endParaRPr lang="en-US" dirty="0"/>
          </a:p>
        </p:txBody>
      </p:sp>
    </p:spTree>
    <p:extLst>
      <p:ext uri="{BB962C8B-B14F-4D97-AF65-F5344CB8AC3E}">
        <p14:creationId xmlns:p14="http://schemas.microsoft.com/office/powerpoint/2010/main" val="33666020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9857E9-8999-DD43-84C9-D8BF6B4F0580}"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106913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766BF372-6359-6D42-9CEC-F5F426B1D10E}" type="datetime1">
              <a:rPr lang="en-US" smtClean="0"/>
              <a:t>4/10/2023</a:t>
            </a:fld>
            <a:endParaRPr lang="en-US" dirty="0"/>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636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E6D9740E-18B7-0546-B642-9570B27504EA}" type="datetime1">
              <a:rPr lang="en-US" smtClean="0"/>
              <a:t>4/10/2023</a:t>
            </a:fld>
            <a:endParaRPr lang="en-US" dirty="0"/>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67220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3560D14D-70C7-C646-A0F0-818CD21F627B}" type="datetime1">
              <a:rPr lang="en-US" smtClean="0"/>
              <a:t>4/10/2023</a:t>
            </a:fld>
            <a:endParaRPr lang="en-US" dirty="0"/>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1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E468EE-4F6C-0647-BD0A-57F0EAF75A58}" type="datetime1">
              <a:rPr lang="en-US" smtClean="0"/>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C62AD-1449-9143-8F26-15D729BEA7F6}" type="slidenum">
              <a:rPr lang="en-US" smtClean="0"/>
              <a:t>‹#›</a:t>
            </a:fld>
            <a:endParaRPr lang="en-US" dirty="0"/>
          </a:p>
        </p:txBody>
      </p:sp>
      <p:sp>
        <p:nvSpPr>
          <p:cNvPr id="11" name="Title 10"/>
          <p:cNvSpPr>
            <a:spLocks noGrp="1"/>
          </p:cNvSpPr>
          <p:nvPr>
            <p:ph type="title" hasCustomPrompt="1"/>
          </p:nvPr>
        </p:nvSpPr>
        <p:spPr/>
        <p:txBody>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7484404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E14235E9-D44A-8643-B389-1C062CBA92D8}" type="datetime1">
              <a:rPr lang="en-US" smtClean="0"/>
              <a:t>4/10/2023</a:t>
            </a:fld>
            <a:endParaRPr lang="en-US" dirty="0"/>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6950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876F36F2-ADAD-BF45-A1D8-EBB335B49CE2}" type="datetime1">
              <a:rPr lang="en-US" smtClean="0"/>
              <a:t>4/10/2023</a:t>
            </a:fld>
            <a:endParaRPr lang="en-US" dirty="0"/>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8974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AC0901B2-5218-B540-889C-696805473232}" type="datetime1">
              <a:rPr lang="en-US" smtClean="0"/>
              <a:t>4/10/2023</a:t>
            </a:fld>
            <a:endParaRPr lang="en-US" dirty="0"/>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1965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CE35616A-70EB-924C-B688-7DF5EB95F9DF}" type="datetime1">
              <a:rPr lang="en-US" smtClean="0"/>
              <a:t>4/10/2023</a:t>
            </a:fld>
            <a:endParaRPr lang="en-US" dirty="0"/>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77095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932F0C85-57BC-5648-ACC5-5E79E7BECF8B}" type="datetime1">
              <a:rPr lang="en-US" smtClean="0"/>
              <a:t>4/10/2023</a:t>
            </a:fld>
            <a:endParaRPr lang="en-US" dirty="0"/>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7474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5452-9035-644B-A41F-3704686FB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D713B-2E10-9247-85CC-9A7F9FD208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AFD78-A95A-C346-9364-4E5CE04D32B1}"/>
              </a:ext>
            </a:extLst>
          </p:cNvPr>
          <p:cNvSpPr>
            <a:spLocks noGrp="1"/>
          </p:cNvSpPr>
          <p:nvPr>
            <p:ph type="dt" sz="half" idx="10"/>
          </p:nvPr>
        </p:nvSpPr>
        <p:spPr/>
        <p:txBody>
          <a:bodyPr/>
          <a:lstStyle/>
          <a:p>
            <a:fld id="{99D88204-209F-9C40-9B88-DBBF3208A878}" type="datetime1">
              <a:rPr lang="en-US" smtClean="0"/>
              <a:t>4/10/2023</a:t>
            </a:fld>
            <a:endParaRPr lang="en-US" dirty="0"/>
          </a:p>
        </p:txBody>
      </p:sp>
      <p:sp>
        <p:nvSpPr>
          <p:cNvPr id="5" name="Footer Placeholder 4">
            <a:extLst>
              <a:ext uri="{FF2B5EF4-FFF2-40B4-BE49-F238E27FC236}">
                <a16:creationId xmlns:a16="http://schemas.microsoft.com/office/drawing/2014/main" id="{B6F82E4B-4A39-DE40-B75A-C882F39149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C6C3A9-15BC-2E4D-BC88-23B7558A71D1}"/>
              </a:ext>
            </a:extLst>
          </p:cNvPr>
          <p:cNvSpPr>
            <a:spLocks noGrp="1"/>
          </p:cNvSpPr>
          <p:nvPr>
            <p:ph type="sldNum" sz="quarter" idx="12"/>
          </p:nvPr>
        </p:nvSpPr>
        <p:spPr>
          <a:xfrm>
            <a:off x="11000508" y="317375"/>
            <a:ext cx="876623" cy="263650"/>
          </a:xfrm>
          <a:prstGeom prst="rect">
            <a:avLst/>
          </a:prstGeom>
        </p:spPr>
        <p:txBody>
          <a:bodyPr/>
          <a:lstStyle/>
          <a:p>
            <a:fld id="{9B3D46C1-1EED-0E4A-8C63-0EFC12332633}" type="slidenum">
              <a:rPr lang="en-US" smtClean="0"/>
              <a:t>‹#›</a:t>
            </a:fld>
            <a:endParaRPr lang="en-US" dirty="0"/>
          </a:p>
        </p:txBody>
      </p:sp>
    </p:spTree>
    <p:extLst>
      <p:ext uri="{BB962C8B-B14F-4D97-AF65-F5344CB8AC3E}">
        <p14:creationId xmlns:p14="http://schemas.microsoft.com/office/powerpoint/2010/main" val="1929726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C0B9-8638-A749-AAE5-32F5A318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59D53-2D5A-1E4C-8A7B-854275DEE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60B6E-9A4D-0743-8AC2-520A3FD8C02A}"/>
              </a:ext>
            </a:extLst>
          </p:cNvPr>
          <p:cNvSpPr>
            <a:spLocks noGrp="1"/>
          </p:cNvSpPr>
          <p:nvPr>
            <p:ph type="dt" sz="half" idx="10"/>
          </p:nvPr>
        </p:nvSpPr>
        <p:spPr/>
        <p:txBody>
          <a:bodyPr/>
          <a:lstStyle/>
          <a:p>
            <a:fld id="{6359BC1B-ACB5-8D4D-B7B8-B7C0E963E3BB}" type="datetime1">
              <a:rPr lang="en-US" smtClean="0"/>
              <a:t>4/10/2023</a:t>
            </a:fld>
            <a:endParaRPr lang="en-US" dirty="0"/>
          </a:p>
        </p:txBody>
      </p:sp>
      <p:sp>
        <p:nvSpPr>
          <p:cNvPr id="5" name="Footer Placeholder 4">
            <a:extLst>
              <a:ext uri="{FF2B5EF4-FFF2-40B4-BE49-F238E27FC236}">
                <a16:creationId xmlns:a16="http://schemas.microsoft.com/office/drawing/2014/main" id="{F9617103-3738-4748-B1D9-9E41F1A99BD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3407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DA43-9C4C-5D4B-B3CD-8964BD3F4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E3EF1-6480-F540-9B10-0D6C45655426}"/>
              </a:ext>
            </a:extLst>
          </p:cNvPr>
          <p:cNvSpPr>
            <a:spLocks noGrp="1"/>
          </p:cNvSpPr>
          <p:nvPr>
            <p:ph sz="half" idx="1"/>
          </p:nvPr>
        </p:nvSpPr>
        <p:spPr>
          <a:xfrm>
            <a:off x="377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AAE03-809D-494C-99BB-120360CB71F3}"/>
              </a:ext>
            </a:extLst>
          </p:cNvPr>
          <p:cNvSpPr>
            <a:spLocks noGrp="1"/>
          </p:cNvSpPr>
          <p:nvPr>
            <p:ph sz="half" idx="2"/>
          </p:nvPr>
        </p:nvSpPr>
        <p:spPr>
          <a:xfrm>
            <a:off x="5711686" y="2054087"/>
            <a:ext cx="6102626" cy="412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56B67-70AD-0544-BE62-85FEBAB7312F}"/>
              </a:ext>
            </a:extLst>
          </p:cNvPr>
          <p:cNvSpPr>
            <a:spLocks noGrp="1"/>
          </p:cNvSpPr>
          <p:nvPr>
            <p:ph type="dt" sz="half" idx="10"/>
          </p:nvPr>
        </p:nvSpPr>
        <p:spPr/>
        <p:txBody>
          <a:bodyPr/>
          <a:lstStyle/>
          <a:p>
            <a:fld id="{D4FCBDEA-E505-2841-B1FE-E92D833FD8F5}" type="datetime1">
              <a:rPr lang="en-US" smtClean="0"/>
              <a:t>4/10/2023</a:t>
            </a:fld>
            <a:endParaRPr lang="en-US" dirty="0"/>
          </a:p>
        </p:txBody>
      </p:sp>
      <p:sp>
        <p:nvSpPr>
          <p:cNvPr id="6" name="Footer Placeholder 5">
            <a:extLst>
              <a:ext uri="{FF2B5EF4-FFF2-40B4-BE49-F238E27FC236}">
                <a16:creationId xmlns:a16="http://schemas.microsoft.com/office/drawing/2014/main" id="{D8031ACA-E831-BC41-B822-504FD6A0EC2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1134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888-6B0B-9849-90A3-FB50BBE75B97}"/>
              </a:ext>
            </a:extLst>
          </p:cNvPr>
          <p:cNvSpPr>
            <a:spLocks noGrp="1"/>
          </p:cNvSpPr>
          <p:nvPr>
            <p:ph type="title"/>
          </p:nvPr>
        </p:nvSpPr>
        <p:spPr>
          <a:xfrm>
            <a:off x="357809" y="866776"/>
            <a:ext cx="11519322"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D73ABB-A515-C944-B7EC-4FC2FEE4E066}"/>
              </a:ext>
            </a:extLst>
          </p:cNvPr>
          <p:cNvSpPr>
            <a:spLocks noGrp="1"/>
          </p:cNvSpPr>
          <p:nvPr>
            <p:ph type="body" idx="1"/>
          </p:nvPr>
        </p:nvSpPr>
        <p:spPr>
          <a:xfrm>
            <a:off x="357810" y="1840189"/>
            <a:ext cx="61589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6A256-8FD7-6147-81B2-FD4ADB08C0F2}"/>
              </a:ext>
            </a:extLst>
          </p:cNvPr>
          <p:cNvSpPr>
            <a:spLocks noGrp="1"/>
          </p:cNvSpPr>
          <p:nvPr>
            <p:ph sz="half" idx="2"/>
          </p:nvPr>
        </p:nvSpPr>
        <p:spPr>
          <a:xfrm>
            <a:off x="357810" y="2664101"/>
            <a:ext cx="615895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457E43-3476-6649-9856-6F5C9C84B4A3}"/>
              </a:ext>
            </a:extLst>
          </p:cNvPr>
          <p:cNvSpPr>
            <a:spLocks noGrp="1"/>
          </p:cNvSpPr>
          <p:nvPr>
            <p:ph type="body" sz="quarter" idx="3"/>
          </p:nvPr>
        </p:nvSpPr>
        <p:spPr>
          <a:xfrm>
            <a:off x="5687847" y="1840189"/>
            <a:ext cx="618928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4AB94-37BE-4F49-AE6A-3015D520A36F}"/>
              </a:ext>
            </a:extLst>
          </p:cNvPr>
          <p:cNvSpPr>
            <a:spLocks noGrp="1"/>
          </p:cNvSpPr>
          <p:nvPr>
            <p:ph sz="quarter" idx="4"/>
          </p:nvPr>
        </p:nvSpPr>
        <p:spPr>
          <a:xfrm>
            <a:off x="5687847" y="2664101"/>
            <a:ext cx="61892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877D9-5F0D-9C42-A3D2-EAEF8BECD2E1}"/>
              </a:ext>
            </a:extLst>
          </p:cNvPr>
          <p:cNvSpPr>
            <a:spLocks noGrp="1"/>
          </p:cNvSpPr>
          <p:nvPr>
            <p:ph type="dt" sz="half" idx="10"/>
          </p:nvPr>
        </p:nvSpPr>
        <p:spPr/>
        <p:txBody>
          <a:bodyPr/>
          <a:lstStyle/>
          <a:p>
            <a:fld id="{66BF6F58-6ACA-2744-A837-901E380C64E9}" type="datetime1">
              <a:rPr lang="en-US" smtClean="0"/>
              <a:t>4/10/2023</a:t>
            </a:fld>
            <a:endParaRPr lang="en-US" dirty="0"/>
          </a:p>
        </p:txBody>
      </p:sp>
      <p:sp>
        <p:nvSpPr>
          <p:cNvPr id="8" name="Footer Placeholder 7">
            <a:extLst>
              <a:ext uri="{FF2B5EF4-FFF2-40B4-BE49-F238E27FC236}">
                <a16:creationId xmlns:a16="http://schemas.microsoft.com/office/drawing/2014/main" id="{D611C2D2-EC27-3D4E-8969-5A8609C832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4533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DDB-F680-FF44-9A59-5287753A7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47A4-1986-2544-BC65-D415982DA61D}"/>
              </a:ext>
            </a:extLst>
          </p:cNvPr>
          <p:cNvSpPr>
            <a:spLocks noGrp="1"/>
          </p:cNvSpPr>
          <p:nvPr>
            <p:ph type="dt" sz="half" idx="10"/>
          </p:nvPr>
        </p:nvSpPr>
        <p:spPr/>
        <p:txBody>
          <a:bodyPr/>
          <a:lstStyle/>
          <a:p>
            <a:fld id="{DFED94CB-A2FF-2B4D-9500-FB4964CCA202}" type="datetime1">
              <a:rPr lang="en-US" smtClean="0"/>
              <a:t>4/10/2023</a:t>
            </a:fld>
            <a:endParaRPr lang="en-US" dirty="0"/>
          </a:p>
        </p:txBody>
      </p:sp>
      <p:sp>
        <p:nvSpPr>
          <p:cNvPr id="4" name="Footer Placeholder 3">
            <a:extLst>
              <a:ext uri="{FF2B5EF4-FFF2-40B4-BE49-F238E27FC236}">
                <a16:creationId xmlns:a16="http://schemas.microsoft.com/office/drawing/2014/main" id="{E9CDAAB4-9018-7D46-A457-EBFEDCDEFAF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613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5CD3-B087-8548-96ED-EAE0EAE1C35B}" type="datetime1">
              <a:rPr lang="en-US" smtClean="0"/>
              <a:t>4/10/2023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C62AD-1449-9143-8F26-15D729BEA7F6}" type="slidenum">
              <a:rPr lang="en-US" smtClean="0"/>
              <a:t>‹#›</a:t>
            </a:fld>
            <a:endParaRPr lang="en-US" dirty="0"/>
          </a:p>
        </p:txBody>
      </p:sp>
    </p:spTree>
    <p:extLst>
      <p:ext uri="{BB962C8B-B14F-4D97-AF65-F5344CB8AC3E}">
        <p14:creationId xmlns:p14="http://schemas.microsoft.com/office/powerpoint/2010/main" val="18585808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D9D413-90FB-244F-B8AF-CB6F9D8C3E6B}"/>
              </a:ext>
            </a:extLst>
          </p:cNvPr>
          <p:cNvSpPr>
            <a:spLocks noGrp="1"/>
          </p:cNvSpPr>
          <p:nvPr>
            <p:ph type="dt" sz="half" idx="10"/>
          </p:nvPr>
        </p:nvSpPr>
        <p:spPr/>
        <p:txBody>
          <a:bodyPr/>
          <a:lstStyle/>
          <a:p>
            <a:fld id="{5EF610A4-742E-514E-91B2-8A06E175F05D}" type="datetime1">
              <a:rPr lang="en-US" smtClean="0"/>
              <a:t>4/10/2023</a:t>
            </a:fld>
            <a:endParaRPr lang="en-US" dirty="0"/>
          </a:p>
        </p:txBody>
      </p:sp>
      <p:sp>
        <p:nvSpPr>
          <p:cNvPr id="3" name="Footer Placeholder 2">
            <a:extLst>
              <a:ext uri="{FF2B5EF4-FFF2-40B4-BE49-F238E27FC236}">
                <a16:creationId xmlns:a16="http://schemas.microsoft.com/office/drawing/2014/main" id="{B45F216B-8F0B-3948-951A-9A516CC5901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76785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B259-270B-554E-A7D9-4AEBA72E2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B478F-0E58-CC4A-B268-37378D4E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340A82-9BDC-1C4E-97AA-9A0E132C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2A920-D4BF-0447-B526-8C6E4FA251EA}"/>
              </a:ext>
            </a:extLst>
          </p:cNvPr>
          <p:cNvSpPr>
            <a:spLocks noGrp="1"/>
          </p:cNvSpPr>
          <p:nvPr>
            <p:ph type="dt" sz="half" idx="10"/>
          </p:nvPr>
        </p:nvSpPr>
        <p:spPr/>
        <p:txBody>
          <a:bodyPr/>
          <a:lstStyle/>
          <a:p>
            <a:fld id="{4B34D9D6-D11E-B748-BE8B-E5CDFD9ED2BD}" type="datetime1">
              <a:rPr lang="en-US" smtClean="0"/>
              <a:t>4/10/2023</a:t>
            </a:fld>
            <a:endParaRPr lang="en-US" dirty="0"/>
          </a:p>
        </p:txBody>
      </p:sp>
      <p:sp>
        <p:nvSpPr>
          <p:cNvPr id="6" name="Footer Placeholder 5">
            <a:extLst>
              <a:ext uri="{FF2B5EF4-FFF2-40B4-BE49-F238E27FC236}">
                <a16:creationId xmlns:a16="http://schemas.microsoft.com/office/drawing/2014/main" id="{6875230E-8AFD-794E-BC7B-228D2C2F6F8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68048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E41-2492-994C-9B9A-276532985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FD14F-DDB7-EC45-A596-07903D473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D66848A-CB23-6943-85D0-0BD8368CB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800-1B73-F748-9B18-8AD7035DEB82}"/>
              </a:ext>
            </a:extLst>
          </p:cNvPr>
          <p:cNvSpPr>
            <a:spLocks noGrp="1"/>
          </p:cNvSpPr>
          <p:nvPr>
            <p:ph type="dt" sz="half" idx="10"/>
          </p:nvPr>
        </p:nvSpPr>
        <p:spPr/>
        <p:txBody>
          <a:bodyPr/>
          <a:lstStyle/>
          <a:p>
            <a:fld id="{EFB0B308-2F20-A14E-8872-F1837B9085C0}" type="datetime1">
              <a:rPr lang="en-US" smtClean="0"/>
              <a:t>4/10/2023</a:t>
            </a:fld>
            <a:endParaRPr lang="en-US" dirty="0"/>
          </a:p>
        </p:txBody>
      </p:sp>
      <p:sp>
        <p:nvSpPr>
          <p:cNvPr id="6" name="Footer Placeholder 5">
            <a:extLst>
              <a:ext uri="{FF2B5EF4-FFF2-40B4-BE49-F238E27FC236}">
                <a16:creationId xmlns:a16="http://schemas.microsoft.com/office/drawing/2014/main" id="{6B3E91BA-7CE3-2D49-881C-485D965AB55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873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BAEAACC-4622-6F49-A539-615950FBDF5A}" type="datetime1">
              <a:rPr lang="en-US" smtClean="0"/>
              <a:t>4/10/2023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31EC62AD-1449-9143-8F26-15D729BEA7F6}" type="slidenum">
              <a:rPr lang="en-US" smtClean="0"/>
              <a:pPr/>
              <a:t>‹#›</a:t>
            </a:fld>
            <a:endParaRPr lang="en-US" dirty="0"/>
          </a:p>
        </p:txBody>
      </p:sp>
      <p:sp>
        <p:nvSpPr>
          <p:cNvPr id="6" name="Title 5"/>
          <p:cNvSpPr>
            <a:spLocks noGrp="1"/>
          </p:cNvSpPr>
          <p:nvPr>
            <p:ph type="title" hasCustomPrompt="1"/>
          </p:nvPr>
        </p:nvSpPr>
        <p:spPr>
          <a:xfrm>
            <a:off x="838200" y="-1"/>
            <a:ext cx="9248330" cy="6858001"/>
          </a:xfrm>
        </p:spPr>
        <p:txBody>
          <a:bodyPr/>
          <a:lstStyle>
            <a:lvl1pPr>
              <a:lnSpc>
                <a:spcPct val="85000"/>
              </a:lnSpc>
              <a:defRPr b="1" i="0" spc="300" baseline="0">
                <a:solidFill>
                  <a:schemeClr val="bg1"/>
                </a:solidFill>
                <a:latin typeface="Gotham Black" charset="0"/>
                <a:ea typeface="Gotham Black" charset="0"/>
                <a:cs typeface="Gotham Black" charset="0"/>
              </a:defRPr>
            </a:lvl1pPr>
          </a:lstStyle>
          <a:p>
            <a:r>
              <a:rPr lang="en-US" dirty="0"/>
              <a:t>TITLE GOES</a:t>
            </a:r>
            <a:br>
              <a:rPr lang="en-US" dirty="0"/>
            </a:br>
            <a:r>
              <a:rPr lang="en-US" dirty="0"/>
              <a:t>HERE</a:t>
            </a:r>
          </a:p>
        </p:txBody>
      </p:sp>
    </p:spTree>
    <p:extLst>
      <p:ext uri="{BB962C8B-B14F-4D97-AF65-F5344CB8AC3E}">
        <p14:creationId xmlns:p14="http://schemas.microsoft.com/office/powerpoint/2010/main" val="9718255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0C1B9-4D6D-F74B-BF67-6F8F31E31DB2}" type="datetime1">
              <a:rPr lang="en-US" smtClean="0"/>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C62AD-1449-9143-8F26-15D729BEA7F6}" type="slidenum">
              <a:rPr lang="en-US" smtClean="0"/>
              <a:t>‹#›</a:t>
            </a:fld>
            <a:endParaRPr lang="en-US" dirty="0"/>
          </a:p>
        </p:txBody>
      </p:sp>
      <p:sp>
        <p:nvSpPr>
          <p:cNvPr id="16" name="Text Placeholder 15"/>
          <p:cNvSpPr>
            <a:spLocks noGrp="1"/>
          </p:cNvSpPr>
          <p:nvPr>
            <p:ph type="body" sz="quarter" idx="13" hasCustomPrompt="1"/>
          </p:nvPr>
        </p:nvSpPr>
        <p:spPr>
          <a:xfrm>
            <a:off x="1038226"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4" hasCustomPrompt="1"/>
          </p:nvPr>
        </p:nvSpPr>
        <p:spPr>
          <a:xfrm>
            <a:off x="6583458" y="1249073"/>
            <a:ext cx="4548187"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3020796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E700D-67A5-114C-9295-0EF661889BFE}" type="datetime1">
              <a:rPr lang="en-US" smtClean="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3"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4"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5"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063880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 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F0AFDF-4414-A141-A7B3-A74847E46639}" type="datetime1">
              <a:rPr lang="en-US" smtClean="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1036320" y="2232660"/>
            <a:ext cx="4549140" cy="3586004"/>
          </a:xfrm>
        </p:spPr>
        <p:txBody>
          <a:bodyPr anchor="t">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6582505" y="2232660"/>
            <a:ext cx="4549140" cy="3586004"/>
          </a:xfrm>
        </p:spPr>
        <p:txBody>
          <a:bodyPr anchor="t">
            <a:norm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hasCustomPrompt="1"/>
          </p:nvPr>
        </p:nvSpPr>
        <p:spPr>
          <a:xfrm>
            <a:off x="175366" y="160020"/>
            <a:ext cx="6903166" cy="350521"/>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16" name="Text Placeholder 15"/>
          <p:cNvSpPr>
            <a:spLocks noGrp="1"/>
          </p:cNvSpPr>
          <p:nvPr>
            <p:ph type="body" sz="quarter" idx="14" hasCustomPrompt="1"/>
          </p:nvPr>
        </p:nvSpPr>
        <p:spPr>
          <a:xfrm>
            <a:off x="1031388" y="1323825"/>
            <a:ext cx="455407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17" name="Text Placeholder 15"/>
          <p:cNvSpPr>
            <a:spLocks noGrp="1"/>
          </p:cNvSpPr>
          <p:nvPr>
            <p:ph type="body" sz="quarter" idx="15" hasCustomPrompt="1"/>
          </p:nvPr>
        </p:nvSpPr>
        <p:spPr>
          <a:xfrm>
            <a:off x="6582503" y="1323824"/>
            <a:ext cx="4549141"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68197473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Thre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AB80C4-AB35-BF4D-B9B4-55DB25AEF489}" type="datetime1">
              <a:rPr lang="en-US" smtClean="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6" name="Content Placeholder 2"/>
          <p:cNvSpPr>
            <a:spLocks noGrp="1"/>
          </p:cNvSpPr>
          <p:nvPr>
            <p:ph sz="half" idx="1"/>
          </p:nvPr>
        </p:nvSpPr>
        <p:spPr>
          <a:xfrm>
            <a:off x="723900" y="2232660"/>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7" name="Content Placeholder 3"/>
          <p:cNvSpPr>
            <a:spLocks noGrp="1"/>
          </p:cNvSpPr>
          <p:nvPr>
            <p:ph sz="half" idx="2"/>
          </p:nvPr>
        </p:nvSpPr>
        <p:spPr>
          <a:xfrm>
            <a:off x="4547965" y="2232660"/>
            <a:ext cx="3064415" cy="3586004"/>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8373205" y="2241947"/>
            <a:ext cx="3063240" cy="3586004"/>
          </a:xfrm>
        </p:spPr>
        <p:txBody>
          <a:bodyPr anchor="t">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7" name="Title 16"/>
          <p:cNvSpPr>
            <a:spLocks noGrp="1"/>
          </p:cNvSpPr>
          <p:nvPr>
            <p:ph type="title" hasCustomPrompt="1"/>
          </p:nvPr>
        </p:nvSpPr>
        <p:spPr>
          <a:xfrm>
            <a:off x="175259" y="160020"/>
            <a:ext cx="9108589" cy="350520"/>
          </a:xfrm>
        </p:spPr>
        <p:txBody>
          <a:bodyPr>
            <a:noAutofit/>
          </a:bodyPr>
          <a:lstStyle>
            <a:lvl1pPr>
              <a:defRPr sz="2000" b="0" i="0" spc="300">
                <a:solidFill>
                  <a:schemeClr val="tx2"/>
                </a:solidFill>
                <a:latin typeface="Avenir Medium" charset="0"/>
                <a:ea typeface="Avenir Medium" charset="0"/>
                <a:cs typeface="Avenir Medium" charset="0"/>
              </a:defRPr>
            </a:lvl1pPr>
          </a:lstStyle>
          <a:p>
            <a:r>
              <a:rPr lang="en-US" dirty="0"/>
              <a:t>ADD A MAIN TITLE HERE</a:t>
            </a:r>
          </a:p>
        </p:txBody>
      </p:sp>
      <p:sp>
        <p:nvSpPr>
          <p:cNvPr id="20" name="Text Placeholder 15"/>
          <p:cNvSpPr>
            <a:spLocks noGrp="1"/>
          </p:cNvSpPr>
          <p:nvPr>
            <p:ph type="body" sz="quarter" idx="14" hasCustomPrompt="1"/>
          </p:nvPr>
        </p:nvSpPr>
        <p:spPr>
          <a:xfrm>
            <a:off x="4549140" y="1326805"/>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1" name="Text Placeholder 15"/>
          <p:cNvSpPr>
            <a:spLocks noGrp="1"/>
          </p:cNvSpPr>
          <p:nvPr>
            <p:ph type="body" sz="quarter" idx="15" hasCustomPrompt="1"/>
          </p:nvPr>
        </p:nvSpPr>
        <p:spPr>
          <a:xfrm>
            <a:off x="723900"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
        <p:nvSpPr>
          <p:cNvPr id="22" name="Text Placeholder 15"/>
          <p:cNvSpPr>
            <a:spLocks noGrp="1"/>
          </p:cNvSpPr>
          <p:nvPr>
            <p:ph type="body" sz="quarter" idx="16" hasCustomPrompt="1"/>
          </p:nvPr>
        </p:nvSpPr>
        <p:spPr>
          <a:xfrm>
            <a:off x="8373205" y="1326804"/>
            <a:ext cx="3063240" cy="876561"/>
          </a:xfrm>
        </p:spPr>
        <p:txBody>
          <a:bodyPr anchor="b">
            <a:normAutofit/>
          </a:bodyPr>
          <a:lstStyle>
            <a:lvl1pPr>
              <a:defRPr sz="2400" b="0" i="0">
                <a:latin typeface="Avenir Medium" charset="0"/>
                <a:ea typeface="Avenir Medium" charset="0"/>
                <a:cs typeface="Avenir Medium" charset="0"/>
              </a:defRPr>
            </a:lvl1pPr>
          </a:lstStyle>
          <a:p>
            <a:pPr lvl="0"/>
            <a:r>
              <a:rPr lang="en-US" dirty="0"/>
              <a:t>Add title here</a:t>
            </a:r>
          </a:p>
        </p:txBody>
      </p:sp>
    </p:spTree>
    <p:extLst>
      <p:ext uri="{BB962C8B-B14F-4D97-AF65-F5344CB8AC3E}">
        <p14:creationId xmlns:p14="http://schemas.microsoft.com/office/powerpoint/2010/main" val="18193480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Image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19352B-458C-B747-BAB2-AE015B33F5A7}" type="datetime1">
              <a:rPr lang="en-US" smtClean="0"/>
              <a:t>4/10/2023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C62AD-1449-9143-8F26-15D729BEA7F6}" type="slidenum">
              <a:rPr lang="en-US" smtClean="0"/>
              <a:pPr/>
              <a:t>‹#›</a:t>
            </a:fld>
            <a:endParaRPr lang="en-US" dirty="0"/>
          </a:p>
        </p:txBody>
      </p:sp>
      <p:sp>
        <p:nvSpPr>
          <p:cNvPr id="7" name="Content Placeholder 6"/>
          <p:cNvSpPr>
            <a:spLocks noGrp="1"/>
          </p:cNvSpPr>
          <p:nvPr>
            <p:ph sz="quarter" idx="13"/>
          </p:nvPr>
        </p:nvSpPr>
        <p:spPr>
          <a:xfrm>
            <a:off x="1075056" y="1143000"/>
            <a:ext cx="10057764" cy="4960620"/>
          </a:xfrm>
        </p:spPr>
        <p:txBody>
          <a:bodyPr/>
          <a:lstStyle/>
          <a:p>
            <a:pPr lvl="0"/>
            <a:r>
              <a:rPr lang="en-US" smtClean="0"/>
              <a:t>Edit Master text styles</a:t>
            </a:r>
          </a:p>
        </p:txBody>
      </p:sp>
      <p:sp>
        <p:nvSpPr>
          <p:cNvPr id="11" name="Title 10"/>
          <p:cNvSpPr>
            <a:spLocks noGrp="1"/>
          </p:cNvSpPr>
          <p:nvPr>
            <p:ph type="title" hasCustomPrompt="1"/>
          </p:nvPr>
        </p:nvSpPr>
        <p:spPr>
          <a:xfrm>
            <a:off x="170778" y="160020"/>
            <a:ext cx="9265920" cy="350520"/>
          </a:xfrm>
          <a:prstGeom prst="rect">
            <a:avLst/>
          </a:prstGeom>
        </p:spPr>
        <p:txBody>
          <a:bodyPr>
            <a:noAutofit/>
          </a:bodyPr>
          <a:lstStyle>
            <a:lvl1pPr>
              <a:defRPr sz="2000" b="0" i="0" spc="300" baseline="0">
                <a:solidFill>
                  <a:schemeClr val="tx2"/>
                </a:solidFill>
                <a:latin typeface="Avenir Medium" charset="0"/>
                <a:ea typeface="Avenir Medium" charset="0"/>
                <a:cs typeface="Avenir Medium" charset="0"/>
              </a:defRPr>
            </a:lvl1pPr>
          </a:lstStyle>
          <a:p>
            <a:r>
              <a:rPr lang="en-US" dirty="0"/>
              <a:t>ADD A MAIN TITLE HERE</a:t>
            </a:r>
          </a:p>
        </p:txBody>
      </p:sp>
    </p:spTree>
    <p:extLst>
      <p:ext uri="{BB962C8B-B14F-4D97-AF65-F5344CB8AC3E}">
        <p14:creationId xmlns:p14="http://schemas.microsoft.com/office/powerpoint/2010/main" val="759170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7.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4000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20170" y="790689"/>
            <a:ext cx="6310814" cy="5276624"/>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1000"/>
              </a:spcBef>
              <a:spcAft>
                <a:spcPts val="0"/>
              </a:spcAft>
              <a:buClr>
                <a:schemeClr val="accent1"/>
              </a:buClr>
              <a:buSzPct val="50000"/>
              <a:buFont typeface="LucidaGrande" charset="0"/>
              <a:buChar char="▶"/>
              <a:tabLst/>
              <a:defRPr/>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1934" y="6445553"/>
            <a:ext cx="806755" cy="175895"/>
          </a:xfrm>
          <a:prstGeom prst="rect">
            <a:avLst/>
          </a:prstGeom>
        </p:spPr>
        <p:txBody>
          <a:bodyPr vert="horz" lIns="91440" tIns="45720" rIns="91440" bIns="45720" rtlCol="0" anchor="ctr"/>
          <a:lstStyle>
            <a:lvl1pPr algn="r">
              <a:defRPr sz="1000" b="0" i="0">
                <a:solidFill>
                  <a:schemeClr val="tx1">
                    <a:tint val="75000"/>
                  </a:schemeClr>
                </a:solidFill>
                <a:latin typeface="Avenir Medium" charset="0"/>
                <a:ea typeface="Avenir Medium" charset="0"/>
                <a:cs typeface="Avenir Medium" charset="0"/>
              </a:defRPr>
            </a:lvl1pPr>
          </a:lstStyle>
          <a:p>
            <a:fld id="{EDB3CD05-88C6-9544-9DF4-7E6154427EC7}" type="datetime1">
              <a:rPr lang="en-US" smtClean="0"/>
              <a:t>4/10/2023</a:t>
            </a:fld>
            <a:endParaRPr lang="en-US" dirty="0"/>
          </a:p>
        </p:txBody>
      </p:sp>
      <p:sp>
        <p:nvSpPr>
          <p:cNvPr id="5" name="Footer Placeholder 4"/>
          <p:cNvSpPr>
            <a:spLocks noGrp="1"/>
          </p:cNvSpPr>
          <p:nvPr>
            <p:ph type="ftr" sz="quarter" idx="3"/>
          </p:nvPr>
        </p:nvSpPr>
        <p:spPr>
          <a:xfrm>
            <a:off x="8328690" y="6447459"/>
            <a:ext cx="3101310" cy="173989"/>
          </a:xfrm>
          <a:prstGeom prst="rect">
            <a:avLst/>
          </a:prstGeom>
        </p:spPr>
        <p:txBody>
          <a:bodyPr vert="horz" lIns="91440" tIns="45720" rIns="91440" bIns="45720" rtlCol="0" anchor="ctr"/>
          <a:lstStyle>
            <a:lvl1pPr algn="ctr">
              <a:defRPr sz="1200" b="0" i="0">
                <a:solidFill>
                  <a:schemeClr val="tx1">
                    <a:tint val="75000"/>
                  </a:schemeClr>
                </a:solidFill>
                <a:latin typeface="Avenir Medium" charset="0"/>
                <a:ea typeface="Avenir Medium" charset="0"/>
                <a:cs typeface="Avenir Medium" charset="0"/>
              </a:defRPr>
            </a:lvl1pPr>
          </a:lstStyle>
          <a:p>
            <a:endParaRPr lang="en-US" dirty="0"/>
          </a:p>
        </p:txBody>
      </p:sp>
      <p:sp>
        <p:nvSpPr>
          <p:cNvPr id="6" name="Slide Number Placeholder 5"/>
          <p:cNvSpPr>
            <a:spLocks noGrp="1"/>
          </p:cNvSpPr>
          <p:nvPr>
            <p:ph type="sldNum" sz="quarter" idx="4"/>
          </p:nvPr>
        </p:nvSpPr>
        <p:spPr>
          <a:xfrm>
            <a:off x="11430000" y="6211614"/>
            <a:ext cx="565868" cy="407929"/>
          </a:xfrm>
          <a:prstGeom prst="rect">
            <a:avLst/>
          </a:prstGeom>
        </p:spPr>
        <p:txBody>
          <a:bodyPr vert="horz" lIns="91440" tIns="45720" rIns="91440" bIns="45720" rtlCol="0" anchor="b"/>
          <a:lstStyle>
            <a:lvl1pPr algn="r">
              <a:defRPr sz="1600" b="0" i="0">
                <a:solidFill>
                  <a:schemeClr val="tx1">
                    <a:tint val="75000"/>
                  </a:schemeClr>
                </a:solidFill>
                <a:latin typeface="Avenir Medium" charset="0"/>
                <a:ea typeface="Avenir Medium" charset="0"/>
                <a:cs typeface="Avenir Medium" charset="0"/>
              </a:defRPr>
            </a:lvl1pPr>
          </a:lstStyle>
          <a:p>
            <a:fld id="{31EC62AD-1449-9143-8F26-15D729BEA7F6}" type="slidenum">
              <a:rPr lang="en-US" smtClean="0"/>
              <a:pPr/>
              <a:t>‹#›</a:t>
            </a:fld>
            <a:endParaRPr lang="en-US" dirty="0"/>
          </a:p>
        </p:txBody>
      </p:sp>
      <p:sp>
        <p:nvSpPr>
          <p:cNvPr id="9" name="Title Placeholder 8"/>
          <p:cNvSpPr>
            <a:spLocks noGrp="1"/>
          </p:cNvSpPr>
          <p:nvPr>
            <p:ph type="title"/>
          </p:nvPr>
        </p:nvSpPr>
        <p:spPr>
          <a:xfrm>
            <a:off x="838200" y="-1"/>
            <a:ext cx="3200400" cy="6858001"/>
          </a:xfrm>
          <a:prstGeom prst="rect">
            <a:avLst/>
          </a:prstGeom>
        </p:spPr>
        <p:txBody>
          <a:bodyPr vert="horz" lIns="91440" tIns="45720" rIns="91440" bIns="45720" rtlCol="0" anchor="ctr">
            <a:normAutofit/>
          </a:bodyPr>
          <a:lstStyle/>
          <a:p>
            <a:r>
              <a:rPr lang="en-US" dirty="0"/>
              <a:t>A nice</a:t>
            </a:r>
            <a:br>
              <a:rPr lang="en-US" dirty="0"/>
            </a:br>
            <a:r>
              <a:rPr lang="en-US" dirty="0"/>
              <a:t>title</a:t>
            </a:r>
            <a:br>
              <a:rPr lang="en-US" dirty="0"/>
            </a:br>
            <a:r>
              <a:rPr lang="en-US" dirty="0"/>
              <a:t>can go here.</a:t>
            </a:r>
          </a:p>
        </p:txBody>
      </p:sp>
    </p:spTree>
    <p:extLst>
      <p:ext uri="{BB962C8B-B14F-4D97-AF65-F5344CB8AC3E}">
        <p14:creationId xmlns:p14="http://schemas.microsoft.com/office/powerpoint/2010/main" val="30935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8" r:id="rId4"/>
    <p:sldLayoutId id="2147483676" r:id="rId5"/>
    <p:sldLayoutId id="2147483683" r:id="rId6"/>
    <p:sldLayoutId id="2147483685" r:id="rId7"/>
    <p:sldLayoutId id="2147483684" r:id="rId8"/>
    <p:sldLayoutId id="2147483682" r:id="rId9"/>
    <p:sldLayoutId id="2147483680" r:id="rId10"/>
    <p:sldLayoutId id="2147483690" r:id="rId11"/>
    <p:sldLayoutId id="2147483687" r:id="rId12"/>
    <p:sldLayoutId id="2147483686" r:id="rId13"/>
    <p:sldLayoutId id="2147483688" r:id="rId14"/>
    <p:sldLayoutId id="2147483689" r:id="rId15"/>
    <p:sldLayoutId id="2147483692" r:id="rId1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Avenir Heavy" charset="0"/>
          <a:ea typeface="Avenir Heavy" charset="0"/>
          <a:cs typeface="Avenir Heavy" charset="0"/>
        </a:defRPr>
      </a:lvl1pPr>
    </p:titleStyle>
    <p:bodyStyle>
      <a:lvl1pPr marL="0" marR="0" indent="-228600" algn="l" defTabSz="914400" rtl="0" eaLnBrk="1" fontAlgn="auto" latinLnBrk="0" hangingPunct="1">
        <a:lnSpc>
          <a:spcPct val="100000"/>
        </a:lnSpc>
        <a:spcBef>
          <a:spcPts val="600"/>
        </a:spcBef>
        <a:spcAft>
          <a:spcPts val="0"/>
        </a:spcAft>
        <a:buClr>
          <a:schemeClr val="accent1"/>
        </a:buClr>
        <a:buSzPct val="50000"/>
        <a:buFontTx/>
        <a:buNone/>
        <a:tabLst/>
        <a:defRPr sz="3200" b="0" i="0" kern="1200" baseline="0">
          <a:solidFill>
            <a:schemeClr val="tx1"/>
          </a:solidFill>
          <a:latin typeface="Avenir Book" charset="0"/>
          <a:ea typeface="Avenir Book" charset="0"/>
          <a:cs typeface="Avenir Book" charset="0"/>
        </a:defRPr>
      </a:lvl1pPr>
      <a:lvl2pPr marL="6858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8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4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100000"/>
        </a:lnSpc>
        <a:spcBef>
          <a:spcPts val="600"/>
        </a:spcBef>
        <a:spcAft>
          <a:spcPts val="0"/>
        </a:spcAft>
        <a:buClr>
          <a:schemeClr val="accent1"/>
        </a:buClr>
        <a:buSzPct val="50000"/>
        <a:buFont typeface="LucidaGrande" charset="0"/>
        <a:buChar char="‣"/>
        <a:defRPr sz="20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pPr algn="ctr"/>
            <a:fld id="{3FF28022-D0D4-6E46-AD91-4307A494602F}" type="datetime1">
              <a:rPr lang="en-US" smtClean="0"/>
              <a:t>4/10/2023</a:t>
            </a:fld>
            <a:endParaRPr lang="en-US" dirty="0"/>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tx1">
                    <a:tint val="75000"/>
                  </a:schemeClr>
                </a:solidFill>
                <a:latin typeface="Avenir Book" panose="02000503020000020003" pitchFamily="2" charset="0"/>
              </a:defRPr>
            </a:lvl1pPr>
          </a:lstStyle>
          <a:p>
            <a:endParaRPr lang="en-US" dirty="0"/>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tretch>
            <a:fillRect/>
          </a:stretch>
        </p:blipFill>
        <p:spPr>
          <a:xfrm>
            <a:off x="314868" y="331663"/>
            <a:ext cx="2737922" cy="235005"/>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792901FB-F844-EA40-A3DA-337CA24B845D}"/>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rgbClr val="000000">
                    <a:tint val="75000"/>
                  </a:srgbClr>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0000">
                  <a:tint val="75000"/>
                </a:srgbClr>
              </a:solidFill>
              <a:effectLst/>
              <a:uLnTx/>
              <a:uFillTx/>
              <a:latin typeface="Avenir Medium" charset="0"/>
            </a:endParaRPr>
          </a:p>
        </p:txBody>
      </p:sp>
    </p:spTree>
    <p:extLst>
      <p:ext uri="{BB962C8B-B14F-4D97-AF65-F5344CB8AC3E}">
        <p14:creationId xmlns:p14="http://schemas.microsoft.com/office/powerpoint/2010/main" val="24032043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tx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tx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tx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8A8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C97BE-4483-194D-8EDA-16B2DAEC1150}"/>
              </a:ext>
            </a:extLst>
          </p:cNvPr>
          <p:cNvSpPr>
            <a:spLocks noGrp="1"/>
          </p:cNvSpPr>
          <p:nvPr>
            <p:ph type="title"/>
          </p:nvPr>
        </p:nvSpPr>
        <p:spPr>
          <a:xfrm>
            <a:off x="377686" y="1046934"/>
            <a:ext cx="11436626" cy="755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A059B4-8F6A-8441-A9ED-A15D558D6D05}"/>
              </a:ext>
            </a:extLst>
          </p:cNvPr>
          <p:cNvSpPr>
            <a:spLocks noGrp="1"/>
          </p:cNvSpPr>
          <p:nvPr>
            <p:ph type="body" idx="1"/>
          </p:nvPr>
        </p:nvSpPr>
        <p:spPr>
          <a:xfrm>
            <a:off x="377686" y="2147927"/>
            <a:ext cx="11436626" cy="410817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a:pPr>
            <a:r>
              <a:rPr kumimoji="0" lang="en-US" sz="3200" b="0" i="0" u="none" strike="noStrike" kern="1200" cap="none" spc="0" normalizeH="0" baseline="0" noProof="0" dirty="0">
                <a:ln>
                  <a:noFill/>
                </a:ln>
                <a:solidFill>
                  <a:srgbClr val="000000"/>
                </a:solidFill>
                <a:effectLst/>
                <a:uLnTx/>
                <a:uFillTx/>
                <a:latin typeface="Avenir Book" charset="0"/>
              </a:rPr>
              <a:t>Click to add text</a:t>
            </a:r>
          </a:p>
          <a:p>
            <a:pPr marL="685800" marR="0" lvl="1"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800" b="0" i="0" u="none" strike="noStrike" kern="1200" cap="none" spc="0" normalizeH="0" baseline="0" noProof="0" dirty="0">
                <a:ln>
                  <a:noFill/>
                </a:ln>
                <a:solidFill>
                  <a:srgbClr val="000000"/>
                </a:solidFill>
                <a:effectLst/>
                <a:uLnTx/>
                <a:uFillTx/>
                <a:latin typeface="Avenir Book" charset="0"/>
              </a:rPr>
              <a:t>Second level</a:t>
            </a:r>
          </a:p>
          <a:p>
            <a:pPr marL="1143000" marR="0" lvl="2"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400" b="0" i="0" u="none" strike="noStrike" kern="1200" cap="none" spc="0" normalizeH="0" baseline="0" noProof="0" dirty="0">
                <a:ln>
                  <a:noFill/>
                </a:ln>
                <a:solidFill>
                  <a:srgbClr val="000000"/>
                </a:solidFill>
                <a:effectLst/>
                <a:uLnTx/>
                <a:uFillTx/>
                <a:latin typeface="Avenir Book" charset="0"/>
              </a:rPr>
              <a:t>Third level</a:t>
            </a:r>
          </a:p>
          <a:p>
            <a:pPr marL="1600200" marR="0" lvl="3"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Fourth level</a:t>
            </a:r>
          </a:p>
          <a:p>
            <a:pPr marL="2057400" marR="0" lvl="4"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a:pPr>
            <a:r>
              <a:rPr kumimoji="0" lang="en-US" sz="2000" b="0" i="0" u="none" strike="noStrike" kern="1200" cap="none" spc="0" normalizeH="0" baseline="0" noProof="0" dirty="0">
                <a:ln>
                  <a:noFill/>
                </a:ln>
                <a:solidFill>
                  <a:srgbClr val="000000"/>
                </a:solidFill>
                <a:effectLst/>
                <a:uLnTx/>
                <a:uFillTx/>
                <a:latin typeface="Avenir Book" charset="0"/>
              </a:rPr>
              <a:t>Fifth level</a:t>
            </a:r>
          </a:p>
        </p:txBody>
      </p:sp>
      <p:sp>
        <p:nvSpPr>
          <p:cNvPr id="4" name="Date Placeholder 3">
            <a:extLst>
              <a:ext uri="{FF2B5EF4-FFF2-40B4-BE49-F238E27FC236}">
                <a16:creationId xmlns:a16="http://schemas.microsoft.com/office/drawing/2014/main" id="{19C13BDC-141E-B142-96C1-5A14C7E62525}"/>
              </a:ext>
            </a:extLst>
          </p:cNvPr>
          <p:cNvSpPr>
            <a:spLocks noGrp="1"/>
          </p:cNvSpPr>
          <p:nvPr>
            <p:ph type="dt" sz="half" idx="2"/>
          </p:nvPr>
        </p:nvSpPr>
        <p:spPr>
          <a:xfrm>
            <a:off x="5952005" y="317375"/>
            <a:ext cx="873670"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fld id="{68C873C8-3ADF-CC4D-9286-64FE31CA3028}" type="datetime1">
              <a:rPr lang="en-US" smtClean="0"/>
              <a:t>4/10/2023</a:t>
            </a:fld>
            <a:endParaRPr lang="en-US" dirty="0"/>
          </a:p>
        </p:txBody>
      </p:sp>
      <p:sp>
        <p:nvSpPr>
          <p:cNvPr id="5" name="Footer Placeholder 4">
            <a:extLst>
              <a:ext uri="{FF2B5EF4-FFF2-40B4-BE49-F238E27FC236}">
                <a16:creationId xmlns:a16="http://schemas.microsoft.com/office/drawing/2014/main" id="{288161F4-6C5C-E841-B9AE-3032B35C818B}"/>
              </a:ext>
            </a:extLst>
          </p:cNvPr>
          <p:cNvSpPr>
            <a:spLocks noGrp="1"/>
          </p:cNvSpPr>
          <p:nvPr>
            <p:ph type="ftr" sz="quarter" idx="3"/>
          </p:nvPr>
        </p:nvSpPr>
        <p:spPr>
          <a:xfrm>
            <a:off x="7195126" y="317375"/>
            <a:ext cx="3543715" cy="263650"/>
          </a:xfrm>
          <a:prstGeom prst="rect">
            <a:avLst/>
          </a:prstGeom>
        </p:spPr>
        <p:txBody>
          <a:bodyPr vert="horz" lIns="91440" tIns="45720" rIns="91440" bIns="45720" rtlCol="0" anchor="ctr"/>
          <a:lstStyle>
            <a:lvl1pPr algn="ctr">
              <a:defRPr sz="1200">
                <a:solidFill>
                  <a:schemeClr val="bg1"/>
                </a:solidFill>
                <a:latin typeface="Avenir Book" panose="02000503020000020003" pitchFamily="2" charset="0"/>
              </a:defRPr>
            </a:lvl1pPr>
          </a:lstStyle>
          <a:p>
            <a:endParaRPr lang="en-US" dirty="0"/>
          </a:p>
        </p:txBody>
      </p:sp>
      <p:pic>
        <p:nvPicPr>
          <p:cNvPr id="8" name="Picture 7">
            <a:extLst>
              <a:ext uri="{FF2B5EF4-FFF2-40B4-BE49-F238E27FC236}">
                <a16:creationId xmlns:a16="http://schemas.microsoft.com/office/drawing/2014/main" id="{22D2575E-57D4-214A-83F5-B4E99A507934}"/>
              </a:ext>
            </a:extLst>
          </p:cNvPr>
          <p:cNvPicPr>
            <a:picLocks noChangeAspect="1"/>
          </p:cNvPicPr>
          <p:nvPr userDrawn="1"/>
        </p:nvPicPr>
        <p:blipFill>
          <a:blip r:embed="rId10"/>
          <a:srcRect/>
          <a:stretch/>
        </p:blipFill>
        <p:spPr>
          <a:xfrm>
            <a:off x="314868" y="331663"/>
            <a:ext cx="2737922" cy="235004"/>
          </a:xfrm>
          <a:prstGeom prst="rect">
            <a:avLst/>
          </a:prstGeom>
        </p:spPr>
      </p:pic>
      <p:cxnSp>
        <p:nvCxnSpPr>
          <p:cNvPr id="10" name="Straight Connector 9">
            <a:extLst>
              <a:ext uri="{FF2B5EF4-FFF2-40B4-BE49-F238E27FC236}">
                <a16:creationId xmlns:a16="http://schemas.microsoft.com/office/drawing/2014/main" id="{CF38526D-790A-3C41-B2AA-2885049CE6E8}"/>
              </a:ext>
            </a:extLst>
          </p:cNvPr>
          <p:cNvCxnSpPr/>
          <p:nvPr userDrawn="1"/>
        </p:nvCxnSpPr>
        <p:spPr>
          <a:xfrm>
            <a:off x="377686" y="601898"/>
            <a:ext cx="11436627"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Slide Number Placeholder 6">
            <a:extLst>
              <a:ext uri="{FF2B5EF4-FFF2-40B4-BE49-F238E27FC236}">
                <a16:creationId xmlns:a16="http://schemas.microsoft.com/office/drawing/2014/main" id="{D070284F-48B3-BE40-994A-76876D921724}"/>
              </a:ext>
            </a:extLst>
          </p:cNvPr>
          <p:cNvSpPr txBox="1">
            <a:spLocks/>
          </p:cNvSpPr>
          <p:nvPr userDrawn="1"/>
        </p:nvSpPr>
        <p:spPr>
          <a:xfrm>
            <a:off x="11430000" y="6211614"/>
            <a:ext cx="565868" cy="407929"/>
          </a:xfrm>
          <a:prstGeom prst="rect">
            <a:avLst/>
          </a:prstGeom>
        </p:spPr>
        <p:txBody>
          <a:bodyPr vert="horz" lIns="91440" tIns="45720" rIns="91440" bIns="45720" rtlCol="0" anchor="b"/>
          <a:lstStyle>
            <a:defPPr>
              <a:defRPr lang="en-US"/>
            </a:defPPr>
            <a:lvl1pPr marL="0" algn="r" defTabSz="914400" rtl="0" eaLnBrk="1" latinLnBrk="0" hangingPunct="1">
              <a:defRPr sz="1600" b="0" i="0" kern="1200">
                <a:solidFill>
                  <a:schemeClr val="tx1">
                    <a:tint val="75000"/>
                  </a:schemeClr>
                </a:solidFill>
                <a:latin typeface="Avenir Medium" charset="0"/>
                <a:ea typeface="Avenir Medium" charset="0"/>
                <a:cs typeface="Avenir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C62AD-1449-9143-8F26-15D729BEA7F6}" type="slidenum">
              <a:rPr kumimoji="0" lang="en-US" sz="1600" b="0" i="0" u="none" strike="noStrike" kern="1200" cap="none" spc="0" normalizeH="0" baseline="0" noProof="0" smtClean="0">
                <a:ln>
                  <a:noFill/>
                </a:ln>
                <a:solidFill>
                  <a:schemeClr val="bg1"/>
                </a:solidFill>
                <a:effectLst/>
                <a:uLnTx/>
                <a:uFillTx/>
                <a:latin typeface="Avenir Medium"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bg1"/>
              </a:solidFill>
              <a:effectLst/>
              <a:uLnTx/>
              <a:uFillTx/>
              <a:latin typeface="Avenir Medium" charset="0"/>
            </a:endParaRPr>
          </a:p>
        </p:txBody>
      </p:sp>
    </p:spTree>
    <p:extLst>
      <p:ext uri="{BB962C8B-B14F-4D97-AF65-F5344CB8AC3E}">
        <p14:creationId xmlns:p14="http://schemas.microsoft.com/office/powerpoint/2010/main" val="41504372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B819"/>
        </a:buClr>
        <a:buSzPct val="50000"/>
        <a:buFont typeface="LucidaGrande" charset="0"/>
        <a:buChar char="▶"/>
        <a:tabLst/>
        <a:defRPr sz="2800" kern="1200">
          <a:solidFill>
            <a:schemeClr val="bg1"/>
          </a:solidFill>
          <a:latin typeface="Avenir Book" panose="02000503020000020003" pitchFamily="2" charset="0"/>
          <a:ea typeface="+mn-ea"/>
          <a:cs typeface="+mn-cs"/>
        </a:defRPr>
      </a:lvl1pPr>
      <a:lvl2pPr marL="6858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400" kern="1200">
          <a:solidFill>
            <a:schemeClr val="bg1"/>
          </a:solidFill>
          <a:latin typeface="Avenir Book" panose="02000503020000020003" pitchFamily="2" charset="0"/>
          <a:ea typeface="+mn-ea"/>
          <a:cs typeface="+mn-cs"/>
        </a:defRPr>
      </a:lvl2pPr>
      <a:lvl3pPr marL="11430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2000" kern="1200">
          <a:solidFill>
            <a:schemeClr val="bg1"/>
          </a:solidFill>
          <a:latin typeface="Avenir Book" panose="02000503020000020003" pitchFamily="2" charset="0"/>
          <a:ea typeface="+mn-ea"/>
          <a:cs typeface="+mn-cs"/>
        </a:defRPr>
      </a:lvl3pPr>
      <a:lvl4pPr marL="16002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4pPr>
      <a:lvl5pPr marL="2057400" marR="0" indent="-228600" algn="l" defTabSz="914400" rtl="0" eaLnBrk="1" fontAlgn="auto" latinLnBrk="0" hangingPunct="1">
        <a:lnSpc>
          <a:spcPct val="100000"/>
        </a:lnSpc>
        <a:spcBef>
          <a:spcPts val="600"/>
        </a:spcBef>
        <a:spcAft>
          <a:spcPts val="0"/>
        </a:spcAft>
        <a:buClr>
          <a:srgbClr val="FFB819"/>
        </a:buClr>
        <a:buSzPct val="50000"/>
        <a:buFont typeface="LucidaGrande" charset="0"/>
        <a:buChar char="‣"/>
        <a:tabLst/>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6563" y="3948020"/>
            <a:ext cx="6717956" cy="1938429"/>
          </a:xfrm>
        </p:spPr>
        <p:txBody>
          <a:bodyPr/>
          <a:lstStyle/>
          <a:p>
            <a:r>
              <a:rPr lang="en-US" sz="1800" dirty="0" smtClean="0"/>
              <a:t>Facilitator:    Desmond Lewis, </a:t>
            </a:r>
            <a:r>
              <a:rPr lang="en-US" sz="1800" dirty="0" err="1" smtClean="0"/>
              <a:t>EdD</a:t>
            </a:r>
            <a:endParaRPr lang="en-US" sz="1800" dirty="0" smtClean="0"/>
          </a:p>
          <a:p>
            <a:r>
              <a:rPr lang="en-US" sz="1800" dirty="0" smtClean="0"/>
              <a:t>Panelists</a:t>
            </a:r>
            <a:r>
              <a:rPr lang="en-US" sz="1800" dirty="0"/>
              <a:t>:         Helen Graham, </a:t>
            </a:r>
            <a:r>
              <a:rPr lang="en-US" sz="1800" dirty="0" err="1"/>
              <a:t>EdD</a:t>
            </a:r>
            <a:endParaRPr lang="en-US" sz="1800" dirty="0"/>
          </a:p>
          <a:p>
            <a:r>
              <a:rPr lang="en-US" sz="1800" dirty="0"/>
              <a:t>	          Melinda Mejia, PhD</a:t>
            </a:r>
          </a:p>
          <a:p>
            <a:r>
              <a:rPr lang="en-US" sz="1800" dirty="0"/>
              <a:t>	          </a:t>
            </a:r>
            <a:r>
              <a:rPr lang="en-US" sz="1800" dirty="0" err="1"/>
              <a:t>Shameka</a:t>
            </a:r>
            <a:r>
              <a:rPr lang="en-US" sz="1800" dirty="0"/>
              <a:t> Reed, MA</a:t>
            </a:r>
          </a:p>
          <a:p>
            <a:r>
              <a:rPr lang="en-US" sz="1800" dirty="0"/>
              <a:t>	          Timor Sever, MS </a:t>
            </a:r>
          </a:p>
          <a:p>
            <a:r>
              <a:rPr lang="en-US" sz="1800" dirty="0"/>
              <a:t>                         Amy Tan, PhD</a:t>
            </a:r>
          </a:p>
          <a:p>
            <a:r>
              <a:rPr lang="en-US" sz="1800" dirty="0"/>
              <a:t>                         Annie </a:t>
            </a:r>
            <a:r>
              <a:rPr lang="en-US" sz="1800" dirty="0" err="1"/>
              <a:t>Tsui</a:t>
            </a:r>
            <a:r>
              <a:rPr lang="en-US" sz="1800" dirty="0"/>
              <a:t>, MA</a:t>
            </a:r>
          </a:p>
          <a:p>
            <a:r>
              <a:rPr lang="en-US" sz="1800" dirty="0"/>
              <a:t>	           Fabian Vega, PhD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54381" y="2911951"/>
            <a:ext cx="2217683" cy="1491392"/>
          </a:xfrm>
          <a:prstGeom prst="rect">
            <a:avLst/>
          </a:prstGeom>
        </p:spPr>
      </p:pic>
      <p:cxnSp>
        <p:nvCxnSpPr>
          <p:cNvPr id="6" name="Straight Connector 5"/>
          <p:cNvCxnSpPr/>
          <p:nvPr/>
        </p:nvCxnSpPr>
        <p:spPr>
          <a:xfrm>
            <a:off x="4106563" y="3791509"/>
            <a:ext cx="639668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944368" y="2147931"/>
            <a:ext cx="8037576" cy="954107"/>
          </a:xfrm>
          <a:prstGeom prst="rect">
            <a:avLst/>
          </a:prstGeom>
        </p:spPr>
        <p:txBody>
          <a:bodyPr wrap="square">
            <a:spAutoFit/>
          </a:bodyPr>
          <a:lstStyle/>
          <a:p>
            <a:pPr lvl="0" algn="ctr"/>
            <a:r>
              <a:rPr lang="en-US" sz="2800" b="1" kern="0" dirty="0" smtClean="0">
                <a:solidFill>
                  <a:sysClr val="windowText" lastClr="000000"/>
                </a:solidFill>
                <a:latin typeface="Avenir Book" panose="02000503020000020003"/>
              </a:rPr>
              <a:t> Understanding HCC’s </a:t>
            </a:r>
            <a:r>
              <a:rPr lang="en-US" sz="2800" b="1" kern="0" dirty="0" err="1" smtClean="0">
                <a:solidFill>
                  <a:sysClr val="windowText" lastClr="000000"/>
                </a:solidFill>
                <a:latin typeface="Avenir Book" panose="02000503020000020003"/>
              </a:rPr>
              <a:t>Corequisite</a:t>
            </a:r>
            <a:r>
              <a:rPr lang="en-US" sz="2800" b="1" kern="0" dirty="0" smtClean="0">
                <a:solidFill>
                  <a:sysClr val="windowText" lastClr="000000"/>
                </a:solidFill>
                <a:latin typeface="Avenir Book" panose="02000503020000020003"/>
              </a:rPr>
              <a:t> Professional Development Series</a:t>
            </a:r>
            <a:endParaRPr kumimoji="0" lang="en-US" sz="2800" b="1" i="0" u="none" strike="noStrike" kern="0" cap="none" spc="0" normalizeH="0" baseline="0" noProof="0" dirty="0" smtClean="0">
              <a:ln>
                <a:noFill/>
              </a:ln>
              <a:solidFill>
                <a:sysClr val="windowText" lastClr="000000"/>
              </a:solidFill>
              <a:effectLst/>
              <a:uLnTx/>
              <a:uFillTx/>
              <a:latin typeface="Avenir Book" panose="02000503020000020003"/>
            </a:endParaRPr>
          </a:p>
        </p:txBody>
      </p:sp>
    </p:spTree>
    <p:extLst>
      <p:ext uri="{BB962C8B-B14F-4D97-AF65-F5344CB8AC3E}">
        <p14:creationId xmlns:p14="http://schemas.microsoft.com/office/powerpoint/2010/main" val="36639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Assigned Session Developers</a:t>
            </a:r>
          </a:p>
        </p:txBody>
      </p:sp>
      <p:sp>
        <p:nvSpPr>
          <p:cNvPr id="3" name="Content Placeholder 2"/>
          <p:cNvSpPr>
            <a:spLocks noGrp="1"/>
          </p:cNvSpPr>
          <p:nvPr>
            <p:ph idx="1"/>
          </p:nvPr>
        </p:nvSpPr>
        <p:spPr/>
        <p:txBody>
          <a:bodyPr>
            <a:normAutofit fontScale="92500" lnSpcReduction="10000"/>
          </a:bodyPr>
          <a:lstStyle/>
          <a:p>
            <a:r>
              <a:rPr lang="en-US" dirty="0"/>
              <a:t>Each Topic/ Theme will have an assigned Team with a LEAD. </a:t>
            </a:r>
          </a:p>
          <a:p>
            <a:r>
              <a:rPr lang="en-US" dirty="0"/>
              <a:t>The LEAD is asked to </a:t>
            </a:r>
            <a:r>
              <a:rPr lang="en-US" b="1" i="1" u="sng" dirty="0"/>
              <a:t>organize meetings, develop a completion date timeline for session(s), and work with assigned team to identify and recruit faculty/staff to facilitate and develop sessions</a:t>
            </a:r>
          </a:p>
          <a:p>
            <a:r>
              <a:rPr lang="en-US" dirty="0"/>
              <a:t>Provide updates on session progression during COTW meetings</a:t>
            </a:r>
          </a:p>
          <a:p>
            <a:r>
              <a:rPr lang="en-US" dirty="0"/>
              <a:t>Ensure that session(s) adhere to framework</a:t>
            </a:r>
          </a:p>
          <a:p>
            <a:r>
              <a:rPr lang="en-US" dirty="0"/>
              <a:t>Identify LinkedIn Learning training(s), Virtual Faculty Lounge training(s), and institutional (departmental/ divisional/ college-wide) professional development opportunities that align with assigned month’s theme that are scheduled for the same month</a:t>
            </a:r>
          </a:p>
          <a:p>
            <a:pPr marL="0" indent="0">
              <a:buNone/>
            </a:pPr>
            <a:endParaRPr lang="en-US" dirty="0"/>
          </a:p>
        </p:txBody>
      </p:sp>
    </p:spTree>
    <p:extLst>
      <p:ext uri="{BB962C8B-B14F-4D97-AF65-F5344CB8AC3E}">
        <p14:creationId xmlns:p14="http://schemas.microsoft.com/office/powerpoint/2010/main" val="249478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32" y="808036"/>
            <a:ext cx="11436626" cy="755360"/>
          </a:xfrm>
        </p:spPr>
        <p:txBody>
          <a:bodyPr/>
          <a:lstStyle/>
          <a:p>
            <a:pPr algn="ctr"/>
            <a:r>
              <a:rPr lang="en-US" b="1" dirty="0"/>
              <a:t>Session Format</a:t>
            </a:r>
          </a:p>
        </p:txBody>
      </p:sp>
      <p:sp>
        <p:nvSpPr>
          <p:cNvPr id="3" name="Content Placeholder 2"/>
          <p:cNvSpPr>
            <a:spLocks noGrp="1"/>
          </p:cNvSpPr>
          <p:nvPr>
            <p:ph idx="1"/>
          </p:nvPr>
        </p:nvSpPr>
        <p:spPr>
          <a:xfrm>
            <a:off x="838200" y="1622714"/>
            <a:ext cx="10515600" cy="4351338"/>
          </a:xfrm>
        </p:spPr>
        <p:txBody>
          <a:bodyPr>
            <a:normAutofit lnSpcReduction="10000"/>
          </a:bodyPr>
          <a:lstStyle/>
          <a:p>
            <a:r>
              <a:rPr lang="en-US" dirty="0"/>
              <a:t>1 </a:t>
            </a:r>
            <a:r>
              <a:rPr lang="en-US" dirty="0" smtClean="0"/>
              <a:t>hour minimum</a:t>
            </a:r>
            <a:endParaRPr lang="en-US" dirty="0"/>
          </a:p>
          <a:p>
            <a:r>
              <a:rPr lang="en-US" dirty="0"/>
              <a:t>Templated (Slide Deck) Structure</a:t>
            </a:r>
          </a:p>
          <a:p>
            <a:r>
              <a:rPr lang="en-US" dirty="0"/>
              <a:t>2 Break Outs</a:t>
            </a:r>
          </a:p>
          <a:p>
            <a:r>
              <a:rPr lang="en-US" dirty="0"/>
              <a:t>2 Share Outs</a:t>
            </a:r>
          </a:p>
          <a:p>
            <a:r>
              <a:rPr lang="en-US" dirty="0"/>
              <a:t>Faculty and/or Staff Led and Designed based on Principle/Category</a:t>
            </a:r>
          </a:p>
          <a:p>
            <a:r>
              <a:rPr lang="en-US" dirty="0"/>
              <a:t>Virtual </a:t>
            </a:r>
            <a:r>
              <a:rPr lang="en-US" dirty="0" smtClean="0"/>
              <a:t>Synchronous </a:t>
            </a:r>
            <a:r>
              <a:rPr lang="en-US" dirty="0"/>
              <a:t>Modality</a:t>
            </a:r>
          </a:p>
          <a:p>
            <a:r>
              <a:rPr lang="en-US" dirty="0"/>
              <a:t>Recorded/ Archived</a:t>
            </a:r>
          </a:p>
          <a:p>
            <a:r>
              <a:rPr lang="en-US" dirty="0"/>
              <a:t>Survey</a:t>
            </a:r>
          </a:p>
        </p:txBody>
      </p:sp>
    </p:spTree>
    <p:extLst>
      <p:ext uri="{BB962C8B-B14F-4D97-AF65-F5344CB8AC3E}">
        <p14:creationId xmlns:p14="http://schemas.microsoft.com/office/powerpoint/2010/main" val="3442304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920170" y="790689"/>
                <a:ext cx="6310814" cy="4967560"/>
              </a:xfrm>
            </p:spPr>
            <p:txBody>
              <a:bodyPr>
                <a:normAutofit lnSpcReduction="10000"/>
              </a:bodyPr>
              <a:lstStyle/>
              <a:p>
                <a:endParaRPr lang="en-US" dirty="0" smtClean="0"/>
              </a:p>
              <a:p>
                <a:r>
                  <a:rPr lang="en-US" dirty="0" smtClean="0"/>
                  <a:t>1) Why does the Series use a </a:t>
                </a:r>
                <a:r>
                  <a:rPr lang="en-US" b="1" i="1" dirty="0" smtClean="0"/>
                  <a:t>GROW Approach</a:t>
                </a:r>
                <a:r>
                  <a:rPr lang="en-US" dirty="0" smtClean="0"/>
                  <a:t>? How does this Approach factor into the utility of the Series?</a:t>
                </a:r>
              </a:p>
              <a:p>
                <a:pPr indent="0"/>
                <a:r>
                  <a:rPr lang="en-US" dirty="0"/>
                  <a:t>2</a:t>
                </a:r>
                <a:r>
                  <a:rPr lang="en-US" dirty="0" smtClean="0"/>
                  <a:t>) Can you elaborate on the </a:t>
                </a:r>
                <a:r>
                  <a:rPr lang="en-US" b="1" i="1" dirty="0">
                    <a:latin typeface="Avenir Medium"/>
                    <a:ea typeface="Cambria Math" panose="02040503050406030204" pitchFamily="18" charset="0"/>
                  </a:rPr>
                  <a:t>NG</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𝑰</m:t>
                    </m:r>
                  </m:oMath>
                </a14:m>
                <a:r>
                  <a:rPr lang="en-US" dirty="0" smtClean="0"/>
                  <a:t> Process?</a:t>
                </a:r>
              </a:p>
              <a:p>
                <a:pPr indent="0"/>
                <a:r>
                  <a:rPr lang="en-US" dirty="0" smtClean="0"/>
                  <a:t>3) With 6 Annual Sessions, can you explain the process for developing Sessions?</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920170" y="790689"/>
                <a:ext cx="6310814" cy="4967560"/>
              </a:xfrm>
              <a:blipFill>
                <a:blip r:embed="rId2"/>
                <a:stretch>
                  <a:fillRect l="-2415" r="-3382" b="-1472"/>
                </a:stretch>
              </a:blipFill>
            </p:spPr>
            <p:txBody>
              <a:bodyPr/>
              <a:lstStyle/>
              <a:p>
                <a:r>
                  <a:rPr lang="en-US">
                    <a:noFill/>
                  </a:rPr>
                  <a:t> </a:t>
                </a:r>
              </a:p>
            </p:txBody>
          </p:sp>
        </mc:Fallback>
      </mc:AlternateContent>
      <p:sp>
        <p:nvSpPr>
          <p:cNvPr id="3" name="Slide Number Placeholder 2"/>
          <p:cNvSpPr>
            <a:spLocks noGrp="1"/>
          </p:cNvSpPr>
          <p:nvPr>
            <p:ph type="sldNum" sz="quarter" idx="4294967295"/>
          </p:nvPr>
        </p:nvSpPr>
        <p:spPr/>
        <p:txBody>
          <a:bodyPr/>
          <a:lstStyle/>
          <a:p>
            <a:fld id="{31EC62AD-1449-9143-8F26-15D729BEA7F6}" type="slidenum">
              <a:rPr lang="en-US" smtClean="0"/>
              <a:t>12</a:t>
            </a:fld>
            <a:endParaRPr lang="en-US" dirty="0"/>
          </a:p>
        </p:txBody>
      </p:sp>
      <p:sp>
        <p:nvSpPr>
          <p:cNvPr id="4" name="Title 3"/>
          <p:cNvSpPr>
            <a:spLocks noGrp="1"/>
          </p:cNvSpPr>
          <p:nvPr>
            <p:ph type="title"/>
          </p:nvPr>
        </p:nvSpPr>
        <p:spPr>
          <a:xfrm>
            <a:off x="197708" y="-1"/>
            <a:ext cx="4722462" cy="6858001"/>
          </a:xfrm>
        </p:spPr>
        <p:txBody>
          <a:bodyPr>
            <a:normAutofit/>
          </a:bodyPr>
          <a:lstStyle/>
          <a:p>
            <a:r>
              <a:rPr lang="en-US" dirty="0" smtClean="0"/>
              <a:t>Let’s Talk</a:t>
            </a:r>
            <a:br>
              <a:rPr lang="en-US" dirty="0" smtClean="0"/>
            </a:br>
            <a:r>
              <a:rPr lang="en-US" dirty="0"/>
              <a:t/>
            </a:r>
            <a:br>
              <a:rPr lang="en-US" dirty="0"/>
            </a:br>
            <a:r>
              <a:rPr lang="en-US" sz="2800" dirty="0" smtClean="0"/>
              <a:t>Expected Outcome</a:t>
            </a:r>
            <a:r>
              <a:rPr lang="en-US" dirty="0" smtClean="0"/>
              <a:t/>
            </a:r>
            <a:br>
              <a:rPr lang="en-US" dirty="0" smtClean="0"/>
            </a:br>
            <a:r>
              <a:rPr lang="en-US" sz="2400" b="0" dirty="0" smtClean="0"/>
              <a:t>Understand </a:t>
            </a:r>
            <a:r>
              <a:rPr lang="en-US" sz="2400" b="0" dirty="0"/>
              <a:t>the components of the professional  development framework</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26146950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3"/>
            <p:extLst>
              <p:ext uri="{D42A27DB-BD31-4B8C-83A1-F6EECF244321}">
                <p14:modId xmlns:p14="http://schemas.microsoft.com/office/powerpoint/2010/main" val="2833026990"/>
              </p:ext>
            </p:extLst>
          </p:nvPr>
        </p:nvGraphicFramePr>
        <p:xfrm>
          <a:off x="1074738" y="1143000"/>
          <a:ext cx="10058400" cy="49609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11E5E4CB-C133-8746-AC5E-6C572CF733B8}"/>
              </a:ext>
            </a:extLst>
          </p:cNvPr>
          <p:cNvSpPr>
            <a:spLocks noGrp="1"/>
          </p:cNvSpPr>
          <p:nvPr>
            <p:ph type="sldNum" sz="quarter" idx="12"/>
          </p:nvPr>
        </p:nvSpPr>
        <p:spPr/>
        <p:txBody>
          <a:bodyPr/>
          <a:lstStyle/>
          <a:p>
            <a:fld id="{31EC62AD-1449-9143-8F26-15D729BEA7F6}" type="slidenum">
              <a:rPr lang="en-US" smtClean="0"/>
              <a:pPr/>
              <a:t>13</a:t>
            </a:fld>
            <a:endParaRPr lang="en-US" dirty="0"/>
          </a:p>
        </p:txBody>
      </p:sp>
      <p:graphicFrame>
        <p:nvGraphicFramePr>
          <p:cNvPr id="6" name="Chart 5">
            <a:extLst>
              <a:ext uri="{FF2B5EF4-FFF2-40B4-BE49-F238E27FC236}">
                <a16:creationId xmlns:a16="http://schemas.microsoft.com/office/drawing/2014/main" id="{AD28DA98-4044-49EC-87A7-244CA8BFE902}"/>
              </a:ext>
            </a:extLst>
          </p:cNvPr>
          <p:cNvGraphicFramePr>
            <a:graphicFrameLocks/>
          </p:cNvGraphicFramePr>
          <p:nvPr>
            <p:extLst>
              <p:ext uri="{D42A27DB-BD31-4B8C-83A1-F6EECF244321}">
                <p14:modId xmlns:p14="http://schemas.microsoft.com/office/powerpoint/2010/main" val="1673515922"/>
              </p:ext>
            </p:extLst>
          </p:nvPr>
        </p:nvGraphicFramePr>
        <p:xfrm>
          <a:off x="189470" y="510540"/>
          <a:ext cx="11582400" cy="5593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31774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626850" y="6211888"/>
            <a:ext cx="565150" cy="407987"/>
          </a:xfrm>
          <a:prstGeom prst="rect">
            <a:avLst/>
          </a:prstGeom>
        </p:spPr>
        <p:txBody>
          <a:bodyPr/>
          <a:lstStyle/>
          <a:p>
            <a:fld id="{31EC62AD-1449-9143-8F26-15D729BEA7F6}" type="slidenum">
              <a:rPr lang="en-US" smtClean="0"/>
              <a:pPr/>
              <a:t>14</a:t>
            </a:fld>
            <a:endParaRPr lang="en-US" dirty="0"/>
          </a:p>
        </p:txBody>
      </p:sp>
      <p:graphicFrame>
        <p:nvGraphicFramePr>
          <p:cNvPr id="5" name="Chart 4">
            <a:extLst>
              <a:ext uri="{FF2B5EF4-FFF2-40B4-BE49-F238E27FC236}">
                <a16:creationId xmlns:a16="http://schemas.microsoft.com/office/drawing/2014/main" id="{10E746F7-A42F-4297-A96F-ED6D4AC568C5}"/>
              </a:ext>
            </a:extLst>
          </p:cNvPr>
          <p:cNvGraphicFramePr>
            <a:graphicFrameLocks/>
          </p:cNvGraphicFramePr>
          <p:nvPr>
            <p:extLst>
              <p:ext uri="{D42A27DB-BD31-4B8C-83A1-F6EECF244321}">
                <p14:modId xmlns:p14="http://schemas.microsoft.com/office/powerpoint/2010/main" val="3166326206"/>
              </p:ext>
            </p:extLst>
          </p:nvPr>
        </p:nvGraphicFramePr>
        <p:xfrm>
          <a:off x="836023" y="940526"/>
          <a:ext cx="10149840" cy="4807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252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89DA5-32CF-3945-835A-99C6D6FDC7D8}"/>
              </a:ext>
            </a:extLst>
          </p:cNvPr>
          <p:cNvSpPr>
            <a:spLocks noGrp="1"/>
          </p:cNvSpPr>
          <p:nvPr>
            <p:ph type="sldNum" sz="quarter" idx="4294967295"/>
          </p:nvPr>
        </p:nvSpPr>
        <p:spPr>
          <a:xfrm>
            <a:off x="11626850" y="6211888"/>
            <a:ext cx="565150" cy="407987"/>
          </a:xfrm>
          <a:prstGeom prst="rect">
            <a:avLst/>
          </a:prstGeom>
        </p:spPr>
        <p:txBody>
          <a:bodyPr/>
          <a:lstStyle/>
          <a:p>
            <a:fld id="{31EC62AD-1449-9143-8F26-15D729BEA7F6}" type="slidenum">
              <a:rPr lang="en-US" smtClean="0"/>
              <a:t>15</a:t>
            </a:fld>
            <a:endParaRPr lang="en-US" dirty="0"/>
          </a:p>
        </p:txBody>
      </p:sp>
      <p:graphicFrame>
        <p:nvGraphicFramePr>
          <p:cNvPr id="7" name="Chart 6">
            <a:extLst>
              <a:ext uri="{FF2B5EF4-FFF2-40B4-BE49-F238E27FC236}">
                <a16:creationId xmlns:a16="http://schemas.microsoft.com/office/drawing/2014/main" id="{2478F354-2B89-453D-8464-3CDF8A3F9AE0}"/>
              </a:ext>
            </a:extLst>
          </p:cNvPr>
          <p:cNvGraphicFramePr>
            <a:graphicFrameLocks/>
          </p:cNvGraphicFramePr>
          <p:nvPr>
            <p:extLst>
              <p:ext uri="{D42A27DB-BD31-4B8C-83A1-F6EECF244321}">
                <p14:modId xmlns:p14="http://schemas.microsoft.com/office/powerpoint/2010/main" val="2058278552"/>
              </p:ext>
            </p:extLst>
          </p:nvPr>
        </p:nvGraphicFramePr>
        <p:xfrm>
          <a:off x="483326" y="1084217"/>
          <a:ext cx="10580913" cy="4937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2433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a:bodyPr>
          <a:lstStyle/>
          <a:p>
            <a:endParaRPr lang="en-US" sz="2200" dirty="0" smtClean="0"/>
          </a:p>
          <a:p>
            <a:r>
              <a:rPr lang="en-US" sz="2200" dirty="0" smtClean="0"/>
              <a:t>1) What data is recorded from the Sessions?</a:t>
            </a:r>
          </a:p>
          <a:p>
            <a:r>
              <a:rPr lang="en-US" sz="2200" dirty="0" smtClean="0"/>
              <a:t>2) How do </a:t>
            </a:r>
            <a:r>
              <a:rPr lang="en-US" sz="2200" smtClean="0"/>
              <a:t>you </a:t>
            </a:r>
            <a:r>
              <a:rPr lang="en-US" sz="2200" smtClean="0"/>
              <a:t>think </a:t>
            </a:r>
            <a:r>
              <a:rPr lang="en-US" sz="2200" dirty="0" smtClean="0"/>
              <a:t>that the Series has contributed to the increases in success for the </a:t>
            </a:r>
            <a:r>
              <a:rPr lang="en-US" sz="2200" dirty="0" err="1" smtClean="0"/>
              <a:t>corequisite</a:t>
            </a:r>
            <a:r>
              <a:rPr lang="en-US" sz="2200" dirty="0" smtClean="0"/>
              <a:t> program?</a:t>
            </a:r>
          </a:p>
          <a:p>
            <a:r>
              <a:rPr lang="en-US" sz="2200" dirty="0" smtClean="0"/>
              <a:t>3) Of the 6 Topics of the Series, I know that Equity is one of them. In reflecting on the data from the previous slides, how do you believe that the Equity Session can impact increases for success for traditionally low performing groups?</a:t>
            </a:r>
          </a:p>
          <a:p>
            <a:endParaRPr lang="en-US" sz="2200" dirty="0" smtClean="0"/>
          </a:p>
          <a:p>
            <a:endParaRPr lang="en-US" sz="2200" dirty="0"/>
          </a:p>
        </p:txBody>
      </p:sp>
      <p:sp>
        <p:nvSpPr>
          <p:cNvPr id="3" name="Slide Number Placeholder 2"/>
          <p:cNvSpPr>
            <a:spLocks noGrp="1"/>
          </p:cNvSpPr>
          <p:nvPr>
            <p:ph type="sldNum" sz="quarter" idx="12"/>
          </p:nvPr>
        </p:nvSpPr>
        <p:spPr/>
        <p:txBody>
          <a:bodyPr/>
          <a:lstStyle/>
          <a:p>
            <a:fld id="{31EC62AD-1449-9143-8F26-15D729BEA7F6}" type="slidenum">
              <a:rPr lang="en-US" smtClean="0"/>
              <a:t>16</a:t>
            </a:fld>
            <a:endParaRPr lang="en-US" dirty="0"/>
          </a:p>
        </p:txBody>
      </p:sp>
      <p:sp>
        <p:nvSpPr>
          <p:cNvPr id="4" name="Title 3"/>
          <p:cNvSpPr>
            <a:spLocks noGrp="1"/>
          </p:cNvSpPr>
          <p:nvPr>
            <p:ph type="title"/>
          </p:nvPr>
        </p:nvSpPr>
        <p:spPr>
          <a:xfrm>
            <a:off x="197708" y="-1"/>
            <a:ext cx="4722462" cy="6858001"/>
          </a:xfrm>
        </p:spPr>
        <p:txBody>
          <a:bodyPr>
            <a:normAutofit/>
          </a:bodyPr>
          <a:lstStyle/>
          <a:p>
            <a:r>
              <a:rPr lang="en-US" dirty="0" smtClean="0"/>
              <a:t>Let’s Talk</a:t>
            </a:r>
            <a:br>
              <a:rPr lang="en-US" dirty="0" smtClean="0"/>
            </a:br>
            <a:r>
              <a:rPr lang="en-US" dirty="0"/>
              <a:t/>
            </a:r>
            <a:br>
              <a:rPr lang="en-US" dirty="0"/>
            </a:br>
            <a:r>
              <a:rPr lang="en-US" sz="2800" dirty="0" smtClean="0"/>
              <a:t>Expected Outcome</a:t>
            </a:r>
            <a:r>
              <a:rPr lang="en-US" dirty="0" smtClean="0"/>
              <a:t/>
            </a:r>
            <a:br>
              <a:rPr lang="en-US" dirty="0" smtClean="0"/>
            </a:br>
            <a:r>
              <a:rPr lang="en-US" sz="2400" b="0" dirty="0"/>
              <a:t>Learn about HCC’s approach in using relevant data to inform </a:t>
            </a:r>
            <a:r>
              <a:rPr lang="en-US" sz="2400" b="0" dirty="0" smtClean="0"/>
              <a:t>decision-making</a:t>
            </a:r>
            <a:br>
              <a:rPr lang="en-US" sz="2400" b="0" dirty="0" smtClean="0"/>
            </a:br>
            <a:r>
              <a:rPr lang="en-US" sz="2400" b="0" dirty="0"/>
              <a:t/>
            </a:r>
            <a:br>
              <a:rPr lang="en-US" sz="2400" b="0" dirty="0"/>
            </a:br>
            <a:r>
              <a:rPr lang="en-US" sz="2800" dirty="0"/>
              <a:t>Expected Outcome</a:t>
            </a:r>
            <a:r>
              <a:rPr lang="en-US" sz="2400" dirty="0"/>
              <a:t/>
            </a:r>
            <a:br>
              <a:rPr lang="en-US" sz="2400" dirty="0"/>
            </a:br>
            <a:r>
              <a:rPr lang="en-US" sz="2400" b="0" dirty="0"/>
              <a:t>Explore student outcomes in co-requisite courses prior to and after professional development framework implementation</a:t>
            </a:r>
            <a:r>
              <a:rPr lang="en-US" sz="2400" dirty="0"/>
              <a:t/>
            </a:r>
            <a:br>
              <a:rPr lang="en-US" sz="2400" dirty="0"/>
            </a:br>
            <a:r>
              <a:rPr lang="en-US" dirty="0" smtClean="0"/>
              <a:t/>
            </a:r>
            <a:br>
              <a:rPr lang="en-US" dirty="0" smtClean="0"/>
            </a:br>
            <a:endParaRPr lang="en-US" dirty="0"/>
          </a:p>
        </p:txBody>
      </p:sp>
    </p:spTree>
    <p:extLst>
      <p:ext uri="{BB962C8B-B14F-4D97-AF65-F5344CB8AC3E}">
        <p14:creationId xmlns:p14="http://schemas.microsoft.com/office/powerpoint/2010/main" val="28404553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6318" y="1"/>
            <a:ext cx="5299364" cy="1358178"/>
          </a:xfrm>
          <a:prstGeom prst="rect">
            <a:avLst/>
          </a:prstGeom>
        </p:spPr>
      </p:pic>
      <p:sp>
        <p:nvSpPr>
          <p:cNvPr id="3" name="object 3"/>
          <p:cNvSpPr/>
          <p:nvPr/>
        </p:nvSpPr>
        <p:spPr>
          <a:xfrm>
            <a:off x="3900921" y="6563946"/>
            <a:ext cx="4390592" cy="8659"/>
          </a:xfrm>
          <a:custGeom>
            <a:avLst/>
            <a:gdLst/>
            <a:ahLst/>
            <a:cxnLst/>
            <a:rect l="l" t="t" r="r" b="b"/>
            <a:pathLst>
              <a:path w="6439534" h="12700">
                <a:moveTo>
                  <a:pt x="6438912" y="0"/>
                </a:moveTo>
                <a:lnTo>
                  <a:pt x="0" y="0"/>
                </a:lnTo>
                <a:lnTo>
                  <a:pt x="0" y="12179"/>
                </a:lnTo>
                <a:lnTo>
                  <a:pt x="6438912" y="12179"/>
                </a:lnTo>
                <a:lnTo>
                  <a:pt x="6438912" y="0"/>
                </a:lnTo>
                <a:close/>
              </a:path>
            </a:pathLst>
          </a:custGeom>
          <a:solidFill>
            <a:srgbClr val="63B1C1"/>
          </a:solidFill>
        </p:spPr>
        <p:txBody>
          <a:bodyPr wrap="square" lIns="0" tIns="0" rIns="0" bIns="0" rtlCol="0"/>
          <a:lstStyle/>
          <a:p>
            <a:endParaRPr sz="1227" dirty="0"/>
          </a:p>
        </p:txBody>
      </p:sp>
      <p:sp>
        <p:nvSpPr>
          <p:cNvPr id="4" name="object 4"/>
          <p:cNvSpPr txBox="1"/>
          <p:nvPr/>
        </p:nvSpPr>
        <p:spPr>
          <a:xfrm>
            <a:off x="3905250" y="2637385"/>
            <a:ext cx="2491220" cy="197578"/>
          </a:xfrm>
          <a:prstGeom prst="rect">
            <a:avLst/>
          </a:prstGeom>
        </p:spPr>
        <p:txBody>
          <a:bodyPr vert="horz" wrap="square" lIns="0" tIns="8659" rIns="0" bIns="0" rtlCol="0">
            <a:spAutoFit/>
          </a:bodyPr>
          <a:lstStyle/>
          <a:p>
            <a:pPr marL="8659">
              <a:spcBef>
                <a:spcPts val="68"/>
              </a:spcBef>
            </a:pPr>
            <a:r>
              <a:rPr sz="1227" b="1" spc="-3" dirty="0">
                <a:solidFill>
                  <a:srgbClr val="001F5F"/>
                </a:solidFill>
                <a:latin typeface="Gill Sans MT"/>
                <a:cs typeface="Gill Sans MT"/>
              </a:rPr>
              <a:t>Mid Semester Assessment Report</a:t>
            </a:r>
            <a:endParaRPr sz="1227" dirty="0">
              <a:latin typeface="Gill Sans MT"/>
              <a:cs typeface="Gill Sans MT"/>
            </a:endParaRPr>
          </a:p>
        </p:txBody>
      </p:sp>
      <p:sp>
        <p:nvSpPr>
          <p:cNvPr id="5" name="object 5"/>
          <p:cNvSpPr/>
          <p:nvPr/>
        </p:nvSpPr>
        <p:spPr>
          <a:xfrm>
            <a:off x="3900921" y="2882438"/>
            <a:ext cx="4390159" cy="25977"/>
          </a:xfrm>
          <a:custGeom>
            <a:avLst/>
            <a:gdLst/>
            <a:ahLst/>
            <a:cxnLst/>
            <a:rect l="l" t="t" r="r" b="b"/>
            <a:pathLst>
              <a:path w="6438900" h="38100">
                <a:moveTo>
                  <a:pt x="6438900" y="0"/>
                </a:moveTo>
                <a:lnTo>
                  <a:pt x="0" y="0"/>
                </a:lnTo>
                <a:lnTo>
                  <a:pt x="0" y="38100"/>
                </a:lnTo>
                <a:lnTo>
                  <a:pt x="6438900" y="38100"/>
                </a:lnTo>
                <a:lnTo>
                  <a:pt x="6438900" y="0"/>
                </a:lnTo>
                <a:close/>
              </a:path>
            </a:pathLst>
          </a:custGeom>
          <a:solidFill>
            <a:srgbClr val="EFCDA0"/>
          </a:solidFill>
        </p:spPr>
        <p:txBody>
          <a:bodyPr wrap="square" lIns="0" tIns="0" rIns="0" bIns="0" rtlCol="0"/>
          <a:lstStyle/>
          <a:p>
            <a:endParaRPr sz="1227" dirty="0"/>
          </a:p>
        </p:txBody>
      </p:sp>
      <p:sp>
        <p:nvSpPr>
          <p:cNvPr id="6" name="object 6"/>
          <p:cNvSpPr txBox="1"/>
          <p:nvPr/>
        </p:nvSpPr>
        <p:spPr>
          <a:xfrm>
            <a:off x="3905250" y="3013536"/>
            <a:ext cx="4325649" cy="1498126"/>
          </a:xfrm>
          <a:prstGeom prst="rect">
            <a:avLst/>
          </a:prstGeom>
        </p:spPr>
        <p:txBody>
          <a:bodyPr vert="horz" wrap="square" lIns="0" tIns="8659" rIns="0" bIns="0" rtlCol="0">
            <a:spAutoFit/>
          </a:bodyPr>
          <a:lstStyle/>
          <a:p>
            <a:pPr marL="320378" indent="-155859">
              <a:lnSpc>
                <a:spcPts val="961"/>
              </a:lnSpc>
              <a:spcBef>
                <a:spcPts val="68"/>
              </a:spcBef>
              <a:buAutoNum type="arabicPeriod"/>
              <a:tabLst>
                <a:tab pos="320378" algn="l"/>
              </a:tabLst>
            </a:pPr>
            <a:r>
              <a:rPr sz="818" spc="-3" dirty="0">
                <a:latin typeface="Arial"/>
                <a:cs typeface="Arial"/>
              </a:rPr>
              <a:t>Faculty</a:t>
            </a:r>
            <a:r>
              <a:rPr sz="818" dirty="0">
                <a:latin typeface="Arial"/>
                <a:cs typeface="Arial"/>
              </a:rPr>
              <a:t> </a:t>
            </a:r>
            <a:r>
              <a:rPr sz="818" spc="-3" dirty="0">
                <a:latin typeface="Arial"/>
                <a:cs typeface="Arial"/>
              </a:rPr>
              <a:t>will</a:t>
            </a:r>
            <a:r>
              <a:rPr sz="818" spc="7" dirty="0">
                <a:latin typeface="Arial"/>
                <a:cs typeface="Arial"/>
              </a:rPr>
              <a:t> </a:t>
            </a:r>
            <a:r>
              <a:rPr sz="818" spc="-3" dirty="0">
                <a:latin typeface="Arial"/>
                <a:cs typeface="Arial"/>
              </a:rPr>
              <a:t>identify</a:t>
            </a:r>
            <a:r>
              <a:rPr sz="818" dirty="0">
                <a:latin typeface="Arial"/>
                <a:cs typeface="Arial"/>
              </a:rPr>
              <a:t> </a:t>
            </a:r>
            <a:r>
              <a:rPr sz="818" spc="-3" dirty="0">
                <a:latin typeface="Arial"/>
                <a:cs typeface="Arial"/>
              </a:rPr>
              <a:t>students</a:t>
            </a:r>
            <a:r>
              <a:rPr sz="818" spc="3" dirty="0">
                <a:latin typeface="Arial"/>
                <a:cs typeface="Arial"/>
              </a:rPr>
              <a:t> </a:t>
            </a:r>
            <a:r>
              <a:rPr sz="818" spc="-3" dirty="0">
                <a:latin typeface="Arial"/>
                <a:cs typeface="Arial"/>
              </a:rPr>
              <a:t>who</a:t>
            </a:r>
            <a:r>
              <a:rPr sz="818" dirty="0">
                <a:latin typeface="Arial"/>
                <a:cs typeface="Arial"/>
              </a:rPr>
              <a:t> </a:t>
            </a:r>
            <a:r>
              <a:rPr sz="818" spc="-3" dirty="0">
                <a:latin typeface="Arial"/>
                <a:cs typeface="Arial"/>
              </a:rPr>
              <a:t>are</a:t>
            </a:r>
            <a:r>
              <a:rPr sz="818" spc="3" dirty="0">
                <a:latin typeface="Arial"/>
                <a:cs typeface="Arial"/>
              </a:rPr>
              <a:t> </a:t>
            </a:r>
            <a:r>
              <a:rPr sz="818" spc="-3" dirty="0">
                <a:latin typeface="Arial"/>
                <a:cs typeface="Arial"/>
              </a:rPr>
              <a:t>failing</a:t>
            </a:r>
            <a:r>
              <a:rPr sz="818" spc="3" dirty="0">
                <a:latin typeface="Arial"/>
                <a:cs typeface="Arial"/>
              </a:rPr>
              <a:t> </a:t>
            </a:r>
            <a:r>
              <a:rPr sz="818" spc="-3" dirty="0">
                <a:latin typeface="Arial"/>
                <a:cs typeface="Arial"/>
              </a:rPr>
              <a:t>or</a:t>
            </a:r>
            <a:r>
              <a:rPr sz="818" spc="3" dirty="0">
                <a:latin typeface="Arial"/>
                <a:cs typeface="Arial"/>
              </a:rPr>
              <a:t> </a:t>
            </a:r>
            <a:r>
              <a:rPr sz="818" spc="-3" dirty="0">
                <a:latin typeface="Arial"/>
                <a:cs typeface="Arial"/>
              </a:rPr>
              <a:t>in</a:t>
            </a:r>
            <a:r>
              <a:rPr sz="818" dirty="0">
                <a:latin typeface="Arial"/>
                <a:cs typeface="Arial"/>
              </a:rPr>
              <a:t> </a:t>
            </a:r>
            <a:r>
              <a:rPr sz="818" spc="-3" dirty="0">
                <a:latin typeface="Arial"/>
                <a:cs typeface="Arial"/>
              </a:rPr>
              <a:t>jeopardy</a:t>
            </a:r>
            <a:r>
              <a:rPr sz="818" spc="3"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failing</a:t>
            </a:r>
            <a:r>
              <a:rPr sz="818" spc="7" dirty="0">
                <a:latin typeface="Arial"/>
                <a:cs typeface="Arial"/>
              </a:rPr>
              <a:t> </a:t>
            </a:r>
            <a:r>
              <a:rPr sz="818" spc="-3" dirty="0">
                <a:latin typeface="Arial"/>
                <a:cs typeface="Arial"/>
              </a:rPr>
              <a:t>only.</a:t>
            </a:r>
            <a:endParaRPr sz="818" dirty="0">
              <a:latin typeface="Arial"/>
              <a:cs typeface="Arial"/>
            </a:endParaRPr>
          </a:p>
          <a:p>
            <a:pPr marL="320378" indent="-155859">
              <a:lnSpc>
                <a:spcPts val="941"/>
              </a:lnSpc>
              <a:buAutoNum type="arabicPeriod"/>
              <a:tabLst>
                <a:tab pos="320378" algn="l"/>
              </a:tabLst>
            </a:pPr>
            <a:r>
              <a:rPr sz="818" spc="-3" dirty="0">
                <a:latin typeface="Arial"/>
                <a:cs typeface="Arial"/>
              </a:rPr>
              <a:t>Faculty</a:t>
            </a:r>
            <a:r>
              <a:rPr sz="818"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conduct</a:t>
            </a:r>
            <a:r>
              <a:rPr sz="818" spc="3" dirty="0">
                <a:latin typeface="Arial"/>
                <a:cs typeface="Arial"/>
              </a:rPr>
              <a:t> </a:t>
            </a:r>
            <a:r>
              <a:rPr sz="818" dirty="0">
                <a:latin typeface="Arial"/>
                <a:cs typeface="Arial"/>
              </a:rPr>
              <a:t>a</a:t>
            </a:r>
            <a:r>
              <a:rPr sz="818" spc="-7" dirty="0">
                <a:latin typeface="Arial"/>
                <a:cs typeface="Arial"/>
              </a:rPr>
              <a:t> </a:t>
            </a:r>
            <a:r>
              <a:rPr sz="818" spc="-3" dirty="0">
                <a:latin typeface="Arial"/>
                <a:cs typeface="Arial"/>
              </a:rPr>
              <a:t>student</a:t>
            </a:r>
            <a:r>
              <a:rPr sz="818" dirty="0">
                <a:latin typeface="Arial"/>
                <a:cs typeface="Arial"/>
              </a:rPr>
              <a:t> </a:t>
            </a:r>
            <a:r>
              <a:rPr sz="818" spc="-3" dirty="0">
                <a:latin typeface="Arial"/>
                <a:cs typeface="Arial"/>
              </a:rPr>
              <a:t>conference</a:t>
            </a:r>
            <a:r>
              <a:rPr sz="818" dirty="0">
                <a:latin typeface="Arial"/>
                <a:cs typeface="Arial"/>
              </a:rPr>
              <a:t> </a:t>
            </a:r>
            <a:r>
              <a:rPr sz="818" spc="-3" dirty="0">
                <a:latin typeface="Arial"/>
                <a:cs typeface="Arial"/>
              </a:rPr>
              <a:t>with</a:t>
            </a:r>
            <a:r>
              <a:rPr sz="818" dirty="0">
                <a:latin typeface="Arial"/>
                <a:cs typeface="Arial"/>
              </a:rPr>
              <a:t> </a:t>
            </a:r>
            <a:r>
              <a:rPr sz="818" spc="-3" dirty="0">
                <a:latin typeface="Arial"/>
                <a:cs typeface="Arial"/>
              </a:rPr>
              <a:t>each</a:t>
            </a:r>
            <a:r>
              <a:rPr sz="818" dirty="0">
                <a:latin typeface="Arial"/>
                <a:cs typeface="Arial"/>
              </a:rPr>
              <a:t> </a:t>
            </a:r>
            <a:r>
              <a:rPr sz="818" spc="-3" dirty="0">
                <a:latin typeface="Arial"/>
                <a:cs typeface="Arial"/>
              </a:rPr>
              <a:t>student.</a:t>
            </a:r>
            <a:endParaRPr sz="818" dirty="0">
              <a:latin typeface="Arial"/>
              <a:cs typeface="Arial"/>
            </a:endParaRPr>
          </a:p>
          <a:p>
            <a:pPr marL="320378" marR="458920" indent="-155859">
              <a:lnSpc>
                <a:spcPts val="941"/>
              </a:lnSpc>
              <a:spcBef>
                <a:spcPts val="44"/>
              </a:spcBef>
              <a:buAutoNum type="arabicPeriod"/>
              <a:tabLst>
                <a:tab pos="320378" algn="l"/>
              </a:tabLst>
            </a:pPr>
            <a:r>
              <a:rPr sz="818" spc="-3" dirty="0">
                <a:latin typeface="Arial"/>
                <a:cs typeface="Arial"/>
              </a:rPr>
              <a:t>Faculty</a:t>
            </a:r>
            <a:r>
              <a:rPr sz="818" dirty="0">
                <a:latin typeface="Arial"/>
                <a:cs typeface="Arial"/>
              </a:rPr>
              <a:t> </a:t>
            </a:r>
            <a:r>
              <a:rPr sz="818" spc="-3" dirty="0">
                <a:latin typeface="Arial"/>
                <a:cs typeface="Arial"/>
              </a:rPr>
              <a:t>will</a:t>
            </a:r>
            <a:r>
              <a:rPr sz="818" spc="7" dirty="0">
                <a:latin typeface="Arial"/>
                <a:cs typeface="Arial"/>
              </a:rPr>
              <a:t> </a:t>
            </a:r>
            <a:r>
              <a:rPr sz="818" spc="-3" dirty="0">
                <a:latin typeface="Arial"/>
                <a:cs typeface="Arial"/>
              </a:rPr>
              <a:t>complete</a:t>
            </a:r>
            <a:r>
              <a:rPr sz="818" spc="3" dirty="0">
                <a:latin typeface="Arial"/>
                <a:cs typeface="Arial"/>
              </a:rPr>
              <a:t> </a:t>
            </a:r>
            <a:r>
              <a:rPr sz="818" dirty="0">
                <a:latin typeface="Arial"/>
                <a:cs typeface="Arial"/>
              </a:rPr>
              <a:t>a</a:t>
            </a:r>
            <a:r>
              <a:rPr sz="818" spc="3" dirty="0">
                <a:latin typeface="Arial"/>
                <a:cs typeface="Arial"/>
              </a:rPr>
              <a:t> </a:t>
            </a:r>
            <a:r>
              <a:rPr sz="818" spc="-3" dirty="0">
                <a:latin typeface="Arial"/>
                <a:cs typeface="Arial"/>
              </a:rPr>
              <a:t>Mid-Semester</a:t>
            </a:r>
            <a:r>
              <a:rPr sz="818" dirty="0">
                <a:latin typeface="Arial"/>
                <a:cs typeface="Arial"/>
              </a:rPr>
              <a:t> </a:t>
            </a:r>
            <a:r>
              <a:rPr sz="818" spc="-3" dirty="0">
                <a:latin typeface="Arial"/>
                <a:cs typeface="Arial"/>
              </a:rPr>
              <a:t>Assessment</a:t>
            </a:r>
            <a:r>
              <a:rPr sz="818" spc="3" dirty="0">
                <a:latin typeface="Arial"/>
                <a:cs typeface="Arial"/>
              </a:rPr>
              <a:t> </a:t>
            </a:r>
            <a:r>
              <a:rPr sz="818" spc="-3" dirty="0">
                <a:latin typeface="Arial"/>
                <a:cs typeface="Arial"/>
              </a:rPr>
              <a:t>Report</a:t>
            </a:r>
            <a:r>
              <a:rPr sz="818" spc="7" dirty="0">
                <a:latin typeface="Arial"/>
                <a:cs typeface="Arial"/>
              </a:rPr>
              <a:t> </a:t>
            </a:r>
            <a:r>
              <a:rPr sz="818" spc="-3" dirty="0">
                <a:latin typeface="Arial"/>
                <a:cs typeface="Arial"/>
              </a:rPr>
              <a:t>for</a:t>
            </a:r>
            <a:r>
              <a:rPr sz="818" dirty="0">
                <a:latin typeface="Arial"/>
                <a:cs typeface="Arial"/>
              </a:rPr>
              <a:t> </a:t>
            </a:r>
            <a:r>
              <a:rPr sz="818" spc="-3" dirty="0">
                <a:latin typeface="Arial"/>
                <a:cs typeface="Arial"/>
              </a:rPr>
              <a:t>each</a:t>
            </a:r>
            <a:r>
              <a:rPr sz="818" dirty="0">
                <a:latin typeface="Arial"/>
                <a:cs typeface="Arial"/>
              </a:rPr>
              <a:t> </a:t>
            </a:r>
            <a:r>
              <a:rPr sz="818" spc="-3" dirty="0">
                <a:latin typeface="Arial"/>
                <a:cs typeface="Arial"/>
              </a:rPr>
              <a:t>student</a:t>
            </a:r>
            <a:r>
              <a:rPr sz="818" spc="3" dirty="0">
                <a:latin typeface="Arial"/>
                <a:cs typeface="Arial"/>
              </a:rPr>
              <a:t> </a:t>
            </a:r>
            <a:r>
              <a:rPr sz="818" spc="-3" dirty="0">
                <a:latin typeface="Arial"/>
                <a:cs typeface="Arial"/>
              </a:rPr>
              <a:t>in </a:t>
            </a:r>
            <a:r>
              <a:rPr sz="818" spc="-218" dirty="0">
                <a:latin typeface="Arial"/>
                <a:cs typeface="Arial"/>
              </a:rPr>
              <a:t> </a:t>
            </a:r>
            <a:r>
              <a:rPr sz="818" spc="-3" dirty="0">
                <a:latin typeface="Arial"/>
                <a:cs typeface="Arial"/>
              </a:rPr>
              <a:t>PeopleSoft</a:t>
            </a:r>
            <a:r>
              <a:rPr sz="818" dirty="0">
                <a:latin typeface="Arial"/>
                <a:cs typeface="Arial"/>
              </a:rPr>
              <a:t> </a:t>
            </a:r>
            <a:r>
              <a:rPr sz="818" spc="-3" dirty="0">
                <a:latin typeface="Arial"/>
                <a:cs typeface="Arial"/>
              </a:rPr>
              <a:t>(due</a:t>
            </a:r>
            <a:r>
              <a:rPr sz="818" dirty="0">
                <a:latin typeface="Arial"/>
                <a:cs typeface="Arial"/>
              </a:rPr>
              <a:t> </a:t>
            </a:r>
            <a:r>
              <a:rPr sz="818" spc="-3" dirty="0">
                <a:latin typeface="Arial"/>
                <a:cs typeface="Arial"/>
              </a:rPr>
              <a:t>one</a:t>
            </a:r>
            <a:r>
              <a:rPr sz="818" dirty="0">
                <a:latin typeface="Arial"/>
                <a:cs typeface="Arial"/>
              </a:rPr>
              <a:t> </a:t>
            </a:r>
            <a:r>
              <a:rPr sz="818" spc="-3" dirty="0">
                <a:latin typeface="Arial"/>
                <a:cs typeface="Arial"/>
              </a:rPr>
              <a:t>week</a:t>
            </a:r>
            <a:r>
              <a:rPr sz="818" dirty="0">
                <a:latin typeface="Arial"/>
                <a:cs typeface="Arial"/>
              </a:rPr>
              <a:t> </a:t>
            </a:r>
            <a:r>
              <a:rPr sz="818" spc="-3" dirty="0">
                <a:latin typeface="Arial"/>
                <a:cs typeface="Arial"/>
              </a:rPr>
              <a:t>after mid</a:t>
            </a:r>
            <a:r>
              <a:rPr sz="818" dirty="0">
                <a:latin typeface="Arial"/>
                <a:cs typeface="Arial"/>
              </a:rPr>
              <a:t> </a:t>
            </a:r>
            <a:r>
              <a:rPr sz="818" spc="-3" dirty="0">
                <a:latin typeface="Arial"/>
                <a:cs typeface="Arial"/>
              </a:rPr>
              <a:t>semester).</a:t>
            </a:r>
            <a:endParaRPr sz="818" dirty="0">
              <a:latin typeface="Arial"/>
              <a:cs typeface="Arial"/>
            </a:endParaRPr>
          </a:p>
          <a:p>
            <a:pPr marL="320378" indent="-155859">
              <a:lnSpc>
                <a:spcPts val="897"/>
              </a:lnSpc>
              <a:buAutoNum type="arabicPeriod"/>
              <a:tabLst>
                <a:tab pos="320378" algn="l"/>
              </a:tabLst>
            </a:pPr>
            <a:r>
              <a:rPr sz="818" spc="-3" dirty="0">
                <a:latin typeface="Arial"/>
                <a:cs typeface="Arial"/>
              </a:rPr>
              <a:t>The</a:t>
            </a:r>
            <a:r>
              <a:rPr sz="818" dirty="0">
                <a:latin typeface="Arial"/>
                <a:cs typeface="Arial"/>
              </a:rPr>
              <a:t> </a:t>
            </a:r>
            <a:r>
              <a:rPr sz="818" spc="-3" dirty="0">
                <a:latin typeface="Arial"/>
                <a:cs typeface="Arial"/>
              </a:rPr>
              <a:t>Mid-Semester</a:t>
            </a:r>
            <a:r>
              <a:rPr sz="818" spc="3" dirty="0">
                <a:latin typeface="Arial"/>
                <a:cs typeface="Arial"/>
              </a:rPr>
              <a:t> </a:t>
            </a:r>
            <a:r>
              <a:rPr sz="818" spc="-3" dirty="0">
                <a:latin typeface="Arial"/>
                <a:cs typeface="Arial"/>
              </a:rPr>
              <a:t>Assessment</a:t>
            </a:r>
            <a:r>
              <a:rPr sz="818" dirty="0">
                <a:latin typeface="Arial"/>
                <a:cs typeface="Arial"/>
              </a:rPr>
              <a:t> </a:t>
            </a:r>
            <a:r>
              <a:rPr sz="818" spc="-3" dirty="0">
                <a:latin typeface="Arial"/>
                <a:cs typeface="Arial"/>
              </a:rPr>
              <a:t>Report</a:t>
            </a:r>
            <a:r>
              <a:rPr sz="818" spc="3"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be</a:t>
            </a:r>
            <a:r>
              <a:rPr sz="818" spc="3" dirty="0">
                <a:latin typeface="Arial"/>
                <a:cs typeface="Arial"/>
              </a:rPr>
              <a:t> </a:t>
            </a:r>
            <a:r>
              <a:rPr sz="818" spc="-3" dirty="0">
                <a:latin typeface="Arial"/>
                <a:cs typeface="Arial"/>
              </a:rPr>
              <a:t>automatically</a:t>
            </a:r>
            <a:r>
              <a:rPr sz="818" spc="3" dirty="0">
                <a:latin typeface="Arial"/>
                <a:cs typeface="Arial"/>
              </a:rPr>
              <a:t> </a:t>
            </a:r>
            <a:r>
              <a:rPr sz="818" spc="-3" dirty="0">
                <a:latin typeface="Arial"/>
                <a:cs typeface="Arial"/>
              </a:rPr>
              <a:t>emailed</a:t>
            </a:r>
            <a:r>
              <a:rPr sz="818" dirty="0">
                <a:latin typeface="Arial"/>
                <a:cs typeface="Arial"/>
              </a:rPr>
              <a:t> to</a:t>
            </a:r>
            <a:r>
              <a:rPr sz="818" spc="3" dirty="0">
                <a:latin typeface="Arial"/>
                <a:cs typeface="Arial"/>
              </a:rPr>
              <a:t> </a:t>
            </a:r>
            <a:r>
              <a:rPr sz="818" spc="-3" dirty="0">
                <a:latin typeface="Arial"/>
                <a:cs typeface="Arial"/>
              </a:rPr>
              <a:t>each</a:t>
            </a:r>
            <a:r>
              <a:rPr sz="818" spc="3" dirty="0">
                <a:latin typeface="Arial"/>
                <a:cs typeface="Arial"/>
              </a:rPr>
              <a:t> </a:t>
            </a:r>
            <a:r>
              <a:rPr sz="818" spc="-3" dirty="0">
                <a:latin typeface="Arial"/>
                <a:cs typeface="Arial"/>
              </a:rPr>
              <a:t>student.</a:t>
            </a:r>
            <a:endParaRPr sz="818" dirty="0">
              <a:latin typeface="Arial"/>
              <a:cs typeface="Arial"/>
            </a:endParaRPr>
          </a:p>
          <a:p>
            <a:pPr marL="320378" marR="148067" indent="-155859">
              <a:lnSpc>
                <a:spcPts val="941"/>
              </a:lnSpc>
              <a:spcBef>
                <a:spcPts val="44"/>
              </a:spcBef>
              <a:buAutoNum type="arabicPeriod"/>
              <a:tabLst>
                <a:tab pos="320378" algn="l"/>
              </a:tabLst>
            </a:pPr>
            <a:r>
              <a:rPr sz="818" spc="-3" dirty="0">
                <a:latin typeface="Arial"/>
                <a:cs typeface="Arial"/>
              </a:rPr>
              <a:t>Student</a:t>
            </a:r>
            <a:r>
              <a:rPr sz="818" dirty="0">
                <a:latin typeface="Arial"/>
                <a:cs typeface="Arial"/>
              </a:rPr>
              <a:t> </a:t>
            </a:r>
            <a:r>
              <a:rPr sz="818" spc="-3" dirty="0">
                <a:latin typeface="Arial"/>
                <a:cs typeface="Arial"/>
              </a:rPr>
              <a:t>will</a:t>
            </a:r>
            <a:r>
              <a:rPr sz="818" spc="7" dirty="0">
                <a:latin typeface="Arial"/>
                <a:cs typeface="Arial"/>
              </a:rPr>
              <a:t> </a:t>
            </a:r>
            <a:r>
              <a:rPr sz="818" spc="-3" dirty="0">
                <a:latin typeface="Arial"/>
                <a:cs typeface="Arial"/>
              </a:rPr>
              <a:t>also</a:t>
            </a:r>
            <a:r>
              <a:rPr sz="818" dirty="0">
                <a:latin typeface="Arial"/>
                <a:cs typeface="Arial"/>
              </a:rPr>
              <a:t> </a:t>
            </a:r>
            <a:r>
              <a:rPr sz="818" spc="-3" dirty="0">
                <a:latin typeface="Arial"/>
                <a:cs typeface="Arial"/>
              </a:rPr>
              <a:t>receive</a:t>
            </a:r>
            <a:r>
              <a:rPr sz="818" spc="3" dirty="0">
                <a:latin typeface="Arial"/>
                <a:cs typeface="Arial"/>
              </a:rPr>
              <a:t> </a:t>
            </a:r>
            <a:r>
              <a:rPr sz="818" spc="-3" dirty="0">
                <a:latin typeface="Arial"/>
                <a:cs typeface="Arial"/>
              </a:rPr>
              <a:t>an</a:t>
            </a:r>
            <a:r>
              <a:rPr sz="818" dirty="0">
                <a:latin typeface="Arial"/>
                <a:cs typeface="Arial"/>
              </a:rPr>
              <a:t> </a:t>
            </a:r>
            <a:r>
              <a:rPr sz="818" spc="-3" dirty="0">
                <a:latin typeface="Arial"/>
                <a:cs typeface="Arial"/>
              </a:rPr>
              <a:t>invitation</a:t>
            </a:r>
            <a:r>
              <a:rPr sz="818" spc="3" dirty="0">
                <a:latin typeface="Arial"/>
                <a:cs typeface="Arial"/>
              </a:rPr>
              <a:t> </a:t>
            </a:r>
            <a:r>
              <a:rPr sz="818" dirty="0">
                <a:latin typeface="Arial"/>
                <a:cs typeface="Arial"/>
              </a:rPr>
              <a:t>to a</a:t>
            </a:r>
            <a:r>
              <a:rPr sz="818" spc="3" dirty="0">
                <a:latin typeface="Arial"/>
                <a:cs typeface="Arial"/>
              </a:rPr>
              <a:t> </a:t>
            </a:r>
            <a:r>
              <a:rPr sz="818" spc="-3" dirty="0">
                <a:latin typeface="Arial"/>
                <a:cs typeface="Arial"/>
              </a:rPr>
              <a:t>Mid-Semester</a:t>
            </a:r>
            <a:r>
              <a:rPr sz="818" dirty="0">
                <a:latin typeface="Arial"/>
                <a:cs typeface="Arial"/>
              </a:rPr>
              <a:t> </a:t>
            </a:r>
            <a:r>
              <a:rPr sz="818" spc="-3" dirty="0">
                <a:latin typeface="Arial"/>
                <a:cs typeface="Arial"/>
              </a:rPr>
              <a:t>Reset</a:t>
            </a:r>
            <a:r>
              <a:rPr sz="818" dirty="0">
                <a:latin typeface="Arial"/>
                <a:cs typeface="Arial"/>
              </a:rPr>
              <a:t> </a:t>
            </a:r>
            <a:r>
              <a:rPr sz="818" spc="-3" dirty="0">
                <a:latin typeface="Arial"/>
                <a:cs typeface="Arial"/>
              </a:rPr>
              <a:t>Workshop</a:t>
            </a:r>
            <a:r>
              <a:rPr sz="818" spc="3" dirty="0">
                <a:latin typeface="Arial"/>
                <a:cs typeface="Arial"/>
              </a:rPr>
              <a:t> </a:t>
            </a:r>
            <a:r>
              <a:rPr sz="818" spc="-3" dirty="0">
                <a:latin typeface="Arial"/>
                <a:cs typeface="Arial"/>
              </a:rPr>
              <a:t>hosted</a:t>
            </a:r>
            <a:r>
              <a:rPr sz="818" dirty="0">
                <a:latin typeface="Arial"/>
                <a:cs typeface="Arial"/>
              </a:rPr>
              <a:t> </a:t>
            </a:r>
            <a:r>
              <a:rPr sz="818" spc="-3" dirty="0">
                <a:latin typeface="Arial"/>
                <a:cs typeface="Arial"/>
              </a:rPr>
              <a:t>by </a:t>
            </a:r>
            <a:r>
              <a:rPr sz="818" spc="-218" dirty="0">
                <a:latin typeface="Arial"/>
                <a:cs typeface="Arial"/>
              </a:rPr>
              <a:t> </a:t>
            </a:r>
            <a:r>
              <a:rPr sz="818" spc="-3" dirty="0">
                <a:latin typeface="Arial"/>
                <a:cs typeface="Arial"/>
              </a:rPr>
              <a:t>Advising and</a:t>
            </a:r>
            <a:r>
              <a:rPr sz="818" dirty="0">
                <a:latin typeface="Arial"/>
                <a:cs typeface="Arial"/>
              </a:rPr>
              <a:t> </a:t>
            </a:r>
            <a:r>
              <a:rPr sz="818" spc="-3" dirty="0">
                <a:latin typeface="Arial"/>
                <a:cs typeface="Arial"/>
              </a:rPr>
              <a:t>attend</a:t>
            </a:r>
            <a:r>
              <a:rPr sz="818" dirty="0">
                <a:latin typeface="Arial"/>
                <a:cs typeface="Arial"/>
              </a:rPr>
              <a:t> </a:t>
            </a:r>
            <a:r>
              <a:rPr sz="818" spc="-3" dirty="0">
                <a:latin typeface="Arial"/>
                <a:cs typeface="Arial"/>
              </a:rPr>
              <a:t>workshop.</a:t>
            </a:r>
            <a:endParaRPr sz="818" dirty="0">
              <a:latin typeface="Arial"/>
              <a:cs typeface="Arial"/>
            </a:endParaRPr>
          </a:p>
          <a:p>
            <a:pPr marL="8659" marR="3464">
              <a:lnSpc>
                <a:spcPct val="114999"/>
              </a:lnSpc>
              <a:spcBef>
                <a:spcPts val="740"/>
              </a:spcBef>
            </a:pPr>
            <a:r>
              <a:rPr sz="818" dirty="0">
                <a:latin typeface="Arial"/>
                <a:cs typeface="Arial"/>
              </a:rPr>
              <a:t>It</a:t>
            </a:r>
            <a:r>
              <a:rPr sz="818" spc="3" dirty="0">
                <a:latin typeface="Arial"/>
                <a:cs typeface="Arial"/>
              </a:rPr>
              <a:t> </a:t>
            </a:r>
            <a:r>
              <a:rPr sz="818" spc="-3" dirty="0">
                <a:latin typeface="Arial"/>
                <a:cs typeface="Arial"/>
              </a:rPr>
              <a:t>is</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purpose</a:t>
            </a:r>
            <a:r>
              <a:rPr sz="818" spc="3"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this</a:t>
            </a:r>
            <a:r>
              <a:rPr sz="818" spc="3" dirty="0">
                <a:latin typeface="Arial"/>
                <a:cs typeface="Arial"/>
              </a:rPr>
              <a:t> </a:t>
            </a:r>
            <a:r>
              <a:rPr sz="818" spc="-3" dirty="0">
                <a:latin typeface="Arial"/>
                <a:cs typeface="Arial"/>
              </a:rPr>
              <a:t>Mid-Semester</a:t>
            </a:r>
            <a:r>
              <a:rPr sz="818" dirty="0">
                <a:latin typeface="Arial"/>
                <a:cs typeface="Arial"/>
              </a:rPr>
              <a:t> </a:t>
            </a:r>
            <a:r>
              <a:rPr sz="818" spc="-3" dirty="0">
                <a:latin typeface="Arial"/>
                <a:cs typeface="Arial"/>
              </a:rPr>
              <a:t>Assessment</a:t>
            </a:r>
            <a:r>
              <a:rPr sz="818" spc="3" dirty="0">
                <a:latin typeface="Arial"/>
                <a:cs typeface="Arial"/>
              </a:rPr>
              <a:t> </a:t>
            </a:r>
            <a:r>
              <a:rPr sz="818" spc="-3" dirty="0">
                <a:latin typeface="Arial"/>
                <a:cs typeface="Arial"/>
              </a:rPr>
              <a:t>Report</a:t>
            </a:r>
            <a:r>
              <a:rPr sz="818" spc="3" dirty="0">
                <a:latin typeface="Arial"/>
                <a:cs typeface="Arial"/>
              </a:rPr>
              <a:t> </a:t>
            </a:r>
            <a:r>
              <a:rPr sz="818" spc="-3" dirty="0">
                <a:latin typeface="Arial"/>
                <a:cs typeface="Arial"/>
              </a:rPr>
              <a:t>Process</a:t>
            </a:r>
            <a:r>
              <a:rPr sz="818" dirty="0">
                <a:latin typeface="Arial"/>
                <a:cs typeface="Arial"/>
              </a:rPr>
              <a:t> to </a:t>
            </a:r>
            <a:r>
              <a:rPr sz="818" spc="-3" dirty="0">
                <a:latin typeface="Arial"/>
                <a:cs typeface="Arial"/>
              </a:rPr>
              <a:t>connect</a:t>
            </a:r>
            <a:r>
              <a:rPr sz="818" dirty="0">
                <a:latin typeface="Arial"/>
                <a:cs typeface="Arial"/>
              </a:rPr>
              <a:t> </a:t>
            </a:r>
            <a:r>
              <a:rPr sz="818" spc="-3" dirty="0">
                <a:latin typeface="Arial"/>
                <a:cs typeface="Arial"/>
              </a:rPr>
              <a:t>with</a:t>
            </a:r>
            <a:r>
              <a:rPr sz="818" dirty="0">
                <a:latin typeface="Arial"/>
                <a:cs typeface="Arial"/>
              </a:rPr>
              <a:t> </a:t>
            </a:r>
            <a:r>
              <a:rPr sz="818" spc="-3" dirty="0">
                <a:latin typeface="Arial"/>
                <a:cs typeface="Arial"/>
              </a:rPr>
              <a:t>students </a:t>
            </a:r>
            <a:r>
              <a:rPr sz="818" dirty="0">
                <a:latin typeface="Arial"/>
                <a:cs typeface="Arial"/>
              </a:rPr>
              <a:t> </a:t>
            </a:r>
            <a:r>
              <a:rPr sz="818" spc="-3" dirty="0">
                <a:latin typeface="Arial"/>
                <a:cs typeface="Arial"/>
              </a:rPr>
              <a:t>before</a:t>
            </a:r>
            <a:r>
              <a:rPr sz="818" spc="3" dirty="0">
                <a:latin typeface="Arial"/>
                <a:cs typeface="Arial"/>
              </a:rPr>
              <a:t> </a:t>
            </a:r>
            <a:r>
              <a:rPr sz="818" spc="-3" dirty="0">
                <a:latin typeface="Arial"/>
                <a:cs typeface="Arial"/>
              </a:rPr>
              <a:t>they</a:t>
            </a:r>
            <a:r>
              <a:rPr sz="818" spc="3" dirty="0">
                <a:latin typeface="Arial"/>
                <a:cs typeface="Arial"/>
              </a:rPr>
              <a:t> </a:t>
            </a:r>
            <a:r>
              <a:rPr sz="818" spc="-3" dirty="0">
                <a:latin typeface="Arial"/>
                <a:cs typeface="Arial"/>
              </a:rPr>
              <a:t>fail.</a:t>
            </a:r>
            <a:r>
              <a:rPr sz="818" spc="7" dirty="0">
                <a:latin typeface="Arial"/>
                <a:cs typeface="Arial"/>
              </a:rPr>
              <a:t> </a:t>
            </a:r>
            <a:r>
              <a:rPr sz="818" spc="-3" dirty="0">
                <a:latin typeface="Arial"/>
                <a:cs typeface="Arial"/>
              </a:rPr>
              <a:t>However,</a:t>
            </a:r>
            <a:r>
              <a:rPr sz="818" spc="7" dirty="0">
                <a:latin typeface="Arial"/>
                <a:cs typeface="Arial"/>
              </a:rPr>
              <a:t> </a:t>
            </a:r>
            <a:r>
              <a:rPr sz="818" spc="-3" dirty="0">
                <a:latin typeface="Arial"/>
                <a:cs typeface="Arial"/>
              </a:rPr>
              <a:t>for</a:t>
            </a:r>
            <a:r>
              <a:rPr sz="818" spc="7" dirty="0">
                <a:latin typeface="Arial"/>
                <a:cs typeface="Arial"/>
              </a:rPr>
              <a:t> </a:t>
            </a:r>
            <a:r>
              <a:rPr sz="818" spc="-3" dirty="0">
                <a:latin typeface="Arial"/>
                <a:cs typeface="Arial"/>
              </a:rPr>
              <a:t>students</a:t>
            </a:r>
            <a:r>
              <a:rPr sz="818" spc="3" dirty="0">
                <a:latin typeface="Arial"/>
                <a:cs typeface="Arial"/>
              </a:rPr>
              <a:t> </a:t>
            </a:r>
            <a:r>
              <a:rPr sz="818" spc="-3" dirty="0">
                <a:latin typeface="Arial"/>
                <a:cs typeface="Arial"/>
              </a:rPr>
              <a:t>who</a:t>
            </a:r>
            <a:r>
              <a:rPr sz="818" spc="3" dirty="0">
                <a:latin typeface="Arial"/>
                <a:cs typeface="Arial"/>
              </a:rPr>
              <a:t> </a:t>
            </a:r>
            <a:r>
              <a:rPr sz="818" spc="-3" dirty="0">
                <a:latin typeface="Arial"/>
                <a:cs typeface="Arial"/>
              </a:rPr>
              <a:t>fail</a:t>
            </a:r>
            <a:r>
              <a:rPr sz="818" spc="3" dirty="0">
                <a:latin typeface="Arial"/>
                <a:cs typeface="Arial"/>
              </a:rPr>
              <a:t> </a:t>
            </a:r>
            <a:r>
              <a:rPr sz="818" spc="-3" dirty="0">
                <a:latin typeface="Arial"/>
                <a:cs typeface="Arial"/>
              </a:rPr>
              <a:t>Coreq</a:t>
            </a:r>
            <a:r>
              <a:rPr sz="818" spc="3" dirty="0">
                <a:latin typeface="Arial"/>
                <a:cs typeface="Arial"/>
              </a:rPr>
              <a:t> </a:t>
            </a:r>
            <a:r>
              <a:rPr sz="818" spc="-3" dirty="0">
                <a:latin typeface="Arial"/>
                <a:cs typeface="Arial"/>
              </a:rPr>
              <a:t>courses</a:t>
            </a:r>
            <a:r>
              <a:rPr sz="818" spc="3" dirty="0">
                <a:latin typeface="Arial"/>
                <a:cs typeface="Arial"/>
              </a:rPr>
              <a:t> </a:t>
            </a:r>
            <a:r>
              <a:rPr sz="818" spc="-3" dirty="0">
                <a:latin typeface="Arial"/>
                <a:cs typeface="Arial"/>
              </a:rPr>
              <a:t>despite</a:t>
            </a:r>
            <a:r>
              <a:rPr sz="818" spc="3" dirty="0">
                <a:latin typeface="Arial"/>
                <a:cs typeface="Arial"/>
              </a:rPr>
              <a:t> </a:t>
            </a:r>
            <a:r>
              <a:rPr sz="818" spc="-3" dirty="0">
                <a:latin typeface="Arial"/>
                <a:cs typeface="Arial"/>
              </a:rPr>
              <a:t>this</a:t>
            </a:r>
            <a:r>
              <a:rPr sz="818" spc="3" dirty="0">
                <a:latin typeface="Arial"/>
                <a:cs typeface="Arial"/>
              </a:rPr>
              <a:t> </a:t>
            </a:r>
            <a:r>
              <a:rPr sz="818" spc="-3" dirty="0">
                <a:latin typeface="Arial"/>
                <a:cs typeface="Arial"/>
              </a:rPr>
              <a:t>formal</a:t>
            </a:r>
            <a:r>
              <a:rPr sz="818" spc="3" dirty="0">
                <a:latin typeface="Arial"/>
                <a:cs typeface="Arial"/>
              </a:rPr>
              <a:t> </a:t>
            </a:r>
            <a:r>
              <a:rPr sz="818" spc="-3" dirty="0">
                <a:latin typeface="Arial"/>
                <a:cs typeface="Arial"/>
              </a:rPr>
              <a:t>intervention </a:t>
            </a:r>
            <a:r>
              <a:rPr sz="818" dirty="0">
                <a:latin typeface="Arial"/>
                <a:cs typeface="Arial"/>
              </a:rPr>
              <a:t> </a:t>
            </a:r>
            <a:r>
              <a:rPr sz="818" spc="-3" dirty="0">
                <a:latin typeface="Arial"/>
                <a:cs typeface="Arial"/>
              </a:rPr>
              <a:t>process</a:t>
            </a:r>
            <a:r>
              <a:rPr sz="818" dirty="0">
                <a:latin typeface="Arial"/>
                <a:cs typeface="Arial"/>
              </a:rPr>
              <a:t> </a:t>
            </a:r>
            <a:r>
              <a:rPr sz="818" spc="-3" dirty="0">
                <a:latin typeface="Arial"/>
                <a:cs typeface="Arial"/>
              </a:rPr>
              <a:t>and/or</a:t>
            </a:r>
            <a:r>
              <a:rPr sz="818" spc="3" dirty="0">
                <a:latin typeface="Arial"/>
                <a:cs typeface="Arial"/>
              </a:rPr>
              <a:t> </a:t>
            </a:r>
            <a:r>
              <a:rPr sz="818" spc="-3" dirty="0">
                <a:latin typeface="Arial"/>
                <a:cs typeface="Arial"/>
              </a:rPr>
              <a:t>any</a:t>
            </a:r>
            <a:r>
              <a:rPr sz="818" dirty="0">
                <a:latin typeface="Arial"/>
                <a:cs typeface="Arial"/>
              </a:rPr>
              <a:t> </a:t>
            </a:r>
            <a:r>
              <a:rPr sz="818" spc="-3" dirty="0">
                <a:latin typeface="Arial"/>
                <a:cs typeface="Arial"/>
              </a:rPr>
              <a:t>other</a:t>
            </a:r>
            <a:r>
              <a:rPr sz="818" spc="3" dirty="0">
                <a:latin typeface="Arial"/>
                <a:cs typeface="Arial"/>
              </a:rPr>
              <a:t> </a:t>
            </a:r>
            <a:r>
              <a:rPr sz="818" spc="-3" dirty="0">
                <a:latin typeface="Arial"/>
                <a:cs typeface="Arial"/>
              </a:rPr>
              <a:t>mechanisms</a:t>
            </a:r>
            <a:r>
              <a:rPr sz="818" dirty="0">
                <a:latin typeface="Arial"/>
                <a:cs typeface="Arial"/>
              </a:rPr>
              <a:t> </a:t>
            </a:r>
            <a:r>
              <a:rPr sz="818" spc="-3" dirty="0">
                <a:latin typeface="Arial"/>
                <a:cs typeface="Arial"/>
              </a:rPr>
              <a:t>already</a:t>
            </a:r>
            <a:r>
              <a:rPr sz="818" spc="3" dirty="0">
                <a:latin typeface="Arial"/>
                <a:cs typeface="Arial"/>
              </a:rPr>
              <a:t> </a:t>
            </a:r>
            <a:r>
              <a:rPr sz="818" spc="-3" dirty="0">
                <a:latin typeface="Arial"/>
                <a:cs typeface="Arial"/>
              </a:rPr>
              <a:t>in</a:t>
            </a:r>
            <a:r>
              <a:rPr sz="818" dirty="0">
                <a:latin typeface="Arial"/>
                <a:cs typeface="Arial"/>
              </a:rPr>
              <a:t> </a:t>
            </a:r>
            <a:r>
              <a:rPr sz="818" spc="-3" dirty="0">
                <a:latin typeface="Arial"/>
                <a:cs typeface="Arial"/>
              </a:rPr>
              <a:t>place,</a:t>
            </a:r>
            <a:r>
              <a:rPr sz="818" spc="10" dirty="0">
                <a:latin typeface="Arial"/>
                <a:cs typeface="Arial"/>
              </a:rPr>
              <a:t> </a:t>
            </a:r>
            <a:r>
              <a:rPr sz="818" spc="-3" dirty="0">
                <a:latin typeface="Arial"/>
                <a:cs typeface="Arial"/>
              </a:rPr>
              <a:t>there</a:t>
            </a:r>
            <a:r>
              <a:rPr sz="818"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be</a:t>
            </a:r>
            <a:r>
              <a:rPr sz="818" dirty="0">
                <a:latin typeface="Arial"/>
                <a:cs typeface="Arial"/>
              </a:rPr>
              <a:t> </a:t>
            </a:r>
            <a:r>
              <a:rPr sz="818" spc="-3" dirty="0">
                <a:latin typeface="Arial"/>
                <a:cs typeface="Arial"/>
              </a:rPr>
              <a:t>an</a:t>
            </a:r>
            <a:r>
              <a:rPr sz="818" spc="3" dirty="0">
                <a:latin typeface="Arial"/>
                <a:cs typeface="Arial"/>
              </a:rPr>
              <a:t> </a:t>
            </a:r>
            <a:r>
              <a:rPr sz="818" spc="-3" dirty="0">
                <a:latin typeface="Arial"/>
                <a:cs typeface="Arial"/>
              </a:rPr>
              <a:t>End</a:t>
            </a:r>
            <a:r>
              <a:rPr sz="818" dirty="0">
                <a:latin typeface="Arial"/>
                <a:cs typeface="Arial"/>
              </a:rPr>
              <a:t> </a:t>
            </a:r>
            <a:r>
              <a:rPr sz="818" spc="-3" dirty="0">
                <a:latin typeface="Arial"/>
                <a:cs typeface="Arial"/>
              </a:rPr>
              <a:t>of</a:t>
            </a:r>
            <a:r>
              <a:rPr sz="818" spc="3" dirty="0">
                <a:latin typeface="Arial"/>
                <a:cs typeface="Arial"/>
              </a:rPr>
              <a:t> </a:t>
            </a:r>
            <a:r>
              <a:rPr sz="818" spc="-3" dirty="0">
                <a:latin typeface="Arial"/>
                <a:cs typeface="Arial"/>
              </a:rPr>
              <a:t>Course</a:t>
            </a:r>
            <a:r>
              <a:rPr sz="818" dirty="0">
                <a:latin typeface="Arial"/>
                <a:cs typeface="Arial"/>
              </a:rPr>
              <a:t> </a:t>
            </a:r>
            <a:r>
              <a:rPr sz="818" spc="-3" dirty="0">
                <a:latin typeface="Arial"/>
                <a:cs typeface="Arial"/>
              </a:rPr>
              <a:t>Report </a:t>
            </a:r>
            <a:r>
              <a:rPr sz="818" spc="-218" dirty="0">
                <a:latin typeface="Arial"/>
                <a:cs typeface="Arial"/>
              </a:rPr>
              <a:t> </a:t>
            </a:r>
            <a:r>
              <a:rPr sz="818" spc="-3" dirty="0">
                <a:latin typeface="Arial"/>
                <a:cs typeface="Arial"/>
              </a:rPr>
              <a:t>Process.</a:t>
            </a:r>
            <a:endParaRPr sz="818" dirty="0">
              <a:latin typeface="Arial"/>
              <a:cs typeface="Arial"/>
            </a:endParaRPr>
          </a:p>
        </p:txBody>
      </p:sp>
      <p:sp>
        <p:nvSpPr>
          <p:cNvPr id="7" name="object 7"/>
          <p:cNvSpPr txBox="1"/>
          <p:nvPr/>
        </p:nvSpPr>
        <p:spPr>
          <a:xfrm>
            <a:off x="3905250" y="4810125"/>
            <a:ext cx="1601932" cy="197578"/>
          </a:xfrm>
          <a:prstGeom prst="rect">
            <a:avLst/>
          </a:prstGeom>
        </p:spPr>
        <p:txBody>
          <a:bodyPr vert="horz" wrap="square" lIns="0" tIns="8659" rIns="0" bIns="0" rtlCol="0">
            <a:spAutoFit/>
          </a:bodyPr>
          <a:lstStyle/>
          <a:p>
            <a:pPr marL="8659">
              <a:spcBef>
                <a:spcPts val="68"/>
              </a:spcBef>
            </a:pPr>
            <a:r>
              <a:rPr sz="1227" b="1" spc="-3" dirty="0">
                <a:solidFill>
                  <a:srgbClr val="001F5F"/>
                </a:solidFill>
                <a:latin typeface="Gill Sans MT"/>
                <a:cs typeface="Gill Sans MT"/>
              </a:rPr>
              <a:t>End</a:t>
            </a:r>
            <a:r>
              <a:rPr sz="1227" b="1" spc="-14" dirty="0">
                <a:solidFill>
                  <a:srgbClr val="001F5F"/>
                </a:solidFill>
                <a:latin typeface="Gill Sans MT"/>
                <a:cs typeface="Gill Sans MT"/>
              </a:rPr>
              <a:t> </a:t>
            </a:r>
            <a:r>
              <a:rPr sz="1227" b="1" spc="-3" dirty="0">
                <a:solidFill>
                  <a:srgbClr val="001F5F"/>
                </a:solidFill>
                <a:latin typeface="Gill Sans MT"/>
                <a:cs typeface="Gill Sans MT"/>
              </a:rPr>
              <a:t>of</a:t>
            </a:r>
            <a:r>
              <a:rPr sz="1227" b="1" spc="-7" dirty="0">
                <a:solidFill>
                  <a:srgbClr val="001F5F"/>
                </a:solidFill>
                <a:latin typeface="Gill Sans MT"/>
                <a:cs typeface="Gill Sans MT"/>
              </a:rPr>
              <a:t> </a:t>
            </a:r>
            <a:r>
              <a:rPr sz="1227" b="1" spc="-3" dirty="0">
                <a:solidFill>
                  <a:srgbClr val="001F5F"/>
                </a:solidFill>
                <a:latin typeface="Gill Sans MT"/>
                <a:cs typeface="Gill Sans MT"/>
              </a:rPr>
              <a:t>Course</a:t>
            </a:r>
            <a:r>
              <a:rPr sz="1227" b="1" spc="-10" dirty="0">
                <a:solidFill>
                  <a:srgbClr val="001F5F"/>
                </a:solidFill>
                <a:latin typeface="Gill Sans MT"/>
                <a:cs typeface="Gill Sans MT"/>
              </a:rPr>
              <a:t> </a:t>
            </a:r>
            <a:r>
              <a:rPr sz="1227" b="1" spc="-3" dirty="0">
                <a:solidFill>
                  <a:srgbClr val="001F5F"/>
                </a:solidFill>
                <a:latin typeface="Gill Sans MT"/>
                <a:cs typeface="Gill Sans MT"/>
              </a:rPr>
              <a:t>Report</a:t>
            </a:r>
            <a:endParaRPr sz="1227" dirty="0">
              <a:latin typeface="Gill Sans MT"/>
              <a:cs typeface="Gill Sans MT"/>
            </a:endParaRPr>
          </a:p>
        </p:txBody>
      </p:sp>
      <p:sp>
        <p:nvSpPr>
          <p:cNvPr id="8" name="object 8"/>
          <p:cNvSpPr/>
          <p:nvPr/>
        </p:nvSpPr>
        <p:spPr>
          <a:xfrm>
            <a:off x="3900921" y="5081154"/>
            <a:ext cx="4390159" cy="25977"/>
          </a:xfrm>
          <a:custGeom>
            <a:avLst/>
            <a:gdLst/>
            <a:ahLst/>
            <a:cxnLst/>
            <a:rect l="l" t="t" r="r" b="b"/>
            <a:pathLst>
              <a:path w="6438900" h="38100">
                <a:moveTo>
                  <a:pt x="6438900" y="0"/>
                </a:moveTo>
                <a:lnTo>
                  <a:pt x="0" y="0"/>
                </a:lnTo>
                <a:lnTo>
                  <a:pt x="0" y="38100"/>
                </a:lnTo>
                <a:lnTo>
                  <a:pt x="6438900" y="38100"/>
                </a:lnTo>
                <a:lnTo>
                  <a:pt x="6438900" y="0"/>
                </a:lnTo>
                <a:close/>
              </a:path>
            </a:pathLst>
          </a:custGeom>
          <a:solidFill>
            <a:srgbClr val="EFCDA0"/>
          </a:solidFill>
        </p:spPr>
        <p:txBody>
          <a:bodyPr wrap="square" lIns="0" tIns="0" rIns="0" bIns="0" rtlCol="0"/>
          <a:lstStyle/>
          <a:p>
            <a:endParaRPr sz="1227" dirty="0"/>
          </a:p>
        </p:txBody>
      </p:sp>
      <p:sp>
        <p:nvSpPr>
          <p:cNvPr id="9" name="object 9"/>
          <p:cNvSpPr txBox="1"/>
          <p:nvPr/>
        </p:nvSpPr>
        <p:spPr>
          <a:xfrm>
            <a:off x="4022148" y="5212253"/>
            <a:ext cx="4145540" cy="722371"/>
          </a:xfrm>
          <a:prstGeom prst="rect">
            <a:avLst/>
          </a:prstGeom>
        </p:spPr>
        <p:txBody>
          <a:bodyPr vert="horz" wrap="square" lIns="0" tIns="16885" rIns="0" bIns="0" rtlCol="0">
            <a:spAutoFit/>
          </a:bodyPr>
          <a:lstStyle/>
          <a:p>
            <a:pPr marL="203483" marR="119492" indent="-194824">
              <a:lnSpc>
                <a:spcPts val="941"/>
              </a:lnSpc>
              <a:spcBef>
                <a:spcPts val="133"/>
              </a:spcBef>
              <a:buAutoNum type="arabicPeriod"/>
              <a:tabLst>
                <a:tab pos="203050" algn="l"/>
                <a:tab pos="203483" algn="l"/>
              </a:tabLst>
            </a:pPr>
            <a:r>
              <a:rPr sz="818" spc="-3" dirty="0">
                <a:latin typeface="Arial"/>
                <a:cs typeface="Arial"/>
              </a:rPr>
              <a:t>End</a:t>
            </a:r>
            <a:r>
              <a:rPr sz="818" dirty="0">
                <a:latin typeface="Arial"/>
                <a:cs typeface="Arial"/>
              </a:rPr>
              <a:t> </a:t>
            </a:r>
            <a:r>
              <a:rPr sz="818" spc="-3" dirty="0">
                <a:latin typeface="Arial"/>
                <a:cs typeface="Arial"/>
              </a:rPr>
              <a:t>of</a:t>
            </a:r>
            <a:r>
              <a:rPr sz="818" spc="3" dirty="0">
                <a:latin typeface="Arial"/>
                <a:cs typeface="Arial"/>
              </a:rPr>
              <a:t> </a:t>
            </a:r>
            <a:r>
              <a:rPr sz="818" spc="-3" dirty="0">
                <a:latin typeface="Arial"/>
                <a:cs typeface="Arial"/>
              </a:rPr>
              <a:t>Course</a:t>
            </a:r>
            <a:r>
              <a:rPr sz="818" spc="3" dirty="0">
                <a:latin typeface="Arial"/>
                <a:cs typeface="Arial"/>
              </a:rPr>
              <a:t> </a:t>
            </a:r>
            <a:r>
              <a:rPr sz="818" spc="-3" dirty="0">
                <a:latin typeface="Arial"/>
                <a:cs typeface="Arial"/>
              </a:rPr>
              <a:t>Report form</a:t>
            </a:r>
            <a:r>
              <a:rPr sz="818" spc="7"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be</a:t>
            </a:r>
            <a:r>
              <a:rPr sz="818" dirty="0">
                <a:latin typeface="Arial"/>
                <a:cs typeface="Arial"/>
              </a:rPr>
              <a:t> </a:t>
            </a:r>
            <a:r>
              <a:rPr sz="818" spc="-3" dirty="0">
                <a:latin typeface="Arial"/>
                <a:cs typeface="Arial"/>
              </a:rPr>
              <a:t>available</a:t>
            </a:r>
            <a:r>
              <a:rPr sz="818" spc="3" dirty="0">
                <a:latin typeface="Arial"/>
                <a:cs typeface="Arial"/>
              </a:rPr>
              <a:t> </a:t>
            </a:r>
            <a:r>
              <a:rPr sz="818" dirty="0">
                <a:latin typeface="Arial"/>
                <a:cs typeface="Arial"/>
              </a:rPr>
              <a:t>on</a:t>
            </a:r>
            <a:r>
              <a:rPr sz="818" spc="3" dirty="0">
                <a:latin typeface="Arial"/>
                <a:cs typeface="Arial"/>
              </a:rPr>
              <a:t> </a:t>
            </a:r>
            <a:r>
              <a:rPr sz="818" spc="-3" dirty="0">
                <a:latin typeface="Arial"/>
                <a:cs typeface="Arial"/>
              </a:rPr>
              <a:t>People</a:t>
            </a:r>
            <a:r>
              <a:rPr sz="818" dirty="0">
                <a:latin typeface="Arial"/>
                <a:cs typeface="Arial"/>
              </a:rPr>
              <a:t> </a:t>
            </a:r>
            <a:r>
              <a:rPr sz="818" spc="-3" dirty="0">
                <a:latin typeface="Arial"/>
                <a:cs typeface="Arial"/>
              </a:rPr>
              <a:t>Soft</a:t>
            </a:r>
            <a:r>
              <a:rPr sz="818" dirty="0">
                <a:latin typeface="Arial"/>
                <a:cs typeface="Arial"/>
              </a:rPr>
              <a:t> </a:t>
            </a:r>
            <a:r>
              <a:rPr sz="818" spc="-3" dirty="0">
                <a:latin typeface="Arial"/>
                <a:cs typeface="Arial"/>
              </a:rPr>
              <a:t>for</a:t>
            </a:r>
            <a:r>
              <a:rPr sz="818" dirty="0">
                <a:latin typeface="Arial"/>
                <a:cs typeface="Arial"/>
              </a:rPr>
              <a:t> </a:t>
            </a:r>
            <a:r>
              <a:rPr sz="818" spc="-3" dirty="0">
                <a:latin typeface="Arial"/>
                <a:cs typeface="Arial"/>
              </a:rPr>
              <a:t>failing</a:t>
            </a:r>
            <a:r>
              <a:rPr sz="818" dirty="0">
                <a:latin typeface="Arial"/>
                <a:cs typeface="Arial"/>
              </a:rPr>
              <a:t> </a:t>
            </a:r>
            <a:r>
              <a:rPr sz="818" spc="-3" dirty="0">
                <a:latin typeface="Arial"/>
                <a:cs typeface="Arial"/>
              </a:rPr>
              <a:t>students</a:t>
            </a:r>
            <a:r>
              <a:rPr sz="818" dirty="0">
                <a:latin typeface="Arial"/>
                <a:cs typeface="Arial"/>
              </a:rPr>
              <a:t> </a:t>
            </a:r>
            <a:r>
              <a:rPr sz="818" spc="-3" dirty="0">
                <a:latin typeface="Arial"/>
                <a:cs typeface="Arial"/>
              </a:rPr>
              <a:t>after </a:t>
            </a:r>
            <a:r>
              <a:rPr sz="818" spc="-218" dirty="0">
                <a:latin typeface="Arial"/>
                <a:cs typeface="Arial"/>
              </a:rPr>
              <a:t> </a:t>
            </a:r>
            <a:r>
              <a:rPr sz="818" spc="-3" dirty="0">
                <a:latin typeface="Arial"/>
                <a:cs typeface="Arial"/>
              </a:rPr>
              <a:t>grades are</a:t>
            </a:r>
            <a:r>
              <a:rPr sz="818" dirty="0">
                <a:latin typeface="Arial"/>
                <a:cs typeface="Arial"/>
              </a:rPr>
              <a:t> </a:t>
            </a:r>
            <a:r>
              <a:rPr sz="818" spc="-3" dirty="0">
                <a:latin typeface="Arial"/>
                <a:cs typeface="Arial"/>
              </a:rPr>
              <a:t>submitted.</a:t>
            </a:r>
            <a:endParaRPr sz="818" dirty="0">
              <a:latin typeface="Arial"/>
              <a:cs typeface="Arial"/>
            </a:endParaRPr>
          </a:p>
          <a:p>
            <a:pPr marL="203483" indent="-194824">
              <a:lnSpc>
                <a:spcPts val="897"/>
              </a:lnSpc>
              <a:buAutoNum type="arabicPeriod"/>
              <a:tabLst>
                <a:tab pos="203050" algn="l"/>
                <a:tab pos="203483" algn="l"/>
              </a:tabLst>
            </a:pPr>
            <a:r>
              <a:rPr sz="818" spc="-3" dirty="0">
                <a:latin typeface="Arial"/>
                <a:cs typeface="Arial"/>
              </a:rPr>
              <a:t>Faculty</a:t>
            </a:r>
            <a:r>
              <a:rPr sz="818"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complete</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End</a:t>
            </a:r>
            <a:r>
              <a:rPr sz="818"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Course</a:t>
            </a:r>
            <a:r>
              <a:rPr sz="818" dirty="0">
                <a:latin typeface="Arial"/>
                <a:cs typeface="Arial"/>
              </a:rPr>
              <a:t> </a:t>
            </a:r>
            <a:r>
              <a:rPr sz="818" spc="-3" dirty="0">
                <a:latin typeface="Arial"/>
                <a:cs typeface="Arial"/>
              </a:rPr>
              <a:t>Report</a:t>
            </a:r>
            <a:r>
              <a:rPr sz="818" spc="3" dirty="0">
                <a:latin typeface="Arial"/>
                <a:cs typeface="Arial"/>
              </a:rPr>
              <a:t> </a:t>
            </a:r>
            <a:r>
              <a:rPr sz="818" spc="-3" dirty="0">
                <a:latin typeface="Arial"/>
                <a:cs typeface="Arial"/>
              </a:rPr>
              <a:t>form.</a:t>
            </a:r>
            <a:endParaRPr sz="818" dirty="0">
              <a:latin typeface="Arial"/>
              <a:cs typeface="Arial"/>
            </a:endParaRPr>
          </a:p>
          <a:p>
            <a:pPr marL="203483" indent="-194824">
              <a:lnSpc>
                <a:spcPts val="941"/>
              </a:lnSpc>
              <a:buAutoNum type="arabicPeriod"/>
              <a:tabLst>
                <a:tab pos="203050" algn="l"/>
                <a:tab pos="203483" algn="l"/>
              </a:tabLst>
            </a:pPr>
            <a:r>
              <a:rPr sz="818" spc="-3" dirty="0">
                <a:latin typeface="Arial"/>
                <a:cs typeface="Arial"/>
              </a:rPr>
              <a:t>Student</a:t>
            </a:r>
            <a:r>
              <a:rPr sz="818" dirty="0">
                <a:latin typeface="Arial"/>
                <a:cs typeface="Arial"/>
              </a:rPr>
              <a:t> </a:t>
            </a:r>
            <a:r>
              <a:rPr sz="818" spc="-3" dirty="0">
                <a:latin typeface="Arial"/>
                <a:cs typeface="Arial"/>
              </a:rPr>
              <a:t>will</a:t>
            </a:r>
            <a:r>
              <a:rPr sz="818" spc="7" dirty="0">
                <a:latin typeface="Arial"/>
                <a:cs typeface="Arial"/>
              </a:rPr>
              <a:t> </a:t>
            </a:r>
            <a:r>
              <a:rPr sz="818" spc="-3" dirty="0">
                <a:latin typeface="Arial"/>
                <a:cs typeface="Arial"/>
              </a:rPr>
              <a:t>be</a:t>
            </a:r>
            <a:r>
              <a:rPr sz="818" dirty="0">
                <a:latin typeface="Arial"/>
                <a:cs typeface="Arial"/>
              </a:rPr>
              <a:t> </a:t>
            </a:r>
            <a:r>
              <a:rPr sz="818" spc="-3" dirty="0">
                <a:latin typeface="Arial"/>
                <a:cs typeface="Arial"/>
              </a:rPr>
              <a:t>emailed</a:t>
            </a:r>
            <a:r>
              <a:rPr sz="818" spc="3" dirty="0">
                <a:latin typeface="Arial"/>
                <a:cs typeface="Arial"/>
              </a:rPr>
              <a:t> </a:t>
            </a:r>
            <a:r>
              <a:rPr sz="818" spc="-3" dirty="0">
                <a:latin typeface="Arial"/>
                <a:cs typeface="Arial"/>
              </a:rPr>
              <a:t>the</a:t>
            </a:r>
            <a:r>
              <a:rPr sz="818" spc="3" dirty="0">
                <a:latin typeface="Arial"/>
                <a:cs typeface="Arial"/>
              </a:rPr>
              <a:t> </a:t>
            </a:r>
            <a:r>
              <a:rPr sz="818" spc="-3" dirty="0">
                <a:latin typeface="Arial"/>
                <a:cs typeface="Arial"/>
              </a:rPr>
              <a:t>End</a:t>
            </a:r>
            <a:r>
              <a:rPr sz="818" dirty="0">
                <a:latin typeface="Arial"/>
                <a:cs typeface="Arial"/>
              </a:rPr>
              <a:t> </a:t>
            </a:r>
            <a:r>
              <a:rPr sz="818" spc="-3" dirty="0">
                <a:latin typeface="Arial"/>
                <a:cs typeface="Arial"/>
              </a:rPr>
              <a:t>of</a:t>
            </a:r>
            <a:r>
              <a:rPr sz="818" spc="3" dirty="0">
                <a:latin typeface="Arial"/>
                <a:cs typeface="Arial"/>
              </a:rPr>
              <a:t> </a:t>
            </a:r>
            <a:r>
              <a:rPr sz="818" spc="-3" dirty="0">
                <a:latin typeface="Arial"/>
                <a:cs typeface="Arial"/>
              </a:rPr>
              <a:t>Course</a:t>
            </a:r>
            <a:r>
              <a:rPr sz="818" spc="3" dirty="0">
                <a:latin typeface="Arial"/>
                <a:cs typeface="Arial"/>
              </a:rPr>
              <a:t> </a:t>
            </a:r>
            <a:r>
              <a:rPr sz="818" spc="-3" dirty="0">
                <a:latin typeface="Arial"/>
                <a:cs typeface="Arial"/>
              </a:rPr>
              <a:t>Report</a:t>
            </a:r>
            <a:r>
              <a:rPr sz="818" spc="3" dirty="0">
                <a:latin typeface="Arial"/>
                <a:cs typeface="Arial"/>
              </a:rPr>
              <a:t> </a:t>
            </a:r>
            <a:r>
              <a:rPr sz="818" spc="-3" dirty="0">
                <a:latin typeface="Arial"/>
                <a:cs typeface="Arial"/>
              </a:rPr>
              <a:t>form</a:t>
            </a:r>
            <a:r>
              <a:rPr sz="818" dirty="0">
                <a:latin typeface="Arial"/>
                <a:cs typeface="Arial"/>
              </a:rPr>
              <a:t> </a:t>
            </a:r>
            <a:r>
              <a:rPr sz="818" spc="-3" dirty="0">
                <a:latin typeface="Arial"/>
                <a:cs typeface="Arial"/>
              </a:rPr>
              <a:t>and</a:t>
            </a:r>
            <a:r>
              <a:rPr sz="818" spc="3" dirty="0">
                <a:latin typeface="Arial"/>
                <a:cs typeface="Arial"/>
              </a:rPr>
              <a:t> </a:t>
            </a:r>
            <a:r>
              <a:rPr sz="818" spc="-3" dirty="0">
                <a:latin typeface="Arial"/>
                <a:cs typeface="Arial"/>
              </a:rPr>
              <a:t>Individualized</a:t>
            </a:r>
            <a:r>
              <a:rPr sz="818" dirty="0">
                <a:latin typeface="Arial"/>
                <a:cs typeface="Arial"/>
              </a:rPr>
              <a:t> </a:t>
            </a:r>
            <a:r>
              <a:rPr sz="818" spc="-3" dirty="0">
                <a:latin typeface="Arial"/>
                <a:cs typeface="Arial"/>
              </a:rPr>
              <a:t>Study</a:t>
            </a:r>
            <a:r>
              <a:rPr sz="818" spc="3" dirty="0">
                <a:latin typeface="Arial"/>
                <a:cs typeface="Arial"/>
              </a:rPr>
              <a:t> </a:t>
            </a:r>
            <a:r>
              <a:rPr sz="818" spc="-3" dirty="0">
                <a:latin typeface="Arial"/>
                <a:cs typeface="Arial"/>
              </a:rPr>
              <a:t>Plan.</a:t>
            </a:r>
            <a:endParaRPr sz="818" dirty="0">
              <a:latin typeface="Arial"/>
              <a:cs typeface="Arial"/>
            </a:endParaRPr>
          </a:p>
          <a:p>
            <a:pPr marL="203483" indent="-194824">
              <a:lnSpc>
                <a:spcPts val="941"/>
              </a:lnSpc>
              <a:buAutoNum type="arabicPeriod"/>
              <a:tabLst>
                <a:tab pos="203050" algn="l"/>
                <a:tab pos="203483" algn="l"/>
              </a:tabLst>
            </a:pPr>
            <a:r>
              <a:rPr sz="818" spc="-3" dirty="0">
                <a:latin typeface="Arial"/>
                <a:cs typeface="Arial"/>
              </a:rPr>
              <a:t>Student</a:t>
            </a:r>
            <a:r>
              <a:rPr sz="818"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follow</a:t>
            </a:r>
            <a:r>
              <a:rPr sz="818" spc="3" dirty="0">
                <a:latin typeface="Arial"/>
                <a:cs typeface="Arial"/>
              </a:rPr>
              <a:t> </a:t>
            </a:r>
            <a:r>
              <a:rPr sz="818" spc="-3" dirty="0">
                <a:latin typeface="Arial"/>
                <a:cs typeface="Arial"/>
              </a:rPr>
              <a:t>up</a:t>
            </a:r>
            <a:r>
              <a:rPr sz="818" dirty="0">
                <a:latin typeface="Arial"/>
                <a:cs typeface="Arial"/>
              </a:rPr>
              <a:t> </a:t>
            </a:r>
            <a:r>
              <a:rPr sz="818" spc="-3" dirty="0">
                <a:latin typeface="Arial"/>
                <a:cs typeface="Arial"/>
              </a:rPr>
              <a:t>with</a:t>
            </a:r>
            <a:r>
              <a:rPr sz="818" spc="3" dirty="0">
                <a:latin typeface="Arial"/>
                <a:cs typeface="Arial"/>
              </a:rPr>
              <a:t> </a:t>
            </a:r>
            <a:r>
              <a:rPr sz="818" spc="-3" dirty="0">
                <a:latin typeface="Arial"/>
                <a:cs typeface="Arial"/>
              </a:rPr>
              <a:t>advisement</a:t>
            </a:r>
            <a:r>
              <a:rPr sz="818" dirty="0">
                <a:latin typeface="Arial"/>
                <a:cs typeface="Arial"/>
              </a:rPr>
              <a:t> to</a:t>
            </a:r>
            <a:r>
              <a:rPr sz="818" spc="3" dirty="0">
                <a:latin typeface="Arial"/>
                <a:cs typeface="Arial"/>
              </a:rPr>
              <a:t> </a:t>
            </a:r>
            <a:r>
              <a:rPr sz="818" spc="-3" dirty="0">
                <a:latin typeface="Arial"/>
                <a:cs typeface="Arial"/>
              </a:rPr>
              <a:t>go over</a:t>
            </a:r>
            <a:r>
              <a:rPr sz="818" spc="3" dirty="0">
                <a:latin typeface="Arial"/>
                <a:cs typeface="Arial"/>
              </a:rPr>
              <a:t> </a:t>
            </a:r>
            <a:r>
              <a:rPr sz="818" spc="-3" dirty="0">
                <a:latin typeface="Arial"/>
                <a:cs typeface="Arial"/>
              </a:rPr>
              <a:t>their</a:t>
            </a:r>
            <a:r>
              <a:rPr sz="818" spc="3" dirty="0">
                <a:latin typeface="Arial"/>
                <a:cs typeface="Arial"/>
              </a:rPr>
              <a:t> </a:t>
            </a:r>
            <a:r>
              <a:rPr sz="818" spc="-3" dirty="0">
                <a:latin typeface="Arial"/>
                <a:cs typeface="Arial"/>
              </a:rPr>
              <a:t>Individualized</a:t>
            </a:r>
            <a:r>
              <a:rPr sz="818" spc="3" dirty="0">
                <a:latin typeface="Arial"/>
                <a:cs typeface="Arial"/>
              </a:rPr>
              <a:t> </a:t>
            </a:r>
            <a:r>
              <a:rPr sz="818" spc="-3" dirty="0">
                <a:latin typeface="Arial"/>
                <a:cs typeface="Arial"/>
              </a:rPr>
              <a:t>Study</a:t>
            </a:r>
            <a:r>
              <a:rPr sz="818" dirty="0">
                <a:latin typeface="Arial"/>
                <a:cs typeface="Arial"/>
              </a:rPr>
              <a:t> </a:t>
            </a:r>
            <a:r>
              <a:rPr sz="818" spc="-3" dirty="0">
                <a:latin typeface="Arial"/>
                <a:cs typeface="Arial"/>
              </a:rPr>
              <a:t>Plan.</a:t>
            </a:r>
            <a:endParaRPr sz="818" dirty="0">
              <a:latin typeface="Arial"/>
              <a:cs typeface="Arial"/>
            </a:endParaRPr>
          </a:p>
          <a:p>
            <a:pPr marL="203483" indent="-194824">
              <a:lnSpc>
                <a:spcPts val="961"/>
              </a:lnSpc>
              <a:buAutoNum type="arabicPeriod"/>
              <a:tabLst>
                <a:tab pos="203050" algn="l"/>
                <a:tab pos="203483" algn="l"/>
              </a:tabLst>
            </a:pPr>
            <a:r>
              <a:rPr sz="818" dirty="0">
                <a:latin typeface="Arial"/>
                <a:cs typeface="Arial"/>
              </a:rPr>
              <a:t>We </a:t>
            </a:r>
            <a:r>
              <a:rPr sz="818" spc="-3" dirty="0">
                <a:latin typeface="Arial"/>
                <a:cs typeface="Arial"/>
              </a:rPr>
              <a:t>are</a:t>
            </a:r>
            <a:r>
              <a:rPr sz="818" dirty="0">
                <a:latin typeface="Arial"/>
                <a:cs typeface="Arial"/>
              </a:rPr>
              <a:t> </a:t>
            </a:r>
            <a:r>
              <a:rPr sz="818" spc="-3" dirty="0">
                <a:latin typeface="Arial"/>
                <a:cs typeface="Arial"/>
              </a:rPr>
              <a:t>in</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stages</a:t>
            </a:r>
            <a:r>
              <a:rPr sz="818" spc="3"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testing</a:t>
            </a:r>
            <a:r>
              <a:rPr sz="818" dirty="0">
                <a:latin typeface="Arial"/>
                <a:cs typeface="Arial"/>
              </a:rPr>
              <a:t> </a:t>
            </a:r>
            <a:r>
              <a:rPr sz="818" spc="-3" dirty="0">
                <a:latin typeface="Arial"/>
                <a:cs typeface="Arial"/>
              </a:rPr>
              <a:t>this</a:t>
            </a:r>
            <a:r>
              <a:rPr sz="818" dirty="0">
                <a:latin typeface="Arial"/>
                <a:cs typeface="Arial"/>
              </a:rPr>
              <a:t> </a:t>
            </a:r>
            <a:r>
              <a:rPr sz="818" spc="-3" dirty="0">
                <a:latin typeface="Arial"/>
                <a:cs typeface="Arial"/>
              </a:rPr>
              <a:t>plan</a:t>
            </a:r>
            <a:r>
              <a:rPr sz="818" spc="3"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need</a:t>
            </a:r>
            <a:r>
              <a:rPr sz="818" dirty="0">
                <a:latin typeface="Arial"/>
                <a:cs typeface="Arial"/>
              </a:rPr>
              <a:t> </a:t>
            </a:r>
            <a:r>
              <a:rPr sz="818" spc="-3" dirty="0">
                <a:latin typeface="Arial"/>
                <a:cs typeface="Arial"/>
              </a:rPr>
              <a:t>your</a:t>
            </a:r>
            <a:r>
              <a:rPr sz="818" spc="3" dirty="0">
                <a:latin typeface="Arial"/>
                <a:cs typeface="Arial"/>
              </a:rPr>
              <a:t> </a:t>
            </a:r>
            <a:r>
              <a:rPr sz="818" spc="-3" dirty="0">
                <a:latin typeface="Arial"/>
                <a:cs typeface="Arial"/>
              </a:rPr>
              <a:t>participation.</a:t>
            </a:r>
            <a:endParaRPr sz="818" dirty="0">
              <a:latin typeface="Arial"/>
              <a:cs typeface="Arial"/>
            </a:endParaRPr>
          </a:p>
        </p:txBody>
      </p:sp>
      <p:graphicFrame>
        <p:nvGraphicFramePr>
          <p:cNvPr id="10" name="object 10"/>
          <p:cNvGraphicFramePr>
            <a:graphicFrameLocks noGrp="1"/>
          </p:cNvGraphicFramePr>
          <p:nvPr>
            <p:extLst>
              <p:ext uri="{D42A27DB-BD31-4B8C-83A1-F6EECF244321}">
                <p14:modId xmlns:p14="http://schemas.microsoft.com/office/powerpoint/2010/main" val="708282814"/>
              </p:ext>
            </p:extLst>
          </p:nvPr>
        </p:nvGraphicFramePr>
        <p:xfrm>
          <a:off x="3031524" y="123374"/>
          <a:ext cx="6013622" cy="2514011"/>
        </p:xfrm>
        <a:graphic>
          <a:graphicData uri="http://schemas.openxmlformats.org/drawingml/2006/table">
            <a:tbl>
              <a:tblPr firstRow="1" bandRow="1">
                <a:tableStyleId>{2D5ABB26-0587-4C30-8999-92F81FD0307C}</a:tableStyleId>
              </a:tblPr>
              <a:tblGrid>
                <a:gridCol w="6013622">
                  <a:extLst>
                    <a:ext uri="{9D8B030D-6E8A-4147-A177-3AD203B41FA5}">
                      <a16:colId xmlns:a16="http://schemas.microsoft.com/office/drawing/2014/main" val="20000"/>
                    </a:ext>
                  </a:extLst>
                </a:gridCol>
              </a:tblGrid>
              <a:tr h="337272">
                <a:tc>
                  <a:txBody>
                    <a:bodyPr/>
                    <a:lstStyle/>
                    <a:p>
                      <a:pPr marL="76835" algn="ctr">
                        <a:lnSpc>
                          <a:spcPts val="3165"/>
                        </a:lnSpc>
                      </a:pPr>
                      <a:r>
                        <a:rPr sz="1900" b="1" i="1" spc="-55" dirty="0">
                          <a:solidFill>
                            <a:srgbClr val="001F5F"/>
                          </a:solidFill>
                          <a:latin typeface="Gill Sans MT"/>
                          <a:cs typeface="Gill Sans MT"/>
                        </a:rPr>
                        <a:t>Corequisite</a:t>
                      </a:r>
                      <a:r>
                        <a:rPr sz="1900" b="1" i="1" spc="-114" dirty="0">
                          <a:solidFill>
                            <a:srgbClr val="001F5F"/>
                          </a:solidFill>
                          <a:latin typeface="Gill Sans MT"/>
                          <a:cs typeface="Gill Sans MT"/>
                        </a:rPr>
                        <a:t> </a:t>
                      </a:r>
                      <a:r>
                        <a:rPr sz="1900" b="1" i="1" spc="-50" dirty="0">
                          <a:solidFill>
                            <a:srgbClr val="001F5F"/>
                          </a:solidFill>
                          <a:latin typeface="Gill Sans MT"/>
                          <a:cs typeface="Gill Sans MT"/>
                        </a:rPr>
                        <a:t>Remediation</a:t>
                      </a:r>
                      <a:r>
                        <a:rPr sz="1900" b="1" i="1" spc="-100" dirty="0">
                          <a:solidFill>
                            <a:srgbClr val="001F5F"/>
                          </a:solidFill>
                          <a:latin typeface="Gill Sans MT"/>
                          <a:cs typeface="Gill Sans MT"/>
                        </a:rPr>
                        <a:t> </a:t>
                      </a:r>
                      <a:r>
                        <a:rPr sz="1900" b="1" i="1" spc="-55" dirty="0">
                          <a:solidFill>
                            <a:srgbClr val="001F5F"/>
                          </a:solidFill>
                          <a:latin typeface="Gill Sans MT"/>
                          <a:cs typeface="Gill Sans MT"/>
                        </a:rPr>
                        <a:t>Process</a:t>
                      </a:r>
                      <a:endParaRPr sz="1900" dirty="0">
                        <a:latin typeface="Gill Sans MT"/>
                        <a:cs typeface="Gill Sans MT"/>
                      </a:endParaRPr>
                    </a:p>
                  </a:txBody>
                  <a:tcPr marL="0" marR="0" marT="0" marB="0"/>
                </a:tc>
                <a:extLst>
                  <a:ext uri="{0D108BD9-81ED-4DB2-BD59-A6C34878D82A}">
                    <a16:rowId xmlns:a16="http://schemas.microsoft.com/office/drawing/2014/main" val="10000"/>
                  </a:ext>
                </a:extLst>
              </a:tr>
              <a:tr h="62345">
                <a:tc>
                  <a:txBody>
                    <a:bodyPr/>
                    <a:lstStyle/>
                    <a:p>
                      <a:pPr>
                        <a:lnSpc>
                          <a:spcPct val="100000"/>
                        </a:lnSpc>
                      </a:pPr>
                      <a:endParaRPr sz="300" dirty="0">
                        <a:latin typeface="Times New Roman"/>
                        <a:cs typeface="Times New Roman"/>
                      </a:endParaRPr>
                    </a:p>
                  </a:txBody>
                  <a:tcPr marL="0" marR="0" marT="0" marB="0">
                    <a:solidFill>
                      <a:srgbClr val="EFCDA0"/>
                    </a:solidFill>
                  </a:tcPr>
                </a:tc>
                <a:extLst>
                  <a:ext uri="{0D108BD9-81ED-4DB2-BD59-A6C34878D82A}">
                    <a16:rowId xmlns:a16="http://schemas.microsoft.com/office/drawing/2014/main" val="10001"/>
                  </a:ext>
                </a:extLst>
              </a:tr>
              <a:tr h="2011160">
                <a:tc>
                  <a:txBody>
                    <a:bodyPr/>
                    <a:lstStyle/>
                    <a:p>
                      <a:pPr marL="62865" algn="ctr">
                        <a:lnSpc>
                          <a:spcPct val="100000"/>
                        </a:lnSpc>
                        <a:spcBef>
                          <a:spcPts val="470"/>
                        </a:spcBef>
                      </a:pPr>
                      <a:r>
                        <a:rPr sz="1200" b="1" i="1" spc="35" dirty="0">
                          <a:solidFill>
                            <a:srgbClr val="001F5F"/>
                          </a:solidFill>
                          <a:latin typeface="Gill Sans MT"/>
                          <a:cs typeface="Gill Sans MT"/>
                        </a:rPr>
                        <a:t>In</a:t>
                      </a:r>
                      <a:r>
                        <a:rPr sz="1200" b="1" i="1" spc="145" dirty="0">
                          <a:solidFill>
                            <a:srgbClr val="001F5F"/>
                          </a:solidFill>
                          <a:latin typeface="Gill Sans MT"/>
                          <a:cs typeface="Gill Sans MT"/>
                        </a:rPr>
                        <a:t> </a:t>
                      </a:r>
                      <a:r>
                        <a:rPr sz="1200" b="1" i="1" spc="60" dirty="0">
                          <a:solidFill>
                            <a:srgbClr val="001F5F"/>
                          </a:solidFill>
                          <a:latin typeface="Gill Sans MT"/>
                          <a:cs typeface="Gill Sans MT"/>
                        </a:rPr>
                        <a:t>Compliance</a:t>
                      </a:r>
                      <a:r>
                        <a:rPr sz="1200" b="1" i="1" spc="140" dirty="0">
                          <a:solidFill>
                            <a:srgbClr val="001F5F"/>
                          </a:solidFill>
                          <a:latin typeface="Gill Sans MT"/>
                          <a:cs typeface="Gill Sans MT"/>
                        </a:rPr>
                        <a:t> </a:t>
                      </a:r>
                      <a:r>
                        <a:rPr sz="1200" b="1" i="1" spc="50" dirty="0">
                          <a:solidFill>
                            <a:srgbClr val="001F5F"/>
                          </a:solidFill>
                          <a:latin typeface="Gill Sans MT"/>
                          <a:cs typeface="Gill Sans MT"/>
                        </a:rPr>
                        <a:t>with</a:t>
                      </a:r>
                      <a:r>
                        <a:rPr sz="1200" b="1" i="1" spc="145" dirty="0">
                          <a:solidFill>
                            <a:srgbClr val="001F5F"/>
                          </a:solidFill>
                          <a:latin typeface="Gill Sans MT"/>
                          <a:cs typeface="Gill Sans MT"/>
                        </a:rPr>
                        <a:t> </a:t>
                      </a:r>
                      <a:r>
                        <a:rPr sz="1200" b="1" i="1" spc="60" dirty="0">
                          <a:solidFill>
                            <a:srgbClr val="001F5F"/>
                          </a:solidFill>
                          <a:latin typeface="Gill Sans MT"/>
                          <a:cs typeface="Gill Sans MT"/>
                        </a:rPr>
                        <a:t>HB2223</a:t>
                      </a:r>
                      <a:endParaRPr sz="1200" dirty="0">
                        <a:latin typeface="Gill Sans MT"/>
                        <a:cs typeface="Gill Sans MT"/>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40"/>
                        </a:spcBef>
                      </a:pPr>
                      <a:endParaRPr sz="1500" dirty="0">
                        <a:latin typeface="Times New Roman"/>
                        <a:cs typeface="Times New Roman"/>
                      </a:endParaRPr>
                    </a:p>
                    <a:p>
                      <a:pPr marL="31750">
                        <a:lnSpc>
                          <a:spcPct val="100000"/>
                        </a:lnSpc>
                      </a:pPr>
                      <a:r>
                        <a:rPr sz="800" spc="-5" dirty="0">
                          <a:latin typeface="Arial"/>
                          <a:cs typeface="Arial"/>
                        </a:rPr>
                        <a:t>As</a:t>
                      </a:r>
                      <a:r>
                        <a:rPr sz="800" spc="-15" dirty="0">
                          <a:latin typeface="Arial"/>
                          <a:cs typeface="Arial"/>
                        </a:rPr>
                        <a:t> </a:t>
                      </a:r>
                      <a:r>
                        <a:rPr sz="800" spc="-5" dirty="0">
                          <a:latin typeface="Arial"/>
                          <a:cs typeface="Arial"/>
                        </a:rPr>
                        <a:t>stated</a:t>
                      </a:r>
                      <a:r>
                        <a:rPr sz="800" spc="-10" dirty="0">
                          <a:latin typeface="Arial"/>
                          <a:cs typeface="Arial"/>
                        </a:rPr>
                        <a:t> </a:t>
                      </a:r>
                      <a:r>
                        <a:rPr sz="800" spc="-5" dirty="0">
                          <a:latin typeface="Arial"/>
                          <a:cs typeface="Arial"/>
                        </a:rPr>
                        <a:t>in</a:t>
                      </a:r>
                      <a:r>
                        <a:rPr sz="800" spc="-15" dirty="0">
                          <a:latin typeface="Arial"/>
                          <a:cs typeface="Arial"/>
                        </a:rPr>
                        <a:t> </a:t>
                      </a:r>
                      <a:r>
                        <a:rPr sz="800" spc="-5" dirty="0">
                          <a:latin typeface="Arial"/>
                          <a:cs typeface="Arial"/>
                        </a:rPr>
                        <a:t>HB</a:t>
                      </a:r>
                      <a:r>
                        <a:rPr sz="800" spc="-10" dirty="0">
                          <a:latin typeface="Arial"/>
                          <a:cs typeface="Arial"/>
                        </a:rPr>
                        <a:t> </a:t>
                      </a:r>
                      <a:r>
                        <a:rPr sz="800" spc="-5" dirty="0">
                          <a:latin typeface="Arial"/>
                          <a:cs typeface="Arial"/>
                        </a:rPr>
                        <a:t>2223:</a:t>
                      </a:r>
                      <a:endParaRPr sz="800" dirty="0">
                        <a:latin typeface="Arial"/>
                        <a:cs typeface="Arial"/>
                      </a:endParaRPr>
                    </a:p>
                    <a:p>
                      <a:pPr marL="31750" marR="24130">
                        <a:lnSpc>
                          <a:spcPct val="114999"/>
                        </a:lnSpc>
                      </a:pPr>
                      <a:r>
                        <a:rPr sz="800" dirty="0">
                          <a:latin typeface="Arial"/>
                          <a:cs typeface="Arial"/>
                        </a:rPr>
                        <a:t>If</a:t>
                      </a:r>
                      <a:r>
                        <a:rPr sz="800" spc="5" dirty="0">
                          <a:latin typeface="Arial"/>
                          <a:cs typeface="Arial"/>
                        </a:rPr>
                        <a:t> </a:t>
                      </a:r>
                      <a:r>
                        <a:rPr sz="800" dirty="0">
                          <a:latin typeface="Arial"/>
                          <a:cs typeface="Arial"/>
                        </a:rPr>
                        <a:t>a </a:t>
                      </a:r>
                      <a:r>
                        <a:rPr sz="800" spc="-5" dirty="0">
                          <a:latin typeface="Arial"/>
                          <a:cs typeface="Arial"/>
                        </a:rPr>
                        <a:t>student</a:t>
                      </a:r>
                      <a:r>
                        <a:rPr sz="800" dirty="0">
                          <a:latin typeface="Arial"/>
                          <a:cs typeface="Arial"/>
                        </a:rPr>
                        <a:t> </a:t>
                      </a:r>
                      <a:r>
                        <a:rPr sz="800" spc="-5" dirty="0">
                          <a:latin typeface="Arial"/>
                          <a:cs typeface="Arial"/>
                        </a:rPr>
                        <a:t>fails</a:t>
                      </a:r>
                      <a:r>
                        <a:rPr sz="800" spc="5" dirty="0">
                          <a:latin typeface="Arial"/>
                          <a:cs typeface="Arial"/>
                        </a:rPr>
                        <a:t> </a:t>
                      </a:r>
                      <a:r>
                        <a:rPr sz="800" dirty="0">
                          <a:latin typeface="Arial"/>
                          <a:cs typeface="Arial"/>
                        </a:rPr>
                        <a:t>to</a:t>
                      </a:r>
                      <a:r>
                        <a:rPr sz="800" spc="5" dirty="0">
                          <a:latin typeface="Arial"/>
                          <a:cs typeface="Arial"/>
                        </a:rPr>
                        <a:t> </a:t>
                      </a:r>
                      <a:r>
                        <a:rPr sz="800" spc="-5" dirty="0">
                          <a:latin typeface="Arial"/>
                          <a:cs typeface="Arial"/>
                        </a:rPr>
                        <a:t>satisfactorily</a:t>
                      </a:r>
                      <a:r>
                        <a:rPr sz="800" dirty="0">
                          <a:latin typeface="Arial"/>
                          <a:cs typeface="Arial"/>
                        </a:rPr>
                        <a:t> </a:t>
                      </a:r>
                      <a:r>
                        <a:rPr sz="800" spc="-5" dirty="0">
                          <a:latin typeface="Arial"/>
                          <a:cs typeface="Arial"/>
                        </a:rPr>
                        <a:t>complete</a:t>
                      </a:r>
                      <a:r>
                        <a:rPr sz="800" spc="5" dirty="0">
                          <a:latin typeface="Arial"/>
                          <a:cs typeface="Arial"/>
                        </a:rPr>
                        <a:t> </a:t>
                      </a:r>
                      <a:r>
                        <a:rPr sz="800" dirty="0">
                          <a:latin typeface="Arial"/>
                          <a:cs typeface="Arial"/>
                        </a:rPr>
                        <a:t>a</a:t>
                      </a:r>
                      <a:r>
                        <a:rPr sz="800" spc="5" dirty="0">
                          <a:latin typeface="Arial"/>
                          <a:cs typeface="Arial"/>
                        </a:rPr>
                        <a:t> </a:t>
                      </a:r>
                      <a:r>
                        <a:rPr sz="800" spc="-5" dirty="0">
                          <a:latin typeface="Arial"/>
                          <a:cs typeface="Arial"/>
                        </a:rPr>
                        <a:t>freshman-level</a:t>
                      </a:r>
                      <a:r>
                        <a:rPr sz="800" dirty="0">
                          <a:latin typeface="Arial"/>
                          <a:cs typeface="Arial"/>
                        </a:rPr>
                        <a:t> </a:t>
                      </a:r>
                      <a:r>
                        <a:rPr sz="800" spc="-5" dirty="0">
                          <a:latin typeface="Arial"/>
                          <a:cs typeface="Arial"/>
                        </a:rPr>
                        <a:t>course</a:t>
                      </a:r>
                      <a:r>
                        <a:rPr sz="800" spc="5" dirty="0">
                          <a:latin typeface="Arial"/>
                          <a:cs typeface="Arial"/>
                        </a:rPr>
                        <a:t> </a:t>
                      </a:r>
                      <a:r>
                        <a:rPr sz="800" spc="-5" dirty="0">
                          <a:latin typeface="Arial"/>
                          <a:cs typeface="Arial"/>
                        </a:rPr>
                        <a:t>described</a:t>
                      </a:r>
                      <a:r>
                        <a:rPr sz="800" spc="10" dirty="0">
                          <a:latin typeface="Arial"/>
                          <a:cs typeface="Arial"/>
                        </a:rPr>
                        <a:t> </a:t>
                      </a:r>
                      <a:r>
                        <a:rPr sz="800" spc="-5" dirty="0">
                          <a:latin typeface="Arial"/>
                          <a:cs typeface="Arial"/>
                        </a:rPr>
                        <a:t>by</a:t>
                      </a:r>
                      <a:r>
                        <a:rPr sz="800" dirty="0">
                          <a:latin typeface="Arial"/>
                          <a:cs typeface="Arial"/>
                        </a:rPr>
                        <a:t> </a:t>
                      </a:r>
                      <a:r>
                        <a:rPr sz="800" spc="-5" dirty="0">
                          <a:latin typeface="Arial"/>
                          <a:cs typeface="Arial"/>
                        </a:rPr>
                        <a:t>Subsection</a:t>
                      </a:r>
                      <a:r>
                        <a:rPr sz="800" spc="5" dirty="0">
                          <a:latin typeface="Arial"/>
                          <a:cs typeface="Arial"/>
                        </a:rPr>
                        <a:t> </a:t>
                      </a:r>
                      <a:r>
                        <a:rPr sz="800" dirty="0">
                          <a:latin typeface="Arial"/>
                          <a:cs typeface="Arial"/>
                        </a:rPr>
                        <a:t>(c), </a:t>
                      </a:r>
                      <a:r>
                        <a:rPr sz="800" spc="-320" dirty="0">
                          <a:latin typeface="Arial"/>
                          <a:cs typeface="Arial"/>
                        </a:rPr>
                        <a:t> </a:t>
                      </a:r>
                      <a:r>
                        <a:rPr sz="800" spc="-5" dirty="0">
                          <a:latin typeface="Arial"/>
                          <a:cs typeface="Arial"/>
                        </a:rPr>
                        <a:t>the institution</a:t>
                      </a:r>
                      <a:r>
                        <a:rPr sz="800" dirty="0">
                          <a:latin typeface="Arial"/>
                          <a:cs typeface="Arial"/>
                        </a:rPr>
                        <a:t> </a:t>
                      </a:r>
                      <a:r>
                        <a:rPr sz="800" spc="-5" dirty="0">
                          <a:latin typeface="Arial"/>
                          <a:cs typeface="Arial"/>
                        </a:rPr>
                        <a:t>of</a:t>
                      </a:r>
                      <a:r>
                        <a:rPr sz="800" dirty="0">
                          <a:latin typeface="Arial"/>
                          <a:cs typeface="Arial"/>
                        </a:rPr>
                        <a:t> </a:t>
                      </a:r>
                      <a:r>
                        <a:rPr sz="800" spc="-5" dirty="0">
                          <a:latin typeface="Arial"/>
                          <a:cs typeface="Arial"/>
                        </a:rPr>
                        <a:t>higher</a:t>
                      </a:r>
                      <a:r>
                        <a:rPr sz="800" spc="5" dirty="0">
                          <a:latin typeface="Arial"/>
                          <a:cs typeface="Arial"/>
                        </a:rPr>
                        <a:t> </a:t>
                      </a:r>
                      <a:r>
                        <a:rPr sz="800" spc="-5" dirty="0">
                          <a:latin typeface="Arial"/>
                          <a:cs typeface="Arial"/>
                        </a:rPr>
                        <a:t>education</a:t>
                      </a:r>
                      <a:r>
                        <a:rPr sz="800" spc="5" dirty="0">
                          <a:latin typeface="Arial"/>
                          <a:cs typeface="Arial"/>
                        </a:rPr>
                        <a:t> </a:t>
                      </a:r>
                      <a:r>
                        <a:rPr sz="800" spc="-5" dirty="0">
                          <a:latin typeface="Arial"/>
                          <a:cs typeface="Arial"/>
                        </a:rPr>
                        <a:t>shall:</a:t>
                      </a:r>
                      <a:endParaRPr sz="800" dirty="0">
                        <a:latin typeface="Arial"/>
                        <a:cs typeface="Arial"/>
                      </a:endParaRPr>
                    </a:p>
                    <a:p>
                      <a:pPr marL="31750" marR="98425" indent="42545">
                        <a:lnSpc>
                          <a:spcPct val="114999"/>
                        </a:lnSpc>
                        <a:buAutoNum type="arabicParenBoth"/>
                        <a:tabLst>
                          <a:tab pos="303530" algn="l"/>
                        </a:tabLst>
                      </a:pPr>
                      <a:r>
                        <a:rPr sz="800" spc="-5" dirty="0">
                          <a:latin typeface="Arial"/>
                          <a:cs typeface="Arial"/>
                        </a:rPr>
                        <a:t>review</a:t>
                      </a:r>
                      <a:r>
                        <a:rPr sz="800" dirty="0">
                          <a:latin typeface="Arial"/>
                          <a:cs typeface="Arial"/>
                        </a:rPr>
                        <a:t> </a:t>
                      </a:r>
                      <a:r>
                        <a:rPr sz="800" spc="-5" dirty="0">
                          <a:latin typeface="Arial"/>
                          <a:cs typeface="Arial"/>
                        </a:rPr>
                        <a:t>the</a:t>
                      </a:r>
                      <a:r>
                        <a:rPr sz="800" spc="5" dirty="0">
                          <a:latin typeface="Arial"/>
                          <a:cs typeface="Arial"/>
                        </a:rPr>
                        <a:t> </a:t>
                      </a:r>
                      <a:r>
                        <a:rPr sz="800" spc="-5" dirty="0">
                          <a:latin typeface="Arial"/>
                          <a:cs typeface="Arial"/>
                        </a:rPr>
                        <a:t>plan</a:t>
                      </a:r>
                      <a:r>
                        <a:rPr sz="800" spc="5" dirty="0">
                          <a:latin typeface="Arial"/>
                          <a:cs typeface="Arial"/>
                        </a:rPr>
                        <a:t> </a:t>
                      </a:r>
                      <a:r>
                        <a:rPr sz="800" spc="-5" dirty="0">
                          <a:latin typeface="Arial"/>
                          <a:cs typeface="Arial"/>
                        </a:rPr>
                        <a:t>developed</a:t>
                      </a:r>
                      <a:r>
                        <a:rPr sz="800" spc="5" dirty="0">
                          <a:latin typeface="Arial"/>
                          <a:cs typeface="Arial"/>
                        </a:rPr>
                        <a:t> </a:t>
                      </a:r>
                      <a:r>
                        <a:rPr sz="800" spc="-5" dirty="0">
                          <a:latin typeface="Arial"/>
                          <a:cs typeface="Arial"/>
                        </a:rPr>
                        <a:t>for</a:t>
                      </a:r>
                      <a:r>
                        <a:rPr sz="800" spc="5" dirty="0">
                          <a:latin typeface="Arial"/>
                          <a:cs typeface="Arial"/>
                        </a:rPr>
                        <a:t> </a:t>
                      </a:r>
                      <a:r>
                        <a:rPr sz="800" spc="-5" dirty="0">
                          <a:latin typeface="Arial"/>
                          <a:cs typeface="Arial"/>
                        </a:rPr>
                        <a:t>the</a:t>
                      </a:r>
                      <a:r>
                        <a:rPr sz="800" dirty="0">
                          <a:latin typeface="Arial"/>
                          <a:cs typeface="Arial"/>
                        </a:rPr>
                        <a:t> </a:t>
                      </a:r>
                      <a:r>
                        <a:rPr sz="800" spc="-5" dirty="0">
                          <a:latin typeface="Arial"/>
                          <a:cs typeface="Arial"/>
                        </a:rPr>
                        <a:t>student</a:t>
                      </a:r>
                      <a:r>
                        <a:rPr sz="800" spc="5" dirty="0">
                          <a:latin typeface="Arial"/>
                          <a:cs typeface="Arial"/>
                        </a:rPr>
                        <a:t> </a:t>
                      </a:r>
                      <a:r>
                        <a:rPr sz="800" spc="-5" dirty="0">
                          <a:latin typeface="Arial"/>
                          <a:cs typeface="Arial"/>
                        </a:rPr>
                        <a:t>under</a:t>
                      </a:r>
                      <a:r>
                        <a:rPr sz="800" spc="5" dirty="0">
                          <a:latin typeface="Arial"/>
                          <a:cs typeface="Arial"/>
                        </a:rPr>
                        <a:t> </a:t>
                      </a:r>
                      <a:r>
                        <a:rPr sz="800" spc="-5" dirty="0">
                          <a:latin typeface="Arial"/>
                          <a:cs typeface="Arial"/>
                        </a:rPr>
                        <a:t>Section</a:t>
                      </a:r>
                      <a:r>
                        <a:rPr sz="800" spc="5" dirty="0">
                          <a:latin typeface="Arial"/>
                          <a:cs typeface="Arial"/>
                        </a:rPr>
                        <a:t> </a:t>
                      </a:r>
                      <a:r>
                        <a:rPr sz="800" spc="-5" dirty="0">
                          <a:latin typeface="Arial"/>
                          <a:cs typeface="Arial"/>
                        </a:rPr>
                        <a:t>51.335(a)</a:t>
                      </a:r>
                      <a:r>
                        <a:rPr sz="800" spc="5" dirty="0">
                          <a:latin typeface="Arial"/>
                          <a:cs typeface="Arial"/>
                        </a:rPr>
                        <a:t> </a:t>
                      </a:r>
                      <a:r>
                        <a:rPr sz="800" spc="-5" dirty="0">
                          <a:latin typeface="Arial"/>
                          <a:cs typeface="Arial"/>
                        </a:rPr>
                        <a:t>and,</a:t>
                      </a:r>
                      <a:r>
                        <a:rPr sz="800" dirty="0">
                          <a:latin typeface="Arial"/>
                          <a:cs typeface="Arial"/>
                        </a:rPr>
                        <a:t> </a:t>
                      </a:r>
                      <a:r>
                        <a:rPr sz="800" spc="-5" dirty="0">
                          <a:latin typeface="Arial"/>
                          <a:cs typeface="Arial"/>
                        </a:rPr>
                        <a:t>if</a:t>
                      </a:r>
                      <a:r>
                        <a:rPr sz="800" dirty="0">
                          <a:latin typeface="Arial"/>
                          <a:cs typeface="Arial"/>
                        </a:rPr>
                        <a:t> </a:t>
                      </a:r>
                      <a:r>
                        <a:rPr sz="800" spc="-5" dirty="0">
                          <a:latin typeface="Arial"/>
                          <a:cs typeface="Arial"/>
                        </a:rPr>
                        <a:t>necessary,</a:t>
                      </a:r>
                      <a:r>
                        <a:rPr sz="800" dirty="0">
                          <a:latin typeface="Arial"/>
                          <a:cs typeface="Arial"/>
                        </a:rPr>
                        <a:t> </a:t>
                      </a:r>
                      <a:r>
                        <a:rPr sz="800" spc="-5" dirty="0">
                          <a:latin typeface="Arial"/>
                          <a:cs typeface="Arial"/>
                        </a:rPr>
                        <a:t>work </a:t>
                      </a:r>
                      <a:r>
                        <a:rPr sz="800" spc="-320" dirty="0">
                          <a:latin typeface="Arial"/>
                          <a:cs typeface="Arial"/>
                        </a:rPr>
                        <a:t> </a:t>
                      </a:r>
                      <a:r>
                        <a:rPr sz="800" spc="-5" dirty="0">
                          <a:latin typeface="Arial"/>
                          <a:cs typeface="Arial"/>
                        </a:rPr>
                        <a:t>with the</a:t>
                      </a:r>
                      <a:r>
                        <a:rPr sz="800" dirty="0">
                          <a:latin typeface="Arial"/>
                          <a:cs typeface="Arial"/>
                        </a:rPr>
                        <a:t> </a:t>
                      </a:r>
                      <a:r>
                        <a:rPr sz="800" spc="-5" dirty="0">
                          <a:latin typeface="Arial"/>
                          <a:cs typeface="Arial"/>
                        </a:rPr>
                        <a:t>student</a:t>
                      </a:r>
                      <a:r>
                        <a:rPr sz="800" dirty="0">
                          <a:latin typeface="Arial"/>
                          <a:cs typeface="Arial"/>
                        </a:rPr>
                        <a:t> to </a:t>
                      </a:r>
                      <a:r>
                        <a:rPr sz="800" spc="-5" dirty="0">
                          <a:latin typeface="Arial"/>
                          <a:cs typeface="Arial"/>
                        </a:rPr>
                        <a:t>revise</a:t>
                      </a:r>
                      <a:r>
                        <a:rPr sz="800" dirty="0">
                          <a:latin typeface="Arial"/>
                          <a:cs typeface="Arial"/>
                        </a:rPr>
                        <a:t> </a:t>
                      </a:r>
                      <a:r>
                        <a:rPr sz="800" spc="-5" dirty="0">
                          <a:latin typeface="Arial"/>
                          <a:cs typeface="Arial"/>
                        </a:rPr>
                        <a:t>the</a:t>
                      </a:r>
                      <a:r>
                        <a:rPr sz="800" dirty="0">
                          <a:latin typeface="Arial"/>
                          <a:cs typeface="Arial"/>
                        </a:rPr>
                        <a:t> </a:t>
                      </a:r>
                      <a:r>
                        <a:rPr sz="800" spc="-5" dirty="0">
                          <a:latin typeface="Arial"/>
                          <a:cs typeface="Arial"/>
                        </a:rPr>
                        <a:t>plan;</a:t>
                      </a:r>
                      <a:r>
                        <a:rPr sz="800" dirty="0">
                          <a:latin typeface="Arial"/>
                          <a:cs typeface="Arial"/>
                        </a:rPr>
                        <a:t> </a:t>
                      </a:r>
                      <a:r>
                        <a:rPr sz="800" spc="-5" dirty="0">
                          <a:latin typeface="Arial"/>
                          <a:cs typeface="Arial"/>
                        </a:rPr>
                        <a:t>and</a:t>
                      </a:r>
                      <a:endParaRPr sz="800" dirty="0">
                        <a:latin typeface="Arial"/>
                        <a:cs typeface="Arial"/>
                      </a:endParaRPr>
                    </a:p>
                    <a:p>
                      <a:pPr marL="31750" marR="48260" indent="42545">
                        <a:lnSpc>
                          <a:spcPct val="114999"/>
                        </a:lnSpc>
                        <a:buAutoNum type="arabicParenBoth"/>
                        <a:tabLst>
                          <a:tab pos="304165" algn="l"/>
                        </a:tabLst>
                      </a:pPr>
                      <a:r>
                        <a:rPr sz="800" spc="-5" dirty="0">
                          <a:latin typeface="Arial"/>
                          <a:cs typeface="Arial"/>
                        </a:rPr>
                        <a:t>offer </a:t>
                      </a:r>
                      <a:r>
                        <a:rPr sz="800" dirty="0">
                          <a:latin typeface="Arial"/>
                          <a:cs typeface="Arial"/>
                        </a:rPr>
                        <a:t>to </a:t>
                      </a:r>
                      <a:r>
                        <a:rPr sz="800" spc="-5" dirty="0">
                          <a:latin typeface="Arial"/>
                          <a:cs typeface="Arial"/>
                        </a:rPr>
                        <a:t>the</a:t>
                      </a:r>
                      <a:r>
                        <a:rPr sz="800" dirty="0">
                          <a:latin typeface="Arial"/>
                          <a:cs typeface="Arial"/>
                        </a:rPr>
                        <a:t> </a:t>
                      </a:r>
                      <a:r>
                        <a:rPr sz="800" spc="-5" dirty="0">
                          <a:latin typeface="Arial"/>
                          <a:cs typeface="Arial"/>
                        </a:rPr>
                        <a:t>student</a:t>
                      </a:r>
                      <a:r>
                        <a:rPr sz="800" spc="5" dirty="0">
                          <a:latin typeface="Arial"/>
                          <a:cs typeface="Arial"/>
                        </a:rPr>
                        <a:t> </a:t>
                      </a:r>
                      <a:r>
                        <a:rPr sz="800" dirty="0">
                          <a:latin typeface="Arial"/>
                          <a:cs typeface="Arial"/>
                        </a:rPr>
                        <a:t>a </a:t>
                      </a:r>
                      <a:r>
                        <a:rPr sz="800" spc="-5" dirty="0">
                          <a:latin typeface="Arial"/>
                          <a:cs typeface="Arial"/>
                        </a:rPr>
                        <a:t>range</a:t>
                      </a:r>
                      <a:r>
                        <a:rPr sz="800" spc="5" dirty="0">
                          <a:latin typeface="Arial"/>
                          <a:cs typeface="Arial"/>
                        </a:rPr>
                        <a:t> </a:t>
                      </a:r>
                      <a:r>
                        <a:rPr sz="800" spc="-5" dirty="0">
                          <a:latin typeface="Arial"/>
                          <a:cs typeface="Arial"/>
                        </a:rPr>
                        <a:t>of</a:t>
                      </a:r>
                      <a:r>
                        <a:rPr sz="800" dirty="0">
                          <a:latin typeface="Arial"/>
                          <a:cs typeface="Arial"/>
                        </a:rPr>
                        <a:t> </a:t>
                      </a:r>
                      <a:r>
                        <a:rPr sz="800" spc="-5" dirty="0">
                          <a:latin typeface="Arial"/>
                          <a:cs typeface="Arial"/>
                        </a:rPr>
                        <a:t>competency-based</a:t>
                      </a:r>
                      <a:r>
                        <a:rPr sz="800" dirty="0">
                          <a:latin typeface="Arial"/>
                          <a:cs typeface="Arial"/>
                        </a:rPr>
                        <a:t> </a:t>
                      </a:r>
                      <a:r>
                        <a:rPr sz="800" spc="-5" dirty="0">
                          <a:latin typeface="Arial"/>
                          <a:cs typeface="Arial"/>
                        </a:rPr>
                        <a:t>education</a:t>
                      </a:r>
                      <a:r>
                        <a:rPr sz="800" spc="5" dirty="0">
                          <a:latin typeface="Arial"/>
                          <a:cs typeface="Arial"/>
                        </a:rPr>
                        <a:t> </a:t>
                      </a:r>
                      <a:r>
                        <a:rPr sz="800" spc="-5" dirty="0">
                          <a:latin typeface="Arial"/>
                          <a:cs typeface="Arial"/>
                        </a:rPr>
                        <a:t>programs</a:t>
                      </a:r>
                      <a:r>
                        <a:rPr sz="800" dirty="0">
                          <a:latin typeface="Arial"/>
                          <a:cs typeface="Arial"/>
                        </a:rPr>
                        <a:t> to </a:t>
                      </a:r>
                      <a:r>
                        <a:rPr sz="800" spc="-5" dirty="0">
                          <a:latin typeface="Arial"/>
                          <a:cs typeface="Arial"/>
                        </a:rPr>
                        <a:t>assist</a:t>
                      </a:r>
                      <a:r>
                        <a:rPr sz="800" spc="10" dirty="0">
                          <a:latin typeface="Arial"/>
                          <a:cs typeface="Arial"/>
                        </a:rPr>
                        <a:t> </a:t>
                      </a:r>
                      <a:r>
                        <a:rPr sz="800" spc="-5" dirty="0">
                          <a:latin typeface="Arial"/>
                          <a:cs typeface="Arial"/>
                        </a:rPr>
                        <a:t>the</a:t>
                      </a:r>
                      <a:r>
                        <a:rPr sz="800" dirty="0">
                          <a:latin typeface="Arial"/>
                          <a:cs typeface="Arial"/>
                        </a:rPr>
                        <a:t> </a:t>
                      </a:r>
                      <a:r>
                        <a:rPr sz="800" spc="-5" dirty="0">
                          <a:latin typeface="Arial"/>
                          <a:cs typeface="Arial"/>
                        </a:rPr>
                        <a:t>student </a:t>
                      </a:r>
                      <a:r>
                        <a:rPr sz="800" spc="-320" dirty="0">
                          <a:latin typeface="Arial"/>
                          <a:cs typeface="Arial"/>
                        </a:rPr>
                        <a:t> </a:t>
                      </a:r>
                      <a:r>
                        <a:rPr sz="800" spc="-5" dirty="0">
                          <a:latin typeface="Arial"/>
                          <a:cs typeface="Arial"/>
                        </a:rPr>
                        <a:t>in</a:t>
                      </a:r>
                      <a:r>
                        <a:rPr sz="800" dirty="0">
                          <a:latin typeface="Arial"/>
                          <a:cs typeface="Arial"/>
                        </a:rPr>
                        <a:t> </a:t>
                      </a:r>
                      <a:r>
                        <a:rPr sz="800" spc="-5" dirty="0">
                          <a:latin typeface="Arial"/>
                          <a:cs typeface="Arial"/>
                        </a:rPr>
                        <a:t>becoming</a:t>
                      </a:r>
                      <a:r>
                        <a:rPr sz="800" dirty="0">
                          <a:latin typeface="Arial"/>
                          <a:cs typeface="Arial"/>
                        </a:rPr>
                        <a:t> </a:t>
                      </a:r>
                      <a:r>
                        <a:rPr sz="800" spc="-5" dirty="0">
                          <a:latin typeface="Arial"/>
                          <a:cs typeface="Arial"/>
                        </a:rPr>
                        <a:t>ready</a:t>
                      </a:r>
                      <a:r>
                        <a:rPr sz="800" spc="5" dirty="0">
                          <a:latin typeface="Arial"/>
                          <a:cs typeface="Arial"/>
                        </a:rPr>
                        <a:t> </a:t>
                      </a:r>
                      <a:r>
                        <a:rPr sz="800" dirty="0">
                          <a:latin typeface="Arial"/>
                          <a:cs typeface="Arial"/>
                        </a:rPr>
                        <a:t>to</a:t>
                      </a:r>
                      <a:r>
                        <a:rPr sz="800" spc="-5" dirty="0">
                          <a:latin typeface="Arial"/>
                          <a:cs typeface="Arial"/>
                        </a:rPr>
                        <a:t> perform freshman-level</a:t>
                      </a:r>
                      <a:r>
                        <a:rPr sz="800" spc="5" dirty="0">
                          <a:latin typeface="Arial"/>
                          <a:cs typeface="Arial"/>
                        </a:rPr>
                        <a:t> </a:t>
                      </a:r>
                      <a:r>
                        <a:rPr sz="800" spc="-5" dirty="0">
                          <a:latin typeface="Arial"/>
                          <a:cs typeface="Arial"/>
                        </a:rPr>
                        <a:t>academic</a:t>
                      </a:r>
                      <a:r>
                        <a:rPr sz="800" dirty="0">
                          <a:latin typeface="Arial"/>
                          <a:cs typeface="Arial"/>
                        </a:rPr>
                        <a:t> </a:t>
                      </a:r>
                      <a:r>
                        <a:rPr sz="800" spc="-5" dirty="0">
                          <a:latin typeface="Arial"/>
                          <a:cs typeface="Arial"/>
                        </a:rPr>
                        <a:t>coursework</a:t>
                      </a:r>
                      <a:r>
                        <a:rPr sz="800" dirty="0">
                          <a:latin typeface="Arial"/>
                          <a:cs typeface="Arial"/>
                        </a:rPr>
                        <a:t> </a:t>
                      </a:r>
                      <a:r>
                        <a:rPr sz="800" spc="-5" dirty="0">
                          <a:latin typeface="Arial"/>
                          <a:cs typeface="Arial"/>
                        </a:rPr>
                        <a:t>in</a:t>
                      </a:r>
                      <a:r>
                        <a:rPr sz="800" spc="5" dirty="0">
                          <a:latin typeface="Arial"/>
                          <a:cs typeface="Arial"/>
                        </a:rPr>
                        <a:t> </a:t>
                      </a:r>
                      <a:r>
                        <a:rPr sz="800" spc="-5" dirty="0">
                          <a:latin typeface="Arial"/>
                          <a:cs typeface="Arial"/>
                        </a:rPr>
                        <a:t>the</a:t>
                      </a:r>
                      <a:r>
                        <a:rPr sz="800" dirty="0">
                          <a:latin typeface="Arial"/>
                          <a:cs typeface="Arial"/>
                        </a:rPr>
                        <a:t> </a:t>
                      </a:r>
                      <a:r>
                        <a:rPr sz="800" spc="-5" dirty="0">
                          <a:latin typeface="Arial"/>
                          <a:cs typeface="Arial"/>
                        </a:rPr>
                        <a:t>applicable</a:t>
                      </a:r>
                      <a:endParaRPr sz="800" dirty="0">
                        <a:latin typeface="Arial"/>
                        <a:cs typeface="Arial"/>
                      </a:endParaRPr>
                    </a:p>
                    <a:p>
                      <a:pPr marL="31750">
                        <a:lnSpc>
                          <a:spcPts val="1355"/>
                        </a:lnSpc>
                        <a:spcBef>
                          <a:spcPts val="215"/>
                        </a:spcBef>
                      </a:pPr>
                      <a:r>
                        <a:rPr sz="800" spc="-5" dirty="0">
                          <a:latin typeface="Arial"/>
                          <a:cs typeface="Arial"/>
                        </a:rPr>
                        <a:t>subject</a:t>
                      </a:r>
                      <a:r>
                        <a:rPr sz="800" spc="-35" dirty="0">
                          <a:latin typeface="Arial"/>
                          <a:cs typeface="Arial"/>
                        </a:rPr>
                        <a:t> </a:t>
                      </a:r>
                      <a:r>
                        <a:rPr sz="800" spc="-5" dirty="0">
                          <a:latin typeface="Arial"/>
                          <a:cs typeface="Arial"/>
                        </a:rPr>
                        <a:t>area.</a:t>
                      </a:r>
                      <a:endParaRPr sz="800" dirty="0">
                        <a:latin typeface="Arial"/>
                        <a:cs typeface="Arial"/>
                      </a:endParaRPr>
                    </a:p>
                  </a:txBody>
                  <a:tcPr marL="0" marR="0" marT="40698" marB="0"/>
                </a:tc>
                <a:extLst>
                  <a:ext uri="{0D108BD9-81ED-4DB2-BD59-A6C34878D82A}">
                    <a16:rowId xmlns:a16="http://schemas.microsoft.com/office/drawing/2014/main" val="10002"/>
                  </a:ext>
                </a:extLst>
              </a:tr>
            </a:tbl>
          </a:graphicData>
        </a:graphic>
      </p:graphicFrame>
      <p:sp>
        <p:nvSpPr>
          <p:cNvPr id="11" name="object 11"/>
          <p:cNvSpPr/>
          <p:nvPr/>
        </p:nvSpPr>
        <p:spPr>
          <a:xfrm>
            <a:off x="4507749" y="512271"/>
            <a:ext cx="3192607" cy="62345"/>
          </a:xfrm>
          <a:custGeom>
            <a:avLst/>
            <a:gdLst/>
            <a:ahLst/>
            <a:cxnLst/>
            <a:rect l="l" t="t" r="r" b="b"/>
            <a:pathLst>
              <a:path w="4682490" h="91440">
                <a:moveTo>
                  <a:pt x="4682490" y="0"/>
                </a:moveTo>
                <a:lnTo>
                  <a:pt x="0" y="0"/>
                </a:lnTo>
                <a:lnTo>
                  <a:pt x="0" y="91440"/>
                </a:lnTo>
                <a:lnTo>
                  <a:pt x="4682490" y="91440"/>
                </a:lnTo>
                <a:lnTo>
                  <a:pt x="4682490" y="0"/>
                </a:lnTo>
                <a:close/>
              </a:path>
            </a:pathLst>
          </a:custGeom>
          <a:solidFill>
            <a:srgbClr val="EFCDA0"/>
          </a:solidFill>
        </p:spPr>
        <p:txBody>
          <a:bodyPr wrap="square" lIns="0" tIns="0" rIns="0" bIns="0" rtlCol="0"/>
          <a:lstStyle/>
          <a:p>
            <a:endParaRPr sz="1227" dirty="0"/>
          </a:p>
        </p:txBody>
      </p:sp>
      <p:sp>
        <p:nvSpPr>
          <p:cNvPr id="12" name="object 12"/>
          <p:cNvSpPr txBox="1">
            <a:spLocks noGrp="1"/>
          </p:cNvSpPr>
          <p:nvPr>
            <p:ph type="sldNum" sz="quarter" idx="4294967295"/>
          </p:nvPr>
        </p:nvSpPr>
        <p:spPr>
          <a:xfrm>
            <a:off x="3446318" y="0"/>
            <a:ext cx="0" cy="832308"/>
          </a:xfrm>
          <a:prstGeom prst="rect">
            <a:avLst/>
          </a:prstGeom>
        </p:spPr>
        <p:txBody>
          <a:bodyPr vert="horz" wrap="square" lIns="0" tIns="1299" rIns="0" bIns="0" rtlCol="0">
            <a:spAutoFit/>
          </a:bodyPr>
          <a:lstStyle/>
          <a:p>
            <a:pPr marL="25977">
              <a:spcBef>
                <a:spcPts val="10"/>
              </a:spcBef>
            </a:pPr>
            <a:fld id="{81D60167-4931-47E6-BA6A-407CBD079E47}" type="slidenum">
              <a:rPr dirty="0"/>
              <a:pPr marL="25977">
                <a:spcBef>
                  <a:spcPts val="10"/>
                </a:spcBef>
              </a:pPr>
              <a:t>17</a:t>
            </a:fld>
            <a:endParaRPr dirty="0"/>
          </a:p>
        </p:txBody>
      </p:sp>
    </p:spTree>
    <p:extLst>
      <p:ext uri="{BB962C8B-B14F-4D97-AF65-F5344CB8AC3E}">
        <p14:creationId xmlns:p14="http://schemas.microsoft.com/office/powerpoint/2010/main" val="2351795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00921" y="1075979"/>
            <a:ext cx="4390159" cy="25977"/>
          </a:xfrm>
          <a:custGeom>
            <a:avLst/>
            <a:gdLst/>
            <a:ahLst/>
            <a:cxnLst/>
            <a:rect l="l" t="t" r="r" b="b"/>
            <a:pathLst>
              <a:path w="6438900" h="38100">
                <a:moveTo>
                  <a:pt x="6438900" y="0"/>
                </a:moveTo>
                <a:lnTo>
                  <a:pt x="0" y="0"/>
                </a:lnTo>
                <a:lnTo>
                  <a:pt x="0" y="38100"/>
                </a:lnTo>
                <a:lnTo>
                  <a:pt x="6438900" y="38100"/>
                </a:lnTo>
                <a:lnTo>
                  <a:pt x="6438900" y="0"/>
                </a:lnTo>
                <a:close/>
              </a:path>
            </a:pathLst>
          </a:custGeom>
          <a:solidFill>
            <a:srgbClr val="EFCDA0"/>
          </a:solidFill>
        </p:spPr>
        <p:txBody>
          <a:bodyPr wrap="square" lIns="0" tIns="0" rIns="0" bIns="0" rtlCol="0"/>
          <a:lstStyle/>
          <a:p>
            <a:endParaRPr sz="1227" dirty="0"/>
          </a:p>
        </p:txBody>
      </p:sp>
      <p:sp>
        <p:nvSpPr>
          <p:cNvPr id="3" name="object 3"/>
          <p:cNvSpPr/>
          <p:nvPr/>
        </p:nvSpPr>
        <p:spPr>
          <a:xfrm>
            <a:off x="3900921" y="2587855"/>
            <a:ext cx="4390159" cy="25977"/>
          </a:xfrm>
          <a:custGeom>
            <a:avLst/>
            <a:gdLst/>
            <a:ahLst/>
            <a:cxnLst/>
            <a:rect l="l" t="t" r="r" b="b"/>
            <a:pathLst>
              <a:path w="6438900" h="38100">
                <a:moveTo>
                  <a:pt x="6438900" y="0"/>
                </a:moveTo>
                <a:lnTo>
                  <a:pt x="0" y="0"/>
                </a:lnTo>
                <a:lnTo>
                  <a:pt x="0" y="38100"/>
                </a:lnTo>
                <a:lnTo>
                  <a:pt x="6438900" y="38100"/>
                </a:lnTo>
                <a:lnTo>
                  <a:pt x="6438900" y="0"/>
                </a:lnTo>
                <a:close/>
              </a:path>
            </a:pathLst>
          </a:custGeom>
          <a:solidFill>
            <a:srgbClr val="EFCDA0"/>
          </a:solidFill>
        </p:spPr>
        <p:txBody>
          <a:bodyPr wrap="square" lIns="0" tIns="0" rIns="0" bIns="0" rtlCol="0"/>
          <a:lstStyle/>
          <a:p>
            <a:endParaRPr sz="1227" dirty="0"/>
          </a:p>
        </p:txBody>
      </p:sp>
      <p:sp>
        <p:nvSpPr>
          <p:cNvPr id="4" name="object 4"/>
          <p:cNvSpPr txBox="1"/>
          <p:nvPr/>
        </p:nvSpPr>
        <p:spPr>
          <a:xfrm>
            <a:off x="3905250" y="239976"/>
            <a:ext cx="4262870" cy="5901412"/>
          </a:xfrm>
          <a:prstGeom prst="rect">
            <a:avLst/>
          </a:prstGeom>
        </p:spPr>
        <p:txBody>
          <a:bodyPr vert="horz" wrap="square" lIns="0" tIns="19483" rIns="0" bIns="0" rtlCol="0">
            <a:spAutoFit/>
          </a:bodyPr>
          <a:lstStyle/>
          <a:p>
            <a:pPr marL="8659">
              <a:spcBef>
                <a:spcPts val="153"/>
              </a:spcBef>
            </a:pPr>
            <a:r>
              <a:rPr sz="955" b="1" spc="-3" dirty="0">
                <a:solidFill>
                  <a:srgbClr val="106F82"/>
                </a:solidFill>
                <a:latin typeface="Gill Sans MT"/>
                <a:cs typeface="Gill Sans MT"/>
              </a:rPr>
              <a:t>COREQUISITE REMEDIATION</a:t>
            </a:r>
            <a:r>
              <a:rPr sz="955" b="1" dirty="0">
                <a:solidFill>
                  <a:srgbClr val="106F82"/>
                </a:solidFill>
                <a:latin typeface="Gill Sans MT"/>
                <a:cs typeface="Gill Sans MT"/>
              </a:rPr>
              <a:t> </a:t>
            </a:r>
            <a:r>
              <a:rPr sz="955" b="1" spc="-3" dirty="0">
                <a:solidFill>
                  <a:srgbClr val="106F82"/>
                </a:solidFill>
                <a:latin typeface="Gill Sans MT"/>
                <a:cs typeface="Gill Sans MT"/>
              </a:rPr>
              <a:t>PROCESS</a:t>
            </a:r>
            <a:endParaRPr sz="955" dirty="0">
              <a:latin typeface="Gill Sans MT"/>
              <a:cs typeface="Gill Sans MT"/>
            </a:endParaRPr>
          </a:p>
          <a:p>
            <a:pPr marL="8659">
              <a:spcBef>
                <a:spcPts val="75"/>
              </a:spcBef>
            </a:pPr>
            <a:r>
              <a:rPr sz="818" i="1" dirty="0">
                <a:solidFill>
                  <a:srgbClr val="331D01"/>
                </a:solidFill>
                <a:latin typeface="Arial"/>
                <a:cs typeface="Arial"/>
              </a:rPr>
              <a:t>In</a:t>
            </a:r>
            <a:r>
              <a:rPr sz="818" i="1" spc="-14" dirty="0">
                <a:solidFill>
                  <a:srgbClr val="331D01"/>
                </a:solidFill>
                <a:latin typeface="Arial"/>
                <a:cs typeface="Arial"/>
              </a:rPr>
              <a:t> </a:t>
            </a:r>
            <a:r>
              <a:rPr sz="818" i="1" spc="-3" dirty="0">
                <a:solidFill>
                  <a:srgbClr val="331D01"/>
                </a:solidFill>
                <a:latin typeface="Arial"/>
                <a:cs typeface="Arial"/>
              </a:rPr>
              <a:t>Compliance</a:t>
            </a:r>
            <a:r>
              <a:rPr sz="818" i="1" spc="-10" dirty="0">
                <a:solidFill>
                  <a:srgbClr val="331D01"/>
                </a:solidFill>
                <a:latin typeface="Arial"/>
                <a:cs typeface="Arial"/>
              </a:rPr>
              <a:t> </a:t>
            </a:r>
            <a:r>
              <a:rPr sz="818" i="1" spc="-3" dirty="0">
                <a:solidFill>
                  <a:srgbClr val="331D01"/>
                </a:solidFill>
                <a:latin typeface="Arial"/>
                <a:cs typeface="Arial"/>
              </a:rPr>
              <a:t>with</a:t>
            </a:r>
            <a:r>
              <a:rPr sz="818" i="1" spc="-10" dirty="0">
                <a:solidFill>
                  <a:srgbClr val="331D01"/>
                </a:solidFill>
                <a:latin typeface="Arial"/>
                <a:cs typeface="Arial"/>
              </a:rPr>
              <a:t> </a:t>
            </a:r>
            <a:r>
              <a:rPr sz="818" i="1" spc="-3" dirty="0">
                <a:solidFill>
                  <a:srgbClr val="331D01"/>
                </a:solidFill>
                <a:latin typeface="Arial"/>
                <a:cs typeface="Arial"/>
              </a:rPr>
              <a:t>HB2223</a:t>
            </a:r>
            <a:endParaRPr sz="818" dirty="0">
              <a:latin typeface="Arial"/>
              <a:cs typeface="Arial"/>
            </a:endParaRPr>
          </a:p>
          <a:p>
            <a:pPr>
              <a:lnSpc>
                <a:spcPct val="100000"/>
              </a:lnSpc>
            </a:pPr>
            <a:endParaRPr sz="886" dirty="0">
              <a:latin typeface="Arial"/>
              <a:cs typeface="Arial"/>
            </a:endParaRPr>
          </a:p>
          <a:p>
            <a:pPr>
              <a:spcBef>
                <a:spcPts val="3"/>
              </a:spcBef>
            </a:pPr>
            <a:endParaRPr sz="989" dirty="0">
              <a:latin typeface="Arial"/>
              <a:cs typeface="Arial"/>
            </a:endParaRPr>
          </a:p>
          <a:p>
            <a:pPr marL="8659"/>
            <a:r>
              <a:rPr sz="1227" b="1" spc="-3" dirty="0">
                <a:solidFill>
                  <a:srgbClr val="001F5F"/>
                </a:solidFill>
                <a:latin typeface="Gill Sans MT"/>
                <a:cs typeface="Gill Sans MT"/>
              </a:rPr>
              <a:t>Individual</a:t>
            </a:r>
            <a:r>
              <a:rPr sz="1227" b="1" spc="-24" dirty="0">
                <a:solidFill>
                  <a:srgbClr val="001F5F"/>
                </a:solidFill>
                <a:latin typeface="Gill Sans MT"/>
                <a:cs typeface="Gill Sans MT"/>
              </a:rPr>
              <a:t> </a:t>
            </a:r>
            <a:r>
              <a:rPr sz="1227" b="1" dirty="0">
                <a:solidFill>
                  <a:srgbClr val="001F5F"/>
                </a:solidFill>
                <a:latin typeface="Gill Sans MT"/>
                <a:cs typeface="Gill Sans MT"/>
              </a:rPr>
              <a:t>Study</a:t>
            </a:r>
            <a:r>
              <a:rPr sz="1227" b="1" spc="-20" dirty="0">
                <a:solidFill>
                  <a:srgbClr val="001F5F"/>
                </a:solidFill>
                <a:latin typeface="Gill Sans MT"/>
                <a:cs typeface="Gill Sans MT"/>
              </a:rPr>
              <a:t> </a:t>
            </a:r>
            <a:r>
              <a:rPr sz="1227" b="1" spc="-3" dirty="0">
                <a:solidFill>
                  <a:srgbClr val="001F5F"/>
                </a:solidFill>
                <a:latin typeface="Gill Sans MT"/>
                <a:cs typeface="Gill Sans MT"/>
              </a:rPr>
              <a:t>Plan</a:t>
            </a:r>
            <a:endParaRPr sz="1227" dirty="0">
              <a:latin typeface="Gill Sans MT"/>
              <a:cs typeface="Gill Sans MT"/>
            </a:endParaRPr>
          </a:p>
          <a:p>
            <a:pPr>
              <a:spcBef>
                <a:spcPts val="20"/>
              </a:spcBef>
            </a:pPr>
            <a:endParaRPr sz="1500" dirty="0">
              <a:latin typeface="Gill Sans MT"/>
              <a:cs typeface="Gill Sans MT"/>
            </a:endParaRPr>
          </a:p>
          <a:p>
            <a:pPr marL="281413" marR="187897" indent="-155859">
              <a:lnSpc>
                <a:spcPts val="941"/>
              </a:lnSpc>
              <a:buAutoNum type="arabicPeriod"/>
              <a:tabLst>
                <a:tab pos="281413" algn="l"/>
              </a:tabLst>
            </a:pPr>
            <a:r>
              <a:rPr sz="818" spc="-3" dirty="0">
                <a:latin typeface="Arial"/>
                <a:cs typeface="Arial"/>
              </a:rPr>
              <a:t>ISP</a:t>
            </a:r>
            <a:r>
              <a:rPr sz="818" dirty="0">
                <a:latin typeface="Arial"/>
                <a:cs typeface="Arial"/>
              </a:rPr>
              <a:t> </a:t>
            </a:r>
            <a:r>
              <a:rPr sz="818" spc="-3" dirty="0">
                <a:latin typeface="Arial"/>
                <a:cs typeface="Arial"/>
              </a:rPr>
              <a:t>will</a:t>
            </a:r>
            <a:r>
              <a:rPr sz="818" dirty="0">
                <a:latin typeface="Arial"/>
                <a:cs typeface="Arial"/>
              </a:rPr>
              <a:t> </a:t>
            </a:r>
            <a:r>
              <a:rPr sz="818" spc="-3" dirty="0">
                <a:latin typeface="Arial"/>
                <a:cs typeface="Arial"/>
              </a:rPr>
              <a:t>be</a:t>
            </a:r>
            <a:r>
              <a:rPr sz="818" spc="3" dirty="0">
                <a:latin typeface="Arial"/>
                <a:cs typeface="Arial"/>
              </a:rPr>
              <a:t> </a:t>
            </a:r>
            <a:r>
              <a:rPr sz="818" spc="-3" dirty="0">
                <a:latin typeface="Arial"/>
                <a:cs typeface="Arial"/>
              </a:rPr>
              <a:t>available</a:t>
            </a:r>
            <a:r>
              <a:rPr sz="818" dirty="0">
                <a:latin typeface="Arial"/>
                <a:cs typeface="Arial"/>
              </a:rPr>
              <a:t> in</a:t>
            </a:r>
            <a:r>
              <a:rPr sz="818" spc="7" dirty="0">
                <a:latin typeface="Arial"/>
                <a:cs typeface="Arial"/>
              </a:rPr>
              <a:t> </a:t>
            </a:r>
            <a:r>
              <a:rPr sz="818" spc="-3" dirty="0">
                <a:latin typeface="Arial"/>
                <a:cs typeface="Arial"/>
              </a:rPr>
              <a:t>People</a:t>
            </a:r>
            <a:r>
              <a:rPr sz="818" dirty="0">
                <a:latin typeface="Arial"/>
                <a:cs typeface="Arial"/>
              </a:rPr>
              <a:t> </a:t>
            </a:r>
            <a:r>
              <a:rPr sz="818" spc="-3" dirty="0">
                <a:latin typeface="Arial"/>
                <a:cs typeface="Arial"/>
              </a:rPr>
              <a:t>Soft for</a:t>
            </a:r>
            <a:r>
              <a:rPr sz="818" dirty="0">
                <a:latin typeface="Arial"/>
                <a:cs typeface="Arial"/>
              </a:rPr>
              <a:t> </a:t>
            </a:r>
            <a:r>
              <a:rPr sz="818" spc="-3" dirty="0">
                <a:latin typeface="Arial"/>
                <a:cs typeface="Arial"/>
              </a:rPr>
              <a:t>failing</a:t>
            </a:r>
            <a:r>
              <a:rPr sz="818" spc="3" dirty="0">
                <a:latin typeface="Arial"/>
                <a:cs typeface="Arial"/>
              </a:rPr>
              <a:t> </a:t>
            </a:r>
            <a:r>
              <a:rPr sz="818" spc="-3" dirty="0">
                <a:latin typeface="Arial"/>
                <a:cs typeface="Arial"/>
              </a:rPr>
              <a:t>students</a:t>
            </a:r>
            <a:r>
              <a:rPr sz="818" spc="3" dirty="0">
                <a:latin typeface="Arial"/>
                <a:cs typeface="Arial"/>
              </a:rPr>
              <a:t> </a:t>
            </a:r>
            <a:r>
              <a:rPr sz="818" spc="-3" dirty="0">
                <a:latin typeface="Arial"/>
                <a:cs typeface="Arial"/>
              </a:rPr>
              <a:t>after final</a:t>
            </a:r>
            <a:r>
              <a:rPr sz="818" dirty="0">
                <a:latin typeface="Arial"/>
                <a:cs typeface="Arial"/>
              </a:rPr>
              <a:t> </a:t>
            </a:r>
            <a:r>
              <a:rPr sz="818" spc="-3" dirty="0">
                <a:latin typeface="Arial"/>
                <a:cs typeface="Arial"/>
              </a:rPr>
              <a:t>grades</a:t>
            </a:r>
            <a:r>
              <a:rPr sz="818" spc="3" dirty="0">
                <a:latin typeface="Arial"/>
                <a:cs typeface="Arial"/>
              </a:rPr>
              <a:t> </a:t>
            </a:r>
            <a:r>
              <a:rPr sz="818" spc="-3" dirty="0">
                <a:latin typeface="Arial"/>
                <a:cs typeface="Arial"/>
              </a:rPr>
              <a:t>have</a:t>
            </a:r>
            <a:r>
              <a:rPr sz="818" dirty="0">
                <a:latin typeface="Arial"/>
                <a:cs typeface="Arial"/>
              </a:rPr>
              <a:t> </a:t>
            </a:r>
            <a:r>
              <a:rPr sz="818" spc="-3" dirty="0">
                <a:latin typeface="Arial"/>
                <a:cs typeface="Arial"/>
              </a:rPr>
              <a:t>been </a:t>
            </a:r>
            <a:r>
              <a:rPr sz="818" spc="-215" dirty="0">
                <a:latin typeface="Arial"/>
                <a:cs typeface="Arial"/>
              </a:rPr>
              <a:t> </a:t>
            </a:r>
            <a:r>
              <a:rPr sz="818" spc="-3" dirty="0">
                <a:latin typeface="Arial"/>
                <a:cs typeface="Arial"/>
              </a:rPr>
              <a:t>entered</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an</a:t>
            </a:r>
            <a:r>
              <a:rPr sz="818" spc="3" dirty="0">
                <a:latin typeface="Arial"/>
                <a:cs typeface="Arial"/>
              </a:rPr>
              <a:t> </a:t>
            </a:r>
            <a:r>
              <a:rPr sz="818" spc="-3" dirty="0">
                <a:latin typeface="Arial"/>
                <a:cs typeface="Arial"/>
              </a:rPr>
              <a:t>End</a:t>
            </a:r>
            <a:r>
              <a:rPr sz="818"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Course</a:t>
            </a:r>
            <a:r>
              <a:rPr sz="818" spc="3" dirty="0">
                <a:latin typeface="Arial"/>
                <a:cs typeface="Arial"/>
              </a:rPr>
              <a:t> </a:t>
            </a:r>
            <a:r>
              <a:rPr sz="818" spc="-3" dirty="0">
                <a:latin typeface="Arial"/>
                <a:cs typeface="Arial"/>
              </a:rPr>
              <a:t>(EOC)</a:t>
            </a:r>
            <a:r>
              <a:rPr sz="818" spc="3" dirty="0">
                <a:latin typeface="Arial"/>
                <a:cs typeface="Arial"/>
              </a:rPr>
              <a:t> </a:t>
            </a:r>
            <a:r>
              <a:rPr sz="818" spc="-3" dirty="0">
                <a:latin typeface="Arial"/>
                <a:cs typeface="Arial"/>
              </a:rPr>
              <a:t>Report has</a:t>
            </a:r>
            <a:r>
              <a:rPr sz="818" spc="3" dirty="0">
                <a:latin typeface="Arial"/>
                <a:cs typeface="Arial"/>
              </a:rPr>
              <a:t> </a:t>
            </a:r>
            <a:r>
              <a:rPr sz="818" spc="-3" dirty="0">
                <a:latin typeface="Arial"/>
                <a:cs typeface="Arial"/>
              </a:rPr>
              <a:t>been</a:t>
            </a:r>
            <a:r>
              <a:rPr sz="818" dirty="0">
                <a:latin typeface="Arial"/>
                <a:cs typeface="Arial"/>
              </a:rPr>
              <a:t> </a:t>
            </a:r>
            <a:r>
              <a:rPr sz="818" spc="-3" dirty="0">
                <a:latin typeface="Arial"/>
                <a:cs typeface="Arial"/>
              </a:rPr>
              <a:t>completed</a:t>
            </a:r>
            <a:r>
              <a:rPr sz="818" dirty="0">
                <a:latin typeface="Arial"/>
                <a:cs typeface="Arial"/>
              </a:rPr>
              <a:t> </a:t>
            </a:r>
            <a:r>
              <a:rPr sz="818" spc="-3" dirty="0">
                <a:latin typeface="Arial"/>
                <a:cs typeface="Arial"/>
              </a:rPr>
              <a:t>by</a:t>
            </a:r>
            <a:r>
              <a:rPr sz="818" spc="3" dirty="0">
                <a:latin typeface="Arial"/>
                <a:cs typeface="Arial"/>
              </a:rPr>
              <a:t> </a:t>
            </a:r>
            <a:r>
              <a:rPr sz="818" spc="-3" dirty="0">
                <a:latin typeface="Arial"/>
                <a:cs typeface="Arial"/>
              </a:rPr>
              <a:t>faculty.*</a:t>
            </a:r>
            <a:endParaRPr sz="818" dirty="0">
              <a:latin typeface="Arial"/>
              <a:cs typeface="Arial"/>
            </a:endParaRPr>
          </a:p>
          <a:p>
            <a:pPr marL="281413" marR="3464" indent="-155859">
              <a:lnSpc>
                <a:spcPts val="941"/>
              </a:lnSpc>
              <a:buAutoNum type="arabicPeriod"/>
              <a:tabLst>
                <a:tab pos="281413" algn="l"/>
              </a:tabLst>
            </a:pPr>
            <a:r>
              <a:rPr sz="818" spc="-3" dirty="0">
                <a:latin typeface="Arial"/>
                <a:cs typeface="Arial"/>
              </a:rPr>
              <a:t>ISP</a:t>
            </a:r>
            <a:r>
              <a:rPr sz="818" dirty="0">
                <a:latin typeface="Arial"/>
                <a:cs typeface="Arial"/>
              </a:rPr>
              <a:t> </a:t>
            </a:r>
            <a:r>
              <a:rPr sz="818" spc="-3" dirty="0">
                <a:latin typeface="Arial"/>
                <a:cs typeface="Arial"/>
              </a:rPr>
              <a:t>is</a:t>
            </a:r>
            <a:r>
              <a:rPr sz="818" dirty="0">
                <a:latin typeface="Arial"/>
                <a:cs typeface="Arial"/>
              </a:rPr>
              <a:t> </a:t>
            </a:r>
            <a:r>
              <a:rPr sz="818" spc="-3" dirty="0">
                <a:latin typeface="Arial"/>
                <a:cs typeface="Arial"/>
              </a:rPr>
              <a:t>attached</a:t>
            </a:r>
            <a:r>
              <a:rPr sz="818" spc="3" dirty="0">
                <a:latin typeface="Arial"/>
                <a:cs typeface="Arial"/>
              </a:rPr>
              <a:t> </a:t>
            </a:r>
            <a:r>
              <a:rPr sz="818" dirty="0">
                <a:latin typeface="Arial"/>
                <a:cs typeface="Arial"/>
              </a:rPr>
              <a:t>to </a:t>
            </a:r>
            <a:r>
              <a:rPr sz="818" spc="-3" dirty="0">
                <a:latin typeface="Arial"/>
                <a:cs typeface="Arial"/>
              </a:rPr>
              <a:t>Student’s</a:t>
            </a:r>
            <a:r>
              <a:rPr sz="818" dirty="0">
                <a:latin typeface="Arial"/>
                <a:cs typeface="Arial"/>
              </a:rPr>
              <a:t> </a:t>
            </a:r>
            <a:r>
              <a:rPr sz="818" spc="-3" dirty="0">
                <a:latin typeface="Arial"/>
                <a:cs typeface="Arial"/>
              </a:rPr>
              <a:t>PeopleSoft</a:t>
            </a:r>
            <a:r>
              <a:rPr sz="818" spc="7" dirty="0">
                <a:latin typeface="Arial"/>
                <a:cs typeface="Arial"/>
              </a:rPr>
              <a:t> </a:t>
            </a:r>
            <a:r>
              <a:rPr sz="818" spc="-3" dirty="0">
                <a:latin typeface="Arial"/>
                <a:cs typeface="Arial"/>
              </a:rPr>
              <a:t>Profile,</a:t>
            </a:r>
            <a:r>
              <a:rPr sz="818" dirty="0">
                <a:latin typeface="Arial"/>
                <a:cs typeface="Arial"/>
              </a:rPr>
              <a:t> </a:t>
            </a:r>
            <a:r>
              <a:rPr sz="818" spc="-3" dirty="0">
                <a:latin typeface="Arial"/>
                <a:cs typeface="Arial"/>
              </a:rPr>
              <a:t>which</a:t>
            </a:r>
            <a:r>
              <a:rPr sz="818" spc="3" dirty="0">
                <a:latin typeface="Arial"/>
                <a:cs typeface="Arial"/>
              </a:rPr>
              <a:t> </a:t>
            </a:r>
            <a:r>
              <a:rPr sz="818" spc="-3" dirty="0">
                <a:latin typeface="Arial"/>
                <a:cs typeface="Arial"/>
              </a:rPr>
              <a:t>can</a:t>
            </a:r>
            <a:r>
              <a:rPr sz="818" dirty="0">
                <a:latin typeface="Arial"/>
                <a:cs typeface="Arial"/>
              </a:rPr>
              <a:t> </a:t>
            </a:r>
            <a:r>
              <a:rPr sz="818" spc="-3" dirty="0">
                <a:latin typeface="Arial"/>
                <a:cs typeface="Arial"/>
              </a:rPr>
              <a:t>be</a:t>
            </a:r>
            <a:r>
              <a:rPr sz="818" dirty="0">
                <a:latin typeface="Arial"/>
                <a:cs typeface="Arial"/>
              </a:rPr>
              <a:t> </a:t>
            </a:r>
            <a:r>
              <a:rPr sz="818" spc="-3" dirty="0">
                <a:latin typeface="Arial"/>
                <a:cs typeface="Arial"/>
              </a:rPr>
              <a:t>accessed</a:t>
            </a:r>
            <a:r>
              <a:rPr sz="818" spc="3" dirty="0">
                <a:latin typeface="Arial"/>
                <a:cs typeface="Arial"/>
              </a:rPr>
              <a:t> </a:t>
            </a:r>
            <a:r>
              <a:rPr sz="818" spc="-3" dirty="0">
                <a:latin typeface="Arial"/>
                <a:cs typeface="Arial"/>
              </a:rPr>
              <a:t>by</a:t>
            </a:r>
            <a:r>
              <a:rPr sz="818" dirty="0">
                <a:latin typeface="Arial"/>
                <a:cs typeface="Arial"/>
              </a:rPr>
              <a:t> </a:t>
            </a:r>
            <a:r>
              <a:rPr sz="818" spc="-3" dirty="0">
                <a:latin typeface="Arial"/>
                <a:cs typeface="Arial"/>
              </a:rPr>
              <a:t>subsequent </a:t>
            </a:r>
            <a:r>
              <a:rPr sz="818" spc="-215" dirty="0">
                <a:latin typeface="Arial"/>
                <a:cs typeface="Arial"/>
              </a:rPr>
              <a:t> </a:t>
            </a:r>
            <a:r>
              <a:rPr sz="818" spc="-3" dirty="0">
                <a:latin typeface="Arial"/>
                <a:cs typeface="Arial"/>
              </a:rPr>
              <a:t>corequisite</a:t>
            </a:r>
            <a:r>
              <a:rPr sz="818" dirty="0">
                <a:latin typeface="Arial"/>
                <a:cs typeface="Arial"/>
              </a:rPr>
              <a:t> </a:t>
            </a:r>
            <a:r>
              <a:rPr sz="818" spc="-3" dirty="0">
                <a:latin typeface="Arial"/>
                <a:cs typeface="Arial"/>
              </a:rPr>
              <a:t>faculty</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advisors.</a:t>
            </a:r>
            <a:endParaRPr sz="818" dirty="0">
              <a:latin typeface="Arial"/>
              <a:cs typeface="Arial"/>
            </a:endParaRPr>
          </a:p>
          <a:p>
            <a:pPr marL="281413" indent="-155859">
              <a:lnSpc>
                <a:spcPts val="897"/>
              </a:lnSpc>
              <a:buAutoNum type="arabicPeriod"/>
              <a:tabLst>
                <a:tab pos="281413" algn="l"/>
              </a:tabLst>
            </a:pPr>
            <a:r>
              <a:rPr sz="818" spc="-3" dirty="0">
                <a:latin typeface="Arial"/>
                <a:cs typeface="Arial"/>
              </a:rPr>
              <a:t>Advisor</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student meet</a:t>
            </a:r>
            <a:r>
              <a:rPr sz="818" spc="3"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review</a:t>
            </a:r>
            <a:r>
              <a:rPr sz="818" dirty="0">
                <a:latin typeface="Arial"/>
                <a:cs typeface="Arial"/>
              </a:rPr>
              <a:t> </a:t>
            </a:r>
            <a:r>
              <a:rPr sz="818" spc="-3" dirty="0">
                <a:latin typeface="Arial"/>
                <a:cs typeface="Arial"/>
              </a:rPr>
              <a:t>ISP</a:t>
            </a:r>
            <a:r>
              <a:rPr sz="818" spc="7" dirty="0">
                <a:latin typeface="Arial"/>
                <a:cs typeface="Arial"/>
              </a:rPr>
              <a:t> </a:t>
            </a:r>
            <a:r>
              <a:rPr sz="818" spc="-3" dirty="0">
                <a:latin typeface="Arial"/>
                <a:cs typeface="Arial"/>
              </a:rPr>
              <a:t>options</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determine</a:t>
            </a:r>
            <a:r>
              <a:rPr sz="818" spc="3" dirty="0">
                <a:latin typeface="Arial"/>
                <a:cs typeface="Arial"/>
              </a:rPr>
              <a:t> </a:t>
            </a:r>
            <a:r>
              <a:rPr sz="818" spc="-3" dirty="0">
                <a:latin typeface="Arial"/>
                <a:cs typeface="Arial"/>
              </a:rPr>
              <a:t>next</a:t>
            </a:r>
            <a:r>
              <a:rPr sz="818" spc="3" dirty="0">
                <a:latin typeface="Arial"/>
                <a:cs typeface="Arial"/>
              </a:rPr>
              <a:t> </a:t>
            </a:r>
            <a:r>
              <a:rPr sz="818" spc="-3" dirty="0">
                <a:latin typeface="Arial"/>
                <a:cs typeface="Arial"/>
              </a:rPr>
              <a:t>steps.</a:t>
            </a:r>
            <a:endParaRPr sz="818" dirty="0">
              <a:latin typeface="Arial"/>
              <a:cs typeface="Arial"/>
            </a:endParaRPr>
          </a:p>
          <a:p>
            <a:pPr marL="281413" indent="-155859">
              <a:lnSpc>
                <a:spcPts val="961"/>
              </a:lnSpc>
              <a:buAutoNum type="arabicPeriod"/>
              <a:tabLst>
                <a:tab pos="281413" algn="l"/>
              </a:tabLst>
            </a:pPr>
            <a:r>
              <a:rPr sz="818" spc="-3" dirty="0">
                <a:latin typeface="Arial"/>
                <a:cs typeface="Arial"/>
              </a:rPr>
              <a:t>Student</a:t>
            </a:r>
            <a:r>
              <a:rPr sz="818" dirty="0">
                <a:latin typeface="Arial"/>
                <a:cs typeface="Arial"/>
              </a:rPr>
              <a:t> </a:t>
            </a:r>
            <a:r>
              <a:rPr sz="818" spc="-3" dirty="0">
                <a:latin typeface="Arial"/>
                <a:cs typeface="Arial"/>
              </a:rPr>
              <a:t>progress</a:t>
            </a:r>
            <a:r>
              <a:rPr sz="818" spc="3" dirty="0">
                <a:latin typeface="Arial"/>
                <a:cs typeface="Arial"/>
              </a:rPr>
              <a:t> </a:t>
            </a:r>
            <a:r>
              <a:rPr sz="818" spc="-3" dirty="0">
                <a:latin typeface="Arial"/>
                <a:cs typeface="Arial"/>
              </a:rPr>
              <a:t>is</a:t>
            </a:r>
            <a:r>
              <a:rPr sz="818" spc="3" dirty="0">
                <a:latin typeface="Arial"/>
                <a:cs typeface="Arial"/>
              </a:rPr>
              <a:t> </a:t>
            </a:r>
            <a:r>
              <a:rPr sz="818" spc="-3" dirty="0">
                <a:latin typeface="Arial"/>
                <a:cs typeface="Arial"/>
              </a:rPr>
              <a:t>monitored</a:t>
            </a:r>
            <a:r>
              <a:rPr sz="818" spc="3" dirty="0">
                <a:latin typeface="Arial"/>
                <a:cs typeface="Arial"/>
              </a:rPr>
              <a:t> </a:t>
            </a:r>
            <a:r>
              <a:rPr sz="818" spc="-3" dirty="0">
                <a:latin typeface="Arial"/>
                <a:cs typeface="Arial"/>
              </a:rPr>
              <a:t>and</a:t>
            </a:r>
            <a:r>
              <a:rPr sz="818" spc="3" dirty="0">
                <a:latin typeface="Arial"/>
                <a:cs typeface="Arial"/>
              </a:rPr>
              <a:t> </a:t>
            </a:r>
            <a:r>
              <a:rPr sz="818" spc="-3" dirty="0">
                <a:latin typeface="Arial"/>
                <a:cs typeface="Arial"/>
              </a:rPr>
              <a:t>recorded</a:t>
            </a:r>
            <a:r>
              <a:rPr sz="818" spc="3" dirty="0">
                <a:latin typeface="Arial"/>
                <a:cs typeface="Arial"/>
              </a:rPr>
              <a:t> </a:t>
            </a:r>
            <a:r>
              <a:rPr sz="818" spc="-3" dirty="0">
                <a:latin typeface="Arial"/>
                <a:cs typeface="Arial"/>
              </a:rPr>
              <a:t>on</a:t>
            </a:r>
            <a:r>
              <a:rPr sz="818" spc="3" dirty="0">
                <a:latin typeface="Arial"/>
                <a:cs typeface="Arial"/>
              </a:rPr>
              <a:t> </a:t>
            </a:r>
            <a:r>
              <a:rPr sz="818" spc="-3" dirty="0">
                <a:latin typeface="Arial"/>
                <a:cs typeface="Arial"/>
              </a:rPr>
              <a:t>ISP</a:t>
            </a:r>
            <a:r>
              <a:rPr sz="818" spc="3" dirty="0">
                <a:latin typeface="Arial"/>
                <a:cs typeface="Arial"/>
              </a:rPr>
              <a:t> </a:t>
            </a:r>
            <a:r>
              <a:rPr sz="818" spc="-3" dirty="0">
                <a:latin typeface="Arial"/>
                <a:cs typeface="Arial"/>
              </a:rPr>
              <a:t>by</a:t>
            </a:r>
            <a:r>
              <a:rPr sz="818" spc="3" dirty="0">
                <a:latin typeface="Arial"/>
                <a:cs typeface="Arial"/>
              </a:rPr>
              <a:t> </a:t>
            </a:r>
            <a:r>
              <a:rPr sz="818" spc="-3" dirty="0">
                <a:latin typeface="Arial"/>
                <a:cs typeface="Arial"/>
              </a:rPr>
              <a:t>current</a:t>
            </a:r>
            <a:r>
              <a:rPr sz="818" spc="3" dirty="0">
                <a:latin typeface="Arial"/>
                <a:cs typeface="Arial"/>
              </a:rPr>
              <a:t> </a:t>
            </a:r>
            <a:r>
              <a:rPr sz="818" spc="-3" dirty="0">
                <a:latin typeface="Arial"/>
                <a:cs typeface="Arial"/>
              </a:rPr>
              <a:t>corequisite</a:t>
            </a:r>
            <a:r>
              <a:rPr sz="818" dirty="0">
                <a:latin typeface="Arial"/>
                <a:cs typeface="Arial"/>
              </a:rPr>
              <a:t> </a:t>
            </a:r>
            <a:r>
              <a:rPr sz="818" spc="-3" dirty="0">
                <a:latin typeface="Arial"/>
                <a:cs typeface="Arial"/>
              </a:rPr>
              <a:t>faculty.</a:t>
            </a:r>
            <a:endParaRPr sz="818" dirty="0">
              <a:latin typeface="Arial"/>
              <a:cs typeface="Arial"/>
            </a:endParaRPr>
          </a:p>
          <a:p>
            <a:pPr>
              <a:spcBef>
                <a:spcPts val="10"/>
              </a:spcBef>
            </a:pPr>
            <a:endParaRPr sz="784" dirty="0">
              <a:latin typeface="Arial"/>
              <a:cs typeface="Arial"/>
            </a:endParaRPr>
          </a:p>
          <a:p>
            <a:pPr marL="8659"/>
            <a:r>
              <a:rPr sz="818" spc="-3" dirty="0">
                <a:latin typeface="Arial"/>
                <a:cs typeface="Arial"/>
              </a:rPr>
              <a:t>*Without</a:t>
            </a:r>
            <a:r>
              <a:rPr sz="818" dirty="0">
                <a:latin typeface="Arial"/>
                <a:cs typeface="Arial"/>
              </a:rPr>
              <a:t> </a:t>
            </a:r>
            <a:r>
              <a:rPr sz="818" spc="-3" dirty="0">
                <a:latin typeface="Arial"/>
                <a:cs typeface="Arial"/>
              </a:rPr>
              <a:t>an</a:t>
            </a:r>
            <a:r>
              <a:rPr sz="818" dirty="0">
                <a:latin typeface="Arial"/>
                <a:cs typeface="Arial"/>
              </a:rPr>
              <a:t> </a:t>
            </a:r>
            <a:r>
              <a:rPr sz="818" spc="-3" dirty="0">
                <a:latin typeface="Arial"/>
                <a:cs typeface="Arial"/>
              </a:rPr>
              <a:t>EOC</a:t>
            </a:r>
            <a:r>
              <a:rPr sz="818" dirty="0">
                <a:latin typeface="Arial"/>
                <a:cs typeface="Arial"/>
              </a:rPr>
              <a:t> </a:t>
            </a:r>
            <a:r>
              <a:rPr sz="818" spc="-3" dirty="0">
                <a:latin typeface="Arial"/>
                <a:cs typeface="Arial"/>
              </a:rPr>
              <a:t>Report,</a:t>
            </a:r>
            <a:r>
              <a:rPr sz="818" spc="3" dirty="0">
                <a:latin typeface="Arial"/>
                <a:cs typeface="Arial"/>
              </a:rPr>
              <a:t> </a:t>
            </a:r>
            <a:r>
              <a:rPr sz="818" spc="-3" dirty="0">
                <a:latin typeface="Arial"/>
                <a:cs typeface="Arial"/>
              </a:rPr>
              <a:t>no ISP</a:t>
            </a:r>
            <a:r>
              <a:rPr sz="818" spc="-7" dirty="0">
                <a:latin typeface="Arial"/>
                <a:cs typeface="Arial"/>
              </a:rPr>
              <a:t> </a:t>
            </a:r>
            <a:r>
              <a:rPr sz="818" spc="-3" dirty="0">
                <a:latin typeface="Arial"/>
                <a:cs typeface="Arial"/>
              </a:rPr>
              <a:t>can</a:t>
            </a:r>
            <a:r>
              <a:rPr sz="818" dirty="0">
                <a:latin typeface="Arial"/>
                <a:cs typeface="Arial"/>
              </a:rPr>
              <a:t> </a:t>
            </a:r>
            <a:r>
              <a:rPr sz="818" spc="-3" dirty="0">
                <a:latin typeface="Arial"/>
                <a:cs typeface="Arial"/>
              </a:rPr>
              <a:t>be</a:t>
            </a:r>
            <a:r>
              <a:rPr sz="818" dirty="0">
                <a:latin typeface="Arial"/>
                <a:cs typeface="Arial"/>
              </a:rPr>
              <a:t> </a:t>
            </a:r>
            <a:r>
              <a:rPr sz="818" spc="-3" dirty="0">
                <a:latin typeface="Arial"/>
                <a:cs typeface="Arial"/>
              </a:rPr>
              <a:t>generated</a:t>
            </a:r>
            <a:endParaRPr sz="818" dirty="0">
              <a:latin typeface="Arial"/>
              <a:cs typeface="Arial"/>
            </a:endParaRPr>
          </a:p>
          <a:p>
            <a:pPr>
              <a:spcBef>
                <a:spcPts val="24"/>
              </a:spcBef>
            </a:pPr>
            <a:endParaRPr sz="989" dirty="0">
              <a:latin typeface="Arial"/>
              <a:cs typeface="Arial"/>
            </a:endParaRPr>
          </a:p>
          <a:p>
            <a:pPr marL="8659"/>
            <a:r>
              <a:rPr sz="1227" b="1" spc="-3" dirty="0">
                <a:solidFill>
                  <a:srgbClr val="001F5F"/>
                </a:solidFill>
                <a:latin typeface="Gill Sans MT"/>
                <a:cs typeface="Gill Sans MT"/>
              </a:rPr>
              <a:t>Sample Message</a:t>
            </a:r>
            <a:r>
              <a:rPr sz="1227" b="1" dirty="0">
                <a:solidFill>
                  <a:srgbClr val="001F5F"/>
                </a:solidFill>
                <a:latin typeface="Gill Sans MT"/>
                <a:cs typeface="Gill Sans MT"/>
              </a:rPr>
              <a:t> to</a:t>
            </a:r>
            <a:r>
              <a:rPr sz="1227" b="1" spc="-3" dirty="0">
                <a:solidFill>
                  <a:srgbClr val="001F5F"/>
                </a:solidFill>
                <a:latin typeface="Gill Sans MT"/>
                <a:cs typeface="Gill Sans MT"/>
              </a:rPr>
              <a:t> </a:t>
            </a:r>
            <a:r>
              <a:rPr sz="1227" b="1" dirty="0">
                <a:solidFill>
                  <a:srgbClr val="001F5F"/>
                </a:solidFill>
                <a:latin typeface="Gill Sans MT"/>
                <a:cs typeface="Gill Sans MT"/>
              </a:rPr>
              <a:t>the</a:t>
            </a:r>
            <a:r>
              <a:rPr sz="1227" b="1" spc="-3" dirty="0">
                <a:solidFill>
                  <a:srgbClr val="001F5F"/>
                </a:solidFill>
                <a:latin typeface="Gill Sans MT"/>
                <a:cs typeface="Gill Sans MT"/>
              </a:rPr>
              <a:t> Faculty and Student</a:t>
            </a:r>
            <a:endParaRPr sz="1227" dirty="0">
              <a:latin typeface="Gill Sans MT"/>
              <a:cs typeface="Gill Sans MT"/>
            </a:endParaRPr>
          </a:p>
          <a:p>
            <a:pPr marL="58447" marR="2512368">
              <a:lnSpc>
                <a:spcPct val="156700"/>
              </a:lnSpc>
              <a:spcBef>
                <a:spcPts val="592"/>
              </a:spcBef>
            </a:pPr>
            <a:r>
              <a:rPr sz="818" b="1" spc="-3" dirty="0">
                <a:solidFill>
                  <a:srgbClr val="001F5F"/>
                </a:solidFill>
                <a:latin typeface="Arial"/>
                <a:cs typeface="Arial"/>
              </a:rPr>
              <a:t>Mid-Semester Assessment Report </a:t>
            </a:r>
            <a:r>
              <a:rPr sz="818" b="1" spc="-218" dirty="0">
                <a:solidFill>
                  <a:srgbClr val="001F5F"/>
                </a:solidFill>
                <a:latin typeface="Arial"/>
                <a:cs typeface="Arial"/>
              </a:rPr>
              <a:t> </a:t>
            </a:r>
            <a:r>
              <a:rPr sz="818" b="1" spc="-3" dirty="0">
                <a:solidFill>
                  <a:srgbClr val="001F5F"/>
                </a:solidFill>
                <a:latin typeface="Arial"/>
                <a:cs typeface="Arial"/>
              </a:rPr>
              <a:t>(FacultyEmail)</a:t>
            </a:r>
            <a:endParaRPr sz="818" dirty="0">
              <a:latin typeface="Arial"/>
              <a:cs typeface="Arial"/>
            </a:endParaRPr>
          </a:p>
          <a:p>
            <a:pPr marL="58447">
              <a:lnSpc>
                <a:spcPts val="961"/>
              </a:lnSpc>
              <a:spcBef>
                <a:spcPts val="552"/>
              </a:spcBef>
            </a:pPr>
            <a:r>
              <a:rPr sz="818" spc="-3" dirty="0">
                <a:latin typeface="Arial"/>
                <a:cs typeface="Arial"/>
              </a:rPr>
              <a:t>Dear</a:t>
            </a:r>
            <a:r>
              <a:rPr sz="818" spc="-17" dirty="0">
                <a:latin typeface="Arial"/>
                <a:cs typeface="Arial"/>
              </a:rPr>
              <a:t> </a:t>
            </a:r>
            <a:r>
              <a:rPr sz="818" spc="-3" dirty="0">
                <a:solidFill>
                  <a:srgbClr val="142E34"/>
                </a:solidFill>
                <a:latin typeface="Arial"/>
                <a:cs typeface="Arial"/>
              </a:rPr>
              <a:t>Lastname,</a:t>
            </a:r>
            <a:r>
              <a:rPr sz="818" spc="-14" dirty="0">
                <a:solidFill>
                  <a:srgbClr val="142E34"/>
                </a:solidFill>
                <a:latin typeface="Arial"/>
                <a:cs typeface="Arial"/>
              </a:rPr>
              <a:t> </a:t>
            </a:r>
            <a:r>
              <a:rPr sz="818" spc="-3" dirty="0">
                <a:solidFill>
                  <a:srgbClr val="142E34"/>
                </a:solidFill>
                <a:latin typeface="Arial"/>
                <a:cs typeface="Arial"/>
              </a:rPr>
              <a:t>Firstname</a:t>
            </a:r>
            <a:r>
              <a:rPr sz="818" spc="-3" dirty="0">
                <a:latin typeface="Arial"/>
                <a:cs typeface="Arial"/>
              </a:rPr>
              <a:t>,</a:t>
            </a:r>
            <a:endParaRPr sz="818" dirty="0">
              <a:latin typeface="Arial"/>
              <a:cs typeface="Arial"/>
            </a:endParaRPr>
          </a:p>
          <a:p>
            <a:pPr marL="58447" marR="156725">
              <a:lnSpc>
                <a:spcPts val="941"/>
              </a:lnSpc>
              <a:spcBef>
                <a:spcPts val="44"/>
              </a:spcBef>
            </a:pPr>
            <a:r>
              <a:rPr sz="818" spc="-3" dirty="0">
                <a:latin typeface="Arial"/>
                <a:cs typeface="Arial"/>
              </a:rPr>
              <a:t>Your</a:t>
            </a:r>
            <a:r>
              <a:rPr sz="818" spc="3" dirty="0">
                <a:latin typeface="Arial"/>
                <a:cs typeface="Arial"/>
              </a:rPr>
              <a:t> </a:t>
            </a:r>
            <a:r>
              <a:rPr sz="818" spc="-3" dirty="0">
                <a:latin typeface="Arial"/>
                <a:cs typeface="Arial"/>
              </a:rPr>
              <a:t>Mid-semester</a:t>
            </a:r>
            <a:r>
              <a:rPr sz="818" dirty="0">
                <a:latin typeface="Arial"/>
                <a:cs typeface="Arial"/>
              </a:rPr>
              <a:t> </a:t>
            </a:r>
            <a:r>
              <a:rPr sz="818" spc="-3" dirty="0">
                <a:latin typeface="Arial"/>
                <a:cs typeface="Arial"/>
              </a:rPr>
              <a:t>Assessment</a:t>
            </a:r>
            <a:r>
              <a:rPr sz="818" dirty="0">
                <a:latin typeface="Arial"/>
                <a:cs typeface="Arial"/>
              </a:rPr>
              <a:t> </a:t>
            </a:r>
            <a:r>
              <a:rPr sz="818" spc="-3" dirty="0">
                <a:latin typeface="Arial"/>
                <a:cs typeface="Arial"/>
              </a:rPr>
              <a:t>Report</a:t>
            </a:r>
            <a:r>
              <a:rPr sz="818" spc="3" dirty="0">
                <a:latin typeface="Arial"/>
                <a:cs typeface="Arial"/>
              </a:rPr>
              <a:t> </a:t>
            </a:r>
            <a:r>
              <a:rPr sz="818" spc="-3" dirty="0">
                <a:latin typeface="Arial"/>
                <a:cs typeface="Arial"/>
              </a:rPr>
              <a:t>for</a:t>
            </a:r>
            <a:r>
              <a:rPr sz="818" dirty="0">
                <a:latin typeface="Arial"/>
                <a:cs typeface="Arial"/>
              </a:rPr>
              <a:t> </a:t>
            </a:r>
            <a:r>
              <a:rPr sz="818" spc="-3" dirty="0">
                <a:latin typeface="Arial"/>
                <a:cs typeface="Arial"/>
              </a:rPr>
              <a:t>Lastname, Firstname</a:t>
            </a:r>
            <a:r>
              <a:rPr sz="818" dirty="0">
                <a:latin typeface="Arial"/>
                <a:cs typeface="Arial"/>
              </a:rPr>
              <a:t> </a:t>
            </a:r>
            <a:r>
              <a:rPr sz="818" spc="-3" dirty="0">
                <a:latin typeface="Arial"/>
                <a:cs typeface="Arial"/>
              </a:rPr>
              <a:t>(#########)</a:t>
            </a:r>
            <a:r>
              <a:rPr sz="818" spc="7" dirty="0">
                <a:latin typeface="Arial"/>
                <a:cs typeface="Arial"/>
              </a:rPr>
              <a:t> </a:t>
            </a:r>
            <a:r>
              <a:rPr sz="818" spc="-3" dirty="0">
                <a:latin typeface="Arial"/>
                <a:cs typeface="Arial"/>
              </a:rPr>
              <a:t>has</a:t>
            </a:r>
            <a:r>
              <a:rPr sz="818" dirty="0">
                <a:latin typeface="Arial"/>
                <a:cs typeface="Arial"/>
              </a:rPr>
              <a:t> </a:t>
            </a:r>
            <a:r>
              <a:rPr sz="818" spc="-3" dirty="0">
                <a:latin typeface="Arial"/>
                <a:cs typeface="Arial"/>
              </a:rPr>
              <a:t>been </a:t>
            </a:r>
            <a:r>
              <a:rPr sz="818" spc="-215" dirty="0">
                <a:latin typeface="Arial"/>
                <a:cs typeface="Arial"/>
              </a:rPr>
              <a:t> </a:t>
            </a:r>
            <a:r>
              <a:rPr sz="818" spc="-3" dirty="0">
                <a:latin typeface="Arial"/>
                <a:cs typeface="Arial"/>
              </a:rPr>
              <a:t>received.</a:t>
            </a:r>
            <a:endParaRPr sz="818" dirty="0">
              <a:latin typeface="Arial"/>
              <a:cs typeface="Arial"/>
            </a:endParaRPr>
          </a:p>
          <a:p>
            <a:pPr>
              <a:spcBef>
                <a:spcPts val="20"/>
              </a:spcBef>
            </a:pPr>
            <a:endParaRPr sz="682" dirty="0">
              <a:latin typeface="Arial"/>
              <a:cs typeface="Arial"/>
            </a:endParaRPr>
          </a:p>
          <a:p>
            <a:pPr marL="58447">
              <a:spcBef>
                <a:spcPts val="3"/>
              </a:spcBef>
            </a:pPr>
            <a:r>
              <a:rPr sz="750" u="sng" spc="-3" dirty="0">
                <a:solidFill>
                  <a:srgbClr val="0000FF"/>
                </a:solidFill>
                <a:uFill>
                  <a:solidFill>
                    <a:srgbClr val="0000FF"/>
                  </a:solidFill>
                </a:uFill>
                <a:latin typeface="Arial"/>
                <a:cs typeface="Arial"/>
              </a:rPr>
              <a:t>https://sample</a:t>
            </a:r>
            <a:r>
              <a:rPr sz="750" u="sng" spc="-24" dirty="0">
                <a:solidFill>
                  <a:srgbClr val="0000FF"/>
                </a:solidFill>
                <a:uFill>
                  <a:solidFill>
                    <a:srgbClr val="0000FF"/>
                  </a:solidFill>
                </a:uFill>
                <a:latin typeface="Arial"/>
                <a:cs typeface="Arial"/>
              </a:rPr>
              <a:t> </a:t>
            </a:r>
            <a:r>
              <a:rPr sz="750" u="sng" spc="-3" dirty="0">
                <a:solidFill>
                  <a:srgbClr val="0000FF"/>
                </a:solidFill>
                <a:uFill>
                  <a:solidFill>
                    <a:srgbClr val="0000FF"/>
                  </a:solidFill>
                </a:uFill>
                <a:latin typeface="Arial"/>
                <a:cs typeface="Arial"/>
              </a:rPr>
              <a:t>link</a:t>
            </a:r>
            <a:endParaRPr sz="750" dirty="0">
              <a:latin typeface="Arial"/>
              <a:cs typeface="Arial"/>
            </a:endParaRPr>
          </a:p>
          <a:p>
            <a:pPr>
              <a:spcBef>
                <a:spcPts val="37"/>
              </a:spcBef>
            </a:pPr>
            <a:endParaRPr sz="750" dirty="0">
              <a:latin typeface="Arial"/>
              <a:cs typeface="Arial"/>
            </a:endParaRPr>
          </a:p>
          <a:p>
            <a:pPr marL="58447"/>
            <a:r>
              <a:rPr sz="818" b="1" spc="-3" dirty="0">
                <a:solidFill>
                  <a:srgbClr val="001F5F"/>
                </a:solidFill>
                <a:latin typeface="Arial"/>
                <a:cs typeface="Arial"/>
              </a:rPr>
              <a:t>(Student</a:t>
            </a:r>
            <a:r>
              <a:rPr sz="818" b="1" spc="-41" dirty="0">
                <a:solidFill>
                  <a:srgbClr val="001F5F"/>
                </a:solidFill>
                <a:latin typeface="Arial"/>
                <a:cs typeface="Arial"/>
              </a:rPr>
              <a:t> </a:t>
            </a:r>
            <a:r>
              <a:rPr sz="818" b="1" spc="-3" dirty="0">
                <a:solidFill>
                  <a:srgbClr val="001F5F"/>
                </a:solidFill>
                <a:latin typeface="Arial"/>
                <a:cs typeface="Arial"/>
              </a:rPr>
              <a:t>Email)</a:t>
            </a:r>
            <a:endParaRPr sz="818" dirty="0">
              <a:latin typeface="Arial"/>
              <a:cs typeface="Arial"/>
            </a:endParaRPr>
          </a:p>
          <a:p>
            <a:pPr marL="58447">
              <a:spcBef>
                <a:spcPts val="552"/>
              </a:spcBef>
            </a:pPr>
            <a:r>
              <a:rPr sz="818" spc="-3" dirty="0">
                <a:latin typeface="Arial"/>
                <a:cs typeface="Arial"/>
              </a:rPr>
              <a:t>Dear</a:t>
            </a:r>
            <a:r>
              <a:rPr sz="818" spc="-24" dirty="0">
                <a:latin typeface="Arial"/>
                <a:cs typeface="Arial"/>
              </a:rPr>
              <a:t> </a:t>
            </a:r>
            <a:r>
              <a:rPr sz="818" spc="-3" dirty="0">
                <a:solidFill>
                  <a:srgbClr val="142E34"/>
                </a:solidFill>
                <a:latin typeface="Arial"/>
                <a:cs typeface="Arial"/>
              </a:rPr>
              <a:t>Firstname</a:t>
            </a:r>
            <a:r>
              <a:rPr sz="818" spc="-3" dirty="0">
                <a:latin typeface="Arial"/>
                <a:cs typeface="Arial"/>
              </a:rPr>
              <a:t>,</a:t>
            </a:r>
            <a:endParaRPr sz="818" dirty="0">
              <a:latin typeface="Arial"/>
              <a:cs typeface="Arial"/>
            </a:endParaRPr>
          </a:p>
          <a:p>
            <a:pPr marL="58447" marR="258900">
              <a:lnSpc>
                <a:spcPct val="114999"/>
              </a:lnSpc>
            </a:pPr>
            <a:r>
              <a:rPr sz="818" spc="-3" dirty="0">
                <a:latin typeface="Arial"/>
                <a:cs typeface="Arial"/>
              </a:rPr>
              <a:t>The</a:t>
            </a:r>
            <a:r>
              <a:rPr sz="818" dirty="0">
                <a:latin typeface="Arial"/>
                <a:cs typeface="Arial"/>
              </a:rPr>
              <a:t> </a:t>
            </a:r>
            <a:r>
              <a:rPr sz="818" spc="-3" dirty="0">
                <a:latin typeface="Arial"/>
                <a:cs typeface="Arial"/>
              </a:rPr>
              <a:t>following</a:t>
            </a:r>
            <a:r>
              <a:rPr sz="818" spc="3" dirty="0">
                <a:latin typeface="Arial"/>
                <a:cs typeface="Arial"/>
              </a:rPr>
              <a:t> </a:t>
            </a:r>
            <a:r>
              <a:rPr sz="818" spc="-3" dirty="0">
                <a:latin typeface="Arial"/>
                <a:cs typeface="Arial"/>
              </a:rPr>
              <a:t>important</a:t>
            </a:r>
            <a:r>
              <a:rPr sz="818" dirty="0">
                <a:latin typeface="Arial"/>
                <a:cs typeface="Arial"/>
              </a:rPr>
              <a:t> </a:t>
            </a:r>
            <a:r>
              <a:rPr sz="818" spc="-3" dirty="0">
                <a:latin typeface="Arial"/>
                <a:cs typeface="Arial"/>
              </a:rPr>
              <a:t>message</a:t>
            </a:r>
            <a:r>
              <a:rPr sz="818" spc="3" dirty="0">
                <a:latin typeface="Arial"/>
                <a:cs typeface="Arial"/>
              </a:rPr>
              <a:t> </a:t>
            </a:r>
            <a:r>
              <a:rPr sz="818" spc="-3" dirty="0">
                <a:latin typeface="Arial"/>
                <a:cs typeface="Arial"/>
              </a:rPr>
              <a:t>was</a:t>
            </a:r>
            <a:r>
              <a:rPr sz="818" dirty="0">
                <a:latin typeface="Arial"/>
                <a:cs typeface="Arial"/>
              </a:rPr>
              <a:t> </a:t>
            </a:r>
            <a:r>
              <a:rPr sz="818" spc="-3" dirty="0">
                <a:latin typeface="Arial"/>
                <a:cs typeface="Arial"/>
              </a:rPr>
              <a:t>sent</a:t>
            </a:r>
            <a:r>
              <a:rPr sz="818" spc="3" dirty="0">
                <a:latin typeface="Arial"/>
                <a:cs typeface="Arial"/>
              </a:rPr>
              <a:t> </a:t>
            </a:r>
            <a:r>
              <a:rPr sz="818" dirty="0">
                <a:latin typeface="Arial"/>
                <a:cs typeface="Arial"/>
              </a:rPr>
              <a:t>to </a:t>
            </a:r>
            <a:r>
              <a:rPr sz="818" spc="-3" dirty="0">
                <a:latin typeface="Arial"/>
                <a:cs typeface="Arial"/>
              </a:rPr>
              <a:t>your</a:t>
            </a:r>
            <a:r>
              <a:rPr sz="818" spc="3" dirty="0">
                <a:latin typeface="Arial"/>
                <a:cs typeface="Arial"/>
              </a:rPr>
              <a:t> </a:t>
            </a:r>
            <a:r>
              <a:rPr sz="818" spc="-3" dirty="0">
                <a:latin typeface="Arial"/>
                <a:cs typeface="Arial"/>
              </a:rPr>
              <a:t>Message</a:t>
            </a:r>
            <a:r>
              <a:rPr sz="818" dirty="0">
                <a:latin typeface="Arial"/>
                <a:cs typeface="Arial"/>
              </a:rPr>
              <a:t> </a:t>
            </a:r>
            <a:r>
              <a:rPr sz="818" spc="-3" dirty="0">
                <a:latin typeface="Arial"/>
                <a:cs typeface="Arial"/>
              </a:rPr>
              <a:t>Center</a:t>
            </a:r>
            <a:r>
              <a:rPr sz="818" spc="7" dirty="0">
                <a:latin typeface="Arial"/>
                <a:cs typeface="Arial"/>
              </a:rPr>
              <a:t> </a:t>
            </a:r>
            <a:r>
              <a:rPr sz="818" spc="-3" dirty="0">
                <a:latin typeface="Arial"/>
                <a:cs typeface="Arial"/>
              </a:rPr>
              <a:t>and</a:t>
            </a:r>
            <a:r>
              <a:rPr sz="818" spc="3" dirty="0">
                <a:latin typeface="Arial"/>
                <a:cs typeface="Arial"/>
              </a:rPr>
              <a:t> </a:t>
            </a:r>
            <a:r>
              <a:rPr sz="818" spc="-3" dirty="0">
                <a:latin typeface="Arial"/>
                <a:cs typeface="Arial"/>
              </a:rPr>
              <a:t>requires</a:t>
            </a:r>
            <a:r>
              <a:rPr sz="818" dirty="0">
                <a:latin typeface="Arial"/>
                <a:cs typeface="Arial"/>
              </a:rPr>
              <a:t> </a:t>
            </a:r>
            <a:r>
              <a:rPr sz="818" spc="-3" dirty="0">
                <a:latin typeface="Arial"/>
                <a:cs typeface="Arial"/>
              </a:rPr>
              <a:t>your </a:t>
            </a:r>
            <a:r>
              <a:rPr sz="818" spc="-218" dirty="0">
                <a:latin typeface="Arial"/>
                <a:cs typeface="Arial"/>
              </a:rPr>
              <a:t> </a:t>
            </a:r>
            <a:r>
              <a:rPr sz="818" spc="-3" dirty="0">
                <a:latin typeface="Arial"/>
                <a:cs typeface="Arial"/>
              </a:rPr>
              <a:t>immediate attention:</a:t>
            </a:r>
            <a:endParaRPr sz="818" dirty="0">
              <a:latin typeface="Arial"/>
              <a:cs typeface="Arial"/>
            </a:endParaRPr>
          </a:p>
          <a:p>
            <a:pPr marL="58447">
              <a:spcBef>
                <a:spcPts val="147"/>
              </a:spcBef>
            </a:pPr>
            <a:r>
              <a:rPr sz="818" spc="-3" dirty="0">
                <a:latin typeface="Arial"/>
                <a:cs typeface="Arial"/>
              </a:rPr>
              <a:t>Mid-Semester Assessment Rpt MATH 0123</a:t>
            </a:r>
            <a:r>
              <a:rPr sz="818" dirty="0">
                <a:latin typeface="Arial"/>
                <a:cs typeface="Arial"/>
              </a:rPr>
              <a:t> </a:t>
            </a:r>
            <a:r>
              <a:rPr sz="818" spc="-3" dirty="0">
                <a:latin typeface="Arial"/>
                <a:cs typeface="Arial"/>
              </a:rPr>
              <a:t>CRN 12345</a:t>
            </a:r>
            <a:endParaRPr sz="818" dirty="0">
              <a:latin typeface="Arial"/>
              <a:cs typeface="Arial"/>
            </a:endParaRPr>
          </a:p>
          <a:p>
            <a:pPr>
              <a:lnSpc>
                <a:spcPct val="100000"/>
              </a:lnSpc>
            </a:pPr>
            <a:endParaRPr sz="886" dirty="0">
              <a:latin typeface="Arial"/>
              <a:cs typeface="Arial"/>
            </a:endParaRPr>
          </a:p>
          <a:p>
            <a:pPr marL="58447" marR="1630030">
              <a:lnSpc>
                <a:spcPct val="156700"/>
              </a:lnSpc>
              <a:spcBef>
                <a:spcPts val="522"/>
              </a:spcBef>
            </a:pPr>
            <a:r>
              <a:rPr sz="818" b="1" spc="-3" dirty="0">
                <a:solidFill>
                  <a:srgbClr val="001F5F"/>
                </a:solidFill>
                <a:latin typeface="Arial"/>
                <a:cs typeface="Arial"/>
              </a:rPr>
              <a:t>End of</a:t>
            </a:r>
            <a:r>
              <a:rPr sz="818" b="1" spc="3" dirty="0">
                <a:solidFill>
                  <a:srgbClr val="001F5F"/>
                </a:solidFill>
                <a:latin typeface="Arial"/>
                <a:cs typeface="Arial"/>
              </a:rPr>
              <a:t> </a:t>
            </a:r>
            <a:r>
              <a:rPr sz="818" b="1" spc="-3" dirty="0">
                <a:solidFill>
                  <a:srgbClr val="001F5F"/>
                </a:solidFill>
                <a:latin typeface="Arial"/>
                <a:cs typeface="Arial"/>
              </a:rPr>
              <a:t>Course</a:t>
            </a:r>
            <a:r>
              <a:rPr sz="818" b="1" dirty="0">
                <a:solidFill>
                  <a:srgbClr val="001F5F"/>
                </a:solidFill>
                <a:latin typeface="Arial"/>
                <a:cs typeface="Arial"/>
              </a:rPr>
              <a:t> </a:t>
            </a:r>
            <a:r>
              <a:rPr sz="818" b="1" spc="-3" dirty="0">
                <a:solidFill>
                  <a:srgbClr val="001F5F"/>
                </a:solidFill>
                <a:latin typeface="Arial"/>
                <a:cs typeface="Arial"/>
              </a:rPr>
              <a:t>Report</a:t>
            </a:r>
            <a:r>
              <a:rPr sz="818" b="1" dirty="0">
                <a:solidFill>
                  <a:srgbClr val="001F5F"/>
                </a:solidFill>
                <a:latin typeface="Arial"/>
                <a:cs typeface="Arial"/>
              </a:rPr>
              <a:t> </a:t>
            </a:r>
            <a:r>
              <a:rPr sz="818" b="1" spc="-3" dirty="0">
                <a:solidFill>
                  <a:srgbClr val="001F5F"/>
                </a:solidFill>
                <a:latin typeface="Arial"/>
                <a:cs typeface="Arial"/>
              </a:rPr>
              <a:t>and</a:t>
            </a:r>
            <a:r>
              <a:rPr sz="818" b="1" dirty="0">
                <a:solidFill>
                  <a:srgbClr val="001F5F"/>
                </a:solidFill>
                <a:latin typeface="Arial"/>
                <a:cs typeface="Arial"/>
              </a:rPr>
              <a:t> </a:t>
            </a:r>
            <a:r>
              <a:rPr sz="818" b="1" spc="-3" dirty="0">
                <a:solidFill>
                  <a:srgbClr val="001F5F"/>
                </a:solidFill>
                <a:latin typeface="Arial"/>
                <a:cs typeface="Arial"/>
              </a:rPr>
              <a:t>Individualized Study Plan </a:t>
            </a:r>
            <a:r>
              <a:rPr sz="818" b="1" spc="-218" dirty="0">
                <a:solidFill>
                  <a:srgbClr val="001F5F"/>
                </a:solidFill>
                <a:latin typeface="Arial"/>
                <a:cs typeface="Arial"/>
              </a:rPr>
              <a:t> </a:t>
            </a:r>
            <a:r>
              <a:rPr sz="818" b="1" spc="-3" dirty="0">
                <a:solidFill>
                  <a:srgbClr val="001F5F"/>
                </a:solidFill>
                <a:latin typeface="Arial"/>
                <a:cs typeface="Arial"/>
              </a:rPr>
              <a:t>(Faculty</a:t>
            </a:r>
            <a:r>
              <a:rPr sz="818" b="1" spc="-14" dirty="0">
                <a:solidFill>
                  <a:srgbClr val="001F5F"/>
                </a:solidFill>
                <a:latin typeface="Arial"/>
                <a:cs typeface="Arial"/>
              </a:rPr>
              <a:t> </a:t>
            </a:r>
            <a:r>
              <a:rPr sz="818" b="1" spc="-3" dirty="0">
                <a:solidFill>
                  <a:srgbClr val="001F5F"/>
                </a:solidFill>
                <a:latin typeface="Arial"/>
                <a:cs typeface="Arial"/>
              </a:rPr>
              <a:t>Email)</a:t>
            </a:r>
            <a:endParaRPr sz="818" dirty="0">
              <a:latin typeface="Arial"/>
              <a:cs typeface="Arial"/>
            </a:endParaRPr>
          </a:p>
          <a:p>
            <a:pPr>
              <a:spcBef>
                <a:spcPts val="20"/>
              </a:spcBef>
            </a:pPr>
            <a:endParaRPr sz="818" dirty="0">
              <a:latin typeface="Arial"/>
              <a:cs typeface="Arial"/>
            </a:endParaRPr>
          </a:p>
          <a:p>
            <a:pPr marL="58447"/>
            <a:r>
              <a:rPr sz="818" spc="-3" dirty="0">
                <a:latin typeface="Arial"/>
                <a:cs typeface="Arial"/>
              </a:rPr>
              <a:t>Dear</a:t>
            </a:r>
            <a:r>
              <a:rPr sz="818" spc="-17" dirty="0">
                <a:latin typeface="Arial"/>
                <a:cs typeface="Arial"/>
              </a:rPr>
              <a:t> </a:t>
            </a:r>
            <a:r>
              <a:rPr sz="818" spc="-3" dirty="0">
                <a:latin typeface="Arial"/>
                <a:cs typeface="Arial"/>
              </a:rPr>
              <a:t>Lastname,</a:t>
            </a:r>
            <a:r>
              <a:rPr sz="818" spc="-14" dirty="0">
                <a:latin typeface="Arial"/>
                <a:cs typeface="Arial"/>
              </a:rPr>
              <a:t> </a:t>
            </a:r>
            <a:r>
              <a:rPr sz="818" spc="-3" dirty="0">
                <a:latin typeface="Arial"/>
                <a:cs typeface="Arial"/>
              </a:rPr>
              <a:t>Firstname,</a:t>
            </a:r>
            <a:endParaRPr sz="818" dirty="0">
              <a:latin typeface="Arial"/>
              <a:cs typeface="Arial"/>
            </a:endParaRPr>
          </a:p>
          <a:p>
            <a:pPr marL="58447" marR="16019">
              <a:lnSpc>
                <a:spcPct val="114999"/>
              </a:lnSpc>
            </a:pPr>
            <a:r>
              <a:rPr sz="818" spc="-3" dirty="0">
                <a:latin typeface="Arial"/>
                <a:cs typeface="Arial"/>
              </a:rPr>
              <a:t>An End</a:t>
            </a:r>
            <a:r>
              <a:rPr sz="818"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Course</a:t>
            </a:r>
            <a:r>
              <a:rPr sz="818" dirty="0">
                <a:latin typeface="Arial"/>
                <a:cs typeface="Arial"/>
              </a:rPr>
              <a:t> </a:t>
            </a:r>
            <a:r>
              <a:rPr sz="818" spc="-3" dirty="0">
                <a:latin typeface="Arial"/>
                <a:cs typeface="Arial"/>
              </a:rPr>
              <a:t>Report</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Individualized</a:t>
            </a:r>
            <a:r>
              <a:rPr sz="818" dirty="0">
                <a:latin typeface="Arial"/>
                <a:cs typeface="Arial"/>
              </a:rPr>
              <a:t> </a:t>
            </a:r>
            <a:r>
              <a:rPr sz="818" spc="-3" dirty="0">
                <a:latin typeface="Arial"/>
                <a:cs typeface="Arial"/>
              </a:rPr>
              <a:t>Study</a:t>
            </a:r>
            <a:r>
              <a:rPr sz="818" dirty="0">
                <a:latin typeface="Arial"/>
                <a:cs typeface="Arial"/>
              </a:rPr>
              <a:t> </a:t>
            </a:r>
            <a:r>
              <a:rPr sz="818" spc="-3" dirty="0">
                <a:latin typeface="Arial"/>
                <a:cs typeface="Arial"/>
              </a:rPr>
              <a:t>Plan</a:t>
            </a:r>
            <a:r>
              <a:rPr sz="818" dirty="0">
                <a:latin typeface="Arial"/>
                <a:cs typeface="Arial"/>
              </a:rPr>
              <a:t> </a:t>
            </a:r>
            <a:r>
              <a:rPr sz="818" spc="-3" dirty="0">
                <a:latin typeface="Arial"/>
                <a:cs typeface="Arial"/>
              </a:rPr>
              <a:t>for</a:t>
            </a:r>
            <a:r>
              <a:rPr sz="818" spc="3" dirty="0">
                <a:latin typeface="Arial"/>
                <a:cs typeface="Arial"/>
              </a:rPr>
              <a:t> </a:t>
            </a:r>
            <a:r>
              <a:rPr sz="818" spc="-3" dirty="0">
                <a:latin typeface="Arial"/>
                <a:cs typeface="Arial"/>
              </a:rPr>
              <a:t>Lastname,</a:t>
            </a:r>
            <a:r>
              <a:rPr sz="818" spc="3" dirty="0">
                <a:latin typeface="Arial"/>
                <a:cs typeface="Arial"/>
              </a:rPr>
              <a:t> </a:t>
            </a:r>
            <a:r>
              <a:rPr sz="818" spc="-7" dirty="0">
                <a:latin typeface="Arial"/>
                <a:cs typeface="Arial"/>
              </a:rPr>
              <a:t>Firstname </a:t>
            </a:r>
            <a:r>
              <a:rPr sz="818" spc="-3" dirty="0">
                <a:latin typeface="Arial"/>
                <a:cs typeface="Arial"/>
              </a:rPr>
              <a:t> (########</a:t>
            </a:r>
            <a:r>
              <a:rPr sz="818" i="1" spc="-3" dirty="0">
                <a:latin typeface="Arial"/>
                <a:cs typeface="Arial"/>
              </a:rPr>
              <a:t>#</a:t>
            </a:r>
            <a:r>
              <a:rPr sz="818" spc="-3" dirty="0">
                <a:latin typeface="Arial"/>
                <a:cs typeface="Arial"/>
              </a:rPr>
              <a:t>)</a:t>
            </a:r>
            <a:r>
              <a:rPr sz="818" dirty="0">
                <a:latin typeface="Arial"/>
                <a:cs typeface="Arial"/>
              </a:rPr>
              <a:t> </a:t>
            </a:r>
            <a:r>
              <a:rPr sz="818" spc="-3" dirty="0">
                <a:latin typeface="Arial"/>
                <a:cs typeface="Arial"/>
              </a:rPr>
              <a:t>has been</a:t>
            </a:r>
            <a:r>
              <a:rPr sz="818" dirty="0">
                <a:latin typeface="Arial"/>
                <a:cs typeface="Arial"/>
              </a:rPr>
              <a:t> </a:t>
            </a:r>
            <a:r>
              <a:rPr sz="818" spc="-3" dirty="0">
                <a:latin typeface="Arial"/>
                <a:cs typeface="Arial"/>
              </a:rPr>
              <a:t>received.</a:t>
            </a:r>
            <a:r>
              <a:rPr sz="818" dirty="0">
                <a:latin typeface="Arial"/>
                <a:cs typeface="Arial"/>
              </a:rPr>
              <a:t> </a:t>
            </a:r>
            <a:r>
              <a:rPr sz="818" spc="-3" dirty="0">
                <a:latin typeface="Arial"/>
                <a:cs typeface="Arial"/>
              </a:rPr>
              <a:t>This</a:t>
            </a:r>
            <a:r>
              <a:rPr sz="818" dirty="0">
                <a:latin typeface="Arial"/>
                <a:cs typeface="Arial"/>
              </a:rPr>
              <a:t> </a:t>
            </a:r>
            <a:r>
              <a:rPr sz="818" spc="-3" dirty="0">
                <a:latin typeface="Arial"/>
                <a:cs typeface="Arial"/>
              </a:rPr>
              <a:t>has triggered</a:t>
            </a:r>
            <a:r>
              <a:rPr sz="818" dirty="0">
                <a:latin typeface="Arial"/>
                <a:cs typeface="Arial"/>
              </a:rPr>
              <a:t> a</a:t>
            </a:r>
            <a:r>
              <a:rPr sz="818" spc="-3" dirty="0">
                <a:latin typeface="Arial"/>
                <a:cs typeface="Arial"/>
              </a:rPr>
              <a:t> notification</a:t>
            </a:r>
            <a:r>
              <a:rPr sz="818" dirty="0">
                <a:latin typeface="Arial"/>
                <a:cs typeface="Arial"/>
              </a:rPr>
              <a:t> </a:t>
            </a:r>
            <a:r>
              <a:rPr sz="818" spc="-3" dirty="0">
                <a:latin typeface="Arial"/>
                <a:cs typeface="Arial"/>
              </a:rPr>
              <a:t>on their</a:t>
            </a:r>
            <a:r>
              <a:rPr sz="818" dirty="0">
                <a:latin typeface="Arial"/>
                <a:cs typeface="Arial"/>
              </a:rPr>
              <a:t> </a:t>
            </a:r>
            <a:r>
              <a:rPr sz="818" spc="-3" dirty="0">
                <a:latin typeface="Arial"/>
                <a:cs typeface="Arial"/>
              </a:rPr>
              <a:t>student account </a:t>
            </a:r>
            <a:r>
              <a:rPr sz="818" dirty="0">
                <a:latin typeface="Arial"/>
                <a:cs typeface="Arial"/>
              </a:rPr>
              <a:t> </a:t>
            </a:r>
            <a:r>
              <a:rPr sz="818" spc="-3" dirty="0">
                <a:latin typeface="Arial"/>
                <a:cs typeface="Arial"/>
              </a:rPr>
              <a:t>Checklist.</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student</a:t>
            </a:r>
            <a:r>
              <a:rPr sz="818" dirty="0">
                <a:latin typeface="Arial"/>
                <a:cs typeface="Arial"/>
              </a:rPr>
              <a:t> </a:t>
            </a:r>
            <a:r>
              <a:rPr sz="818" spc="-3" dirty="0">
                <a:latin typeface="Arial"/>
                <a:cs typeface="Arial"/>
              </a:rPr>
              <a:t>will</a:t>
            </a:r>
            <a:r>
              <a:rPr sz="818" dirty="0">
                <a:latin typeface="Arial"/>
                <a:cs typeface="Arial"/>
              </a:rPr>
              <a:t> </a:t>
            </a:r>
            <a:r>
              <a:rPr sz="818" spc="-3" dirty="0">
                <a:latin typeface="Arial"/>
                <a:cs typeface="Arial"/>
              </a:rPr>
              <a:t>need to</a:t>
            </a:r>
            <a:r>
              <a:rPr sz="818" spc="3" dirty="0">
                <a:latin typeface="Arial"/>
                <a:cs typeface="Arial"/>
              </a:rPr>
              <a:t> </a:t>
            </a:r>
            <a:r>
              <a:rPr sz="818" spc="-3" dirty="0">
                <a:latin typeface="Arial"/>
                <a:cs typeface="Arial"/>
              </a:rPr>
              <a:t>meet</a:t>
            </a:r>
            <a:r>
              <a:rPr sz="818" dirty="0">
                <a:latin typeface="Arial"/>
                <a:cs typeface="Arial"/>
              </a:rPr>
              <a:t> </a:t>
            </a:r>
            <a:r>
              <a:rPr sz="818" spc="-3" dirty="0">
                <a:latin typeface="Arial"/>
                <a:cs typeface="Arial"/>
              </a:rPr>
              <a:t>with</a:t>
            </a:r>
            <a:r>
              <a:rPr sz="818" spc="-7" dirty="0">
                <a:latin typeface="Arial"/>
                <a:cs typeface="Arial"/>
              </a:rPr>
              <a:t> </a:t>
            </a:r>
            <a:r>
              <a:rPr sz="818" spc="-3" dirty="0">
                <a:latin typeface="Arial"/>
                <a:cs typeface="Arial"/>
              </a:rPr>
              <a:t>an</a:t>
            </a:r>
            <a:r>
              <a:rPr sz="818" dirty="0">
                <a:latin typeface="Arial"/>
                <a:cs typeface="Arial"/>
              </a:rPr>
              <a:t> </a:t>
            </a:r>
            <a:r>
              <a:rPr sz="818" spc="-3" dirty="0">
                <a:latin typeface="Arial"/>
                <a:cs typeface="Arial"/>
              </a:rPr>
              <a:t>advisor to</a:t>
            </a:r>
            <a:r>
              <a:rPr sz="818" dirty="0">
                <a:latin typeface="Arial"/>
                <a:cs typeface="Arial"/>
              </a:rPr>
              <a:t> </a:t>
            </a:r>
            <a:r>
              <a:rPr sz="818" spc="-3" dirty="0">
                <a:latin typeface="Arial"/>
                <a:cs typeface="Arial"/>
              </a:rPr>
              <a:t>review</a:t>
            </a:r>
            <a:r>
              <a:rPr sz="818" dirty="0">
                <a:latin typeface="Arial"/>
                <a:cs typeface="Arial"/>
              </a:rPr>
              <a:t> </a:t>
            </a:r>
            <a:r>
              <a:rPr sz="818" spc="-3" dirty="0">
                <a:latin typeface="Arial"/>
                <a:cs typeface="Arial"/>
              </a:rPr>
              <a:t>their Individualized</a:t>
            </a:r>
            <a:r>
              <a:rPr sz="818" dirty="0">
                <a:latin typeface="Arial"/>
                <a:cs typeface="Arial"/>
              </a:rPr>
              <a:t> </a:t>
            </a:r>
            <a:r>
              <a:rPr sz="818" spc="-3" dirty="0">
                <a:latin typeface="Arial"/>
                <a:cs typeface="Arial"/>
              </a:rPr>
              <a:t>Study </a:t>
            </a:r>
            <a:r>
              <a:rPr sz="818" spc="-218" dirty="0">
                <a:latin typeface="Arial"/>
                <a:cs typeface="Arial"/>
              </a:rPr>
              <a:t> </a:t>
            </a:r>
            <a:r>
              <a:rPr sz="818" spc="-3" dirty="0">
                <a:latin typeface="Arial"/>
                <a:cs typeface="Arial"/>
              </a:rPr>
              <a:t>Plan.</a:t>
            </a:r>
            <a:endParaRPr sz="818" dirty="0">
              <a:latin typeface="Arial"/>
              <a:cs typeface="Arial"/>
            </a:endParaRPr>
          </a:p>
          <a:p>
            <a:pPr>
              <a:spcBef>
                <a:spcPts val="24"/>
              </a:spcBef>
            </a:pPr>
            <a:endParaRPr sz="1091" dirty="0">
              <a:latin typeface="Arial"/>
              <a:cs typeface="Arial"/>
            </a:endParaRPr>
          </a:p>
        </p:txBody>
      </p:sp>
      <p:sp>
        <p:nvSpPr>
          <p:cNvPr id="5" name="object 5"/>
          <p:cNvSpPr txBox="1">
            <a:spLocks noGrp="1"/>
          </p:cNvSpPr>
          <p:nvPr>
            <p:ph type="sldNum" sz="quarter" idx="4294967295"/>
          </p:nvPr>
        </p:nvSpPr>
        <p:spPr>
          <a:xfrm>
            <a:off x="3446318" y="0"/>
            <a:ext cx="0" cy="832308"/>
          </a:xfrm>
          <a:prstGeom prst="rect">
            <a:avLst/>
          </a:prstGeom>
        </p:spPr>
        <p:txBody>
          <a:bodyPr vert="horz" wrap="square" lIns="0" tIns="1299" rIns="0" bIns="0" rtlCol="0">
            <a:spAutoFit/>
          </a:bodyPr>
          <a:lstStyle/>
          <a:p>
            <a:pPr marL="25977">
              <a:spcBef>
                <a:spcPts val="10"/>
              </a:spcBef>
            </a:pPr>
            <a:fld id="{81D60167-4931-47E6-BA6A-407CBD079E47}" type="slidenum">
              <a:rPr dirty="0"/>
              <a:pPr marL="25977">
                <a:spcBef>
                  <a:spcPts val="10"/>
                </a:spcBef>
              </a:pPr>
              <a:t>18</a:t>
            </a:fld>
            <a:endParaRPr dirty="0"/>
          </a:p>
        </p:txBody>
      </p:sp>
    </p:spTree>
    <p:extLst>
      <p:ext uri="{BB962C8B-B14F-4D97-AF65-F5344CB8AC3E}">
        <p14:creationId xmlns:p14="http://schemas.microsoft.com/office/powerpoint/2010/main" val="93335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00921" y="2052724"/>
            <a:ext cx="4390159" cy="25977"/>
          </a:xfrm>
          <a:custGeom>
            <a:avLst/>
            <a:gdLst/>
            <a:ahLst/>
            <a:cxnLst/>
            <a:rect l="l" t="t" r="r" b="b"/>
            <a:pathLst>
              <a:path w="6438900" h="38100">
                <a:moveTo>
                  <a:pt x="6438900" y="0"/>
                </a:moveTo>
                <a:lnTo>
                  <a:pt x="0" y="0"/>
                </a:lnTo>
                <a:lnTo>
                  <a:pt x="0" y="38100"/>
                </a:lnTo>
                <a:lnTo>
                  <a:pt x="6438900" y="38100"/>
                </a:lnTo>
                <a:lnTo>
                  <a:pt x="6438900" y="0"/>
                </a:lnTo>
                <a:close/>
              </a:path>
            </a:pathLst>
          </a:custGeom>
          <a:solidFill>
            <a:srgbClr val="EFCDA0"/>
          </a:solidFill>
        </p:spPr>
        <p:txBody>
          <a:bodyPr wrap="square" lIns="0" tIns="0" rIns="0" bIns="0" rtlCol="0"/>
          <a:lstStyle/>
          <a:p>
            <a:endParaRPr sz="1227" dirty="0"/>
          </a:p>
        </p:txBody>
      </p:sp>
      <p:sp>
        <p:nvSpPr>
          <p:cNvPr id="3" name="object 3"/>
          <p:cNvSpPr/>
          <p:nvPr/>
        </p:nvSpPr>
        <p:spPr>
          <a:xfrm>
            <a:off x="3900921" y="4007773"/>
            <a:ext cx="4390159" cy="25977"/>
          </a:xfrm>
          <a:custGeom>
            <a:avLst/>
            <a:gdLst/>
            <a:ahLst/>
            <a:cxnLst/>
            <a:rect l="l" t="t" r="r" b="b"/>
            <a:pathLst>
              <a:path w="6438900" h="38100">
                <a:moveTo>
                  <a:pt x="6438900" y="0"/>
                </a:moveTo>
                <a:lnTo>
                  <a:pt x="0" y="0"/>
                </a:lnTo>
                <a:lnTo>
                  <a:pt x="0" y="38100"/>
                </a:lnTo>
                <a:lnTo>
                  <a:pt x="6438900" y="38100"/>
                </a:lnTo>
                <a:lnTo>
                  <a:pt x="6438900" y="0"/>
                </a:lnTo>
                <a:close/>
              </a:path>
            </a:pathLst>
          </a:custGeom>
          <a:solidFill>
            <a:srgbClr val="EFCDA0"/>
          </a:solidFill>
        </p:spPr>
        <p:txBody>
          <a:bodyPr wrap="square" lIns="0" tIns="0" rIns="0" bIns="0" rtlCol="0"/>
          <a:lstStyle/>
          <a:p>
            <a:endParaRPr sz="1227" dirty="0"/>
          </a:p>
        </p:txBody>
      </p:sp>
      <p:sp>
        <p:nvSpPr>
          <p:cNvPr id="4" name="object 4"/>
          <p:cNvSpPr txBox="1"/>
          <p:nvPr/>
        </p:nvSpPr>
        <p:spPr>
          <a:xfrm>
            <a:off x="3870614" y="239976"/>
            <a:ext cx="4406178" cy="5631338"/>
          </a:xfrm>
          <a:prstGeom prst="rect">
            <a:avLst/>
          </a:prstGeom>
        </p:spPr>
        <p:txBody>
          <a:bodyPr vert="horz" wrap="square" lIns="0" tIns="19483" rIns="0" bIns="0" rtlCol="0">
            <a:spAutoFit/>
          </a:bodyPr>
          <a:lstStyle/>
          <a:p>
            <a:pPr marL="43294">
              <a:spcBef>
                <a:spcPts val="153"/>
              </a:spcBef>
            </a:pPr>
            <a:r>
              <a:rPr sz="955" b="1" spc="-3" dirty="0">
                <a:solidFill>
                  <a:srgbClr val="106F82"/>
                </a:solidFill>
                <a:latin typeface="Gill Sans MT"/>
                <a:cs typeface="Gill Sans MT"/>
              </a:rPr>
              <a:t>COREQUISITE REMEDIATION</a:t>
            </a:r>
            <a:r>
              <a:rPr sz="955" b="1" dirty="0">
                <a:solidFill>
                  <a:srgbClr val="106F82"/>
                </a:solidFill>
                <a:latin typeface="Gill Sans MT"/>
                <a:cs typeface="Gill Sans MT"/>
              </a:rPr>
              <a:t> </a:t>
            </a:r>
            <a:r>
              <a:rPr sz="955" b="1" spc="-3" dirty="0">
                <a:solidFill>
                  <a:srgbClr val="106F82"/>
                </a:solidFill>
                <a:latin typeface="Gill Sans MT"/>
                <a:cs typeface="Gill Sans MT"/>
              </a:rPr>
              <a:t>PROCESS</a:t>
            </a:r>
            <a:endParaRPr sz="955" dirty="0">
              <a:latin typeface="Gill Sans MT"/>
              <a:cs typeface="Gill Sans MT"/>
            </a:endParaRPr>
          </a:p>
          <a:p>
            <a:pPr marL="43294">
              <a:spcBef>
                <a:spcPts val="75"/>
              </a:spcBef>
            </a:pPr>
            <a:r>
              <a:rPr sz="818" i="1" dirty="0">
                <a:solidFill>
                  <a:srgbClr val="331D01"/>
                </a:solidFill>
                <a:latin typeface="Arial"/>
                <a:cs typeface="Arial"/>
              </a:rPr>
              <a:t>In</a:t>
            </a:r>
            <a:r>
              <a:rPr sz="818" i="1" spc="-14" dirty="0">
                <a:solidFill>
                  <a:srgbClr val="331D01"/>
                </a:solidFill>
                <a:latin typeface="Arial"/>
                <a:cs typeface="Arial"/>
              </a:rPr>
              <a:t> </a:t>
            </a:r>
            <a:r>
              <a:rPr sz="818" i="1" spc="-3" dirty="0">
                <a:solidFill>
                  <a:srgbClr val="331D01"/>
                </a:solidFill>
                <a:latin typeface="Arial"/>
                <a:cs typeface="Arial"/>
              </a:rPr>
              <a:t>Compliance</a:t>
            </a:r>
            <a:r>
              <a:rPr sz="818" i="1" spc="-10" dirty="0">
                <a:solidFill>
                  <a:srgbClr val="331D01"/>
                </a:solidFill>
                <a:latin typeface="Arial"/>
                <a:cs typeface="Arial"/>
              </a:rPr>
              <a:t> </a:t>
            </a:r>
            <a:r>
              <a:rPr sz="818" i="1" spc="-3" dirty="0">
                <a:solidFill>
                  <a:srgbClr val="331D01"/>
                </a:solidFill>
                <a:latin typeface="Arial"/>
                <a:cs typeface="Arial"/>
              </a:rPr>
              <a:t>with</a:t>
            </a:r>
            <a:r>
              <a:rPr sz="818" i="1" spc="-10" dirty="0">
                <a:solidFill>
                  <a:srgbClr val="331D01"/>
                </a:solidFill>
                <a:latin typeface="Arial"/>
                <a:cs typeface="Arial"/>
              </a:rPr>
              <a:t> </a:t>
            </a:r>
            <a:r>
              <a:rPr sz="818" i="1" spc="-3" dirty="0">
                <a:solidFill>
                  <a:srgbClr val="331D01"/>
                </a:solidFill>
                <a:latin typeface="Arial"/>
                <a:cs typeface="Arial"/>
              </a:rPr>
              <a:t>HB2223</a:t>
            </a:r>
            <a:endParaRPr sz="818" dirty="0">
              <a:latin typeface="Arial"/>
              <a:cs typeface="Arial"/>
            </a:endParaRPr>
          </a:p>
          <a:p>
            <a:pPr>
              <a:lnSpc>
                <a:spcPct val="100000"/>
              </a:lnSpc>
            </a:pPr>
            <a:endParaRPr sz="886" dirty="0">
              <a:latin typeface="Arial"/>
              <a:cs typeface="Arial"/>
            </a:endParaRPr>
          </a:p>
          <a:p>
            <a:pPr>
              <a:spcBef>
                <a:spcPts val="37"/>
              </a:spcBef>
            </a:pPr>
            <a:endParaRPr sz="989" dirty="0">
              <a:latin typeface="Arial"/>
              <a:cs typeface="Arial"/>
            </a:endParaRPr>
          </a:p>
          <a:p>
            <a:pPr marL="93083"/>
            <a:r>
              <a:rPr sz="818" b="1" spc="-3" dirty="0">
                <a:solidFill>
                  <a:srgbClr val="001F5F"/>
                </a:solidFill>
                <a:latin typeface="Arial"/>
                <a:cs typeface="Arial"/>
              </a:rPr>
              <a:t>(Student</a:t>
            </a:r>
            <a:r>
              <a:rPr sz="818" b="1" spc="-20" dirty="0">
                <a:solidFill>
                  <a:srgbClr val="001F5F"/>
                </a:solidFill>
                <a:latin typeface="Arial"/>
                <a:cs typeface="Arial"/>
              </a:rPr>
              <a:t> </a:t>
            </a:r>
            <a:r>
              <a:rPr sz="818" b="1" spc="-3" dirty="0">
                <a:solidFill>
                  <a:srgbClr val="001F5F"/>
                </a:solidFill>
                <a:latin typeface="Arial"/>
                <a:cs typeface="Arial"/>
              </a:rPr>
              <a:t>Email)</a:t>
            </a:r>
            <a:endParaRPr sz="818" dirty="0">
              <a:latin typeface="Arial"/>
              <a:cs typeface="Arial"/>
            </a:endParaRPr>
          </a:p>
          <a:p>
            <a:pPr marL="93083">
              <a:spcBef>
                <a:spcPts val="552"/>
              </a:spcBef>
            </a:pPr>
            <a:r>
              <a:rPr sz="818" spc="-3" dirty="0">
                <a:latin typeface="Arial"/>
                <a:cs typeface="Arial"/>
              </a:rPr>
              <a:t>Dear</a:t>
            </a:r>
            <a:r>
              <a:rPr sz="818" spc="-24" dirty="0">
                <a:latin typeface="Arial"/>
                <a:cs typeface="Arial"/>
              </a:rPr>
              <a:t> </a:t>
            </a:r>
            <a:r>
              <a:rPr sz="818" spc="-3" dirty="0">
                <a:latin typeface="Arial"/>
                <a:cs typeface="Arial"/>
              </a:rPr>
              <a:t>Firstname,</a:t>
            </a:r>
            <a:endParaRPr sz="818" dirty="0">
              <a:latin typeface="Arial"/>
              <a:cs typeface="Arial"/>
            </a:endParaRPr>
          </a:p>
          <a:p>
            <a:pPr marL="93083" marR="368434">
              <a:lnSpc>
                <a:spcPct val="114599"/>
              </a:lnSpc>
              <a:spcBef>
                <a:spcPts val="3"/>
              </a:spcBef>
            </a:pPr>
            <a:r>
              <a:rPr sz="818" spc="-3" dirty="0">
                <a:latin typeface="Arial"/>
                <a:cs typeface="Arial"/>
              </a:rPr>
              <a:t>The</a:t>
            </a:r>
            <a:r>
              <a:rPr sz="818" dirty="0">
                <a:latin typeface="Arial"/>
                <a:cs typeface="Arial"/>
              </a:rPr>
              <a:t> </a:t>
            </a:r>
            <a:r>
              <a:rPr sz="818" spc="-3" dirty="0">
                <a:latin typeface="Arial"/>
                <a:cs typeface="Arial"/>
              </a:rPr>
              <a:t>following</a:t>
            </a:r>
            <a:r>
              <a:rPr sz="818" spc="3" dirty="0">
                <a:latin typeface="Arial"/>
                <a:cs typeface="Arial"/>
              </a:rPr>
              <a:t> </a:t>
            </a:r>
            <a:r>
              <a:rPr sz="818" spc="-3" dirty="0">
                <a:latin typeface="Arial"/>
                <a:cs typeface="Arial"/>
              </a:rPr>
              <a:t>important</a:t>
            </a:r>
            <a:r>
              <a:rPr sz="818" dirty="0">
                <a:latin typeface="Arial"/>
                <a:cs typeface="Arial"/>
              </a:rPr>
              <a:t> </a:t>
            </a:r>
            <a:r>
              <a:rPr sz="818" spc="-3" dirty="0">
                <a:latin typeface="Arial"/>
                <a:cs typeface="Arial"/>
              </a:rPr>
              <a:t>message</a:t>
            </a:r>
            <a:r>
              <a:rPr sz="818" spc="3" dirty="0">
                <a:latin typeface="Arial"/>
                <a:cs typeface="Arial"/>
              </a:rPr>
              <a:t> </a:t>
            </a:r>
            <a:r>
              <a:rPr sz="818" spc="-3" dirty="0">
                <a:latin typeface="Arial"/>
                <a:cs typeface="Arial"/>
              </a:rPr>
              <a:t>was</a:t>
            </a:r>
            <a:r>
              <a:rPr sz="818" spc="3" dirty="0">
                <a:latin typeface="Arial"/>
                <a:cs typeface="Arial"/>
              </a:rPr>
              <a:t> </a:t>
            </a:r>
            <a:r>
              <a:rPr sz="818" spc="-3" dirty="0">
                <a:latin typeface="Arial"/>
                <a:cs typeface="Arial"/>
              </a:rPr>
              <a:t>sent</a:t>
            </a:r>
            <a:r>
              <a:rPr sz="818" dirty="0">
                <a:latin typeface="Arial"/>
                <a:cs typeface="Arial"/>
              </a:rPr>
              <a:t> to</a:t>
            </a:r>
            <a:r>
              <a:rPr sz="818" spc="3" dirty="0">
                <a:latin typeface="Arial"/>
                <a:cs typeface="Arial"/>
              </a:rPr>
              <a:t> </a:t>
            </a:r>
            <a:r>
              <a:rPr sz="818" spc="-3" dirty="0">
                <a:latin typeface="Arial"/>
                <a:cs typeface="Arial"/>
              </a:rPr>
              <a:t>your</a:t>
            </a:r>
            <a:r>
              <a:rPr sz="818" spc="3" dirty="0">
                <a:latin typeface="Arial"/>
                <a:cs typeface="Arial"/>
              </a:rPr>
              <a:t> </a:t>
            </a:r>
            <a:r>
              <a:rPr sz="818" spc="-3" dirty="0">
                <a:latin typeface="Arial"/>
                <a:cs typeface="Arial"/>
              </a:rPr>
              <a:t>Message</a:t>
            </a:r>
            <a:r>
              <a:rPr sz="818" dirty="0">
                <a:latin typeface="Arial"/>
                <a:cs typeface="Arial"/>
              </a:rPr>
              <a:t> </a:t>
            </a:r>
            <a:r>
              <a:rPr sz="818" spc="-3" dirty="0">
                <a:latin typeface="Arial"/>
                <a:cs typeface="Arial"/>
              </a:rPr>
              <a:t>Center</a:t>
            </a:r>
            <a:r>
              <a:rPr sz="818" spc="3"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requires</a:t>
            </a:r>
            <a:r>
              <a:rPr sz="818" spc="3" dirty="0">
                <a:latin typeface="Arial"/>
                <a:cs typeface="Arial"/>
              </a:rPr>
              <a:t> </a:t>
            </a:r>
            <a:r>
              <a:rPr sz="818" spc="-3" dirty="0">
                <a:latin typeface="Arial"/>
                <a:cs typeface="Arial"/>
              </a:rPr>
              <a:t>your </a:t>
            </a:r>
            <a:r>
              <a:rPr sz="818" spc="-218" dirty="0">
                <a:latin typeface="Arial"/>
                <a:cs typeface="Arial"/>
              </a:rPr>
              <a:t> </a:t>
            </a:r>
            <a:r>
              <a:rPr sz="818" spc="-3" dirty="0">
                <a:latin typeface="Arial"/>
                <a:cs typeface="Arial"/>
              </a:rPr>
              <a:t>immediate attention:</a:t>
            </a:r>
            <a:endParaRPr sz="818" dirty="0">
              <a:latin typeface="Arial"/>
              <a:cs typeface="Arial"/>
            </a:endParaRPr>
          </a:p>
          <a:p>
            <a:pPr marL="93083">
              <a:spcBef>
                <a:spcPts val="147"/>
              </a:spcBef>
            </a:pPr>
            <a:r>
              <a:rPr sz="818" spc="-3" dirty="0">
                <a:latin typeface="Arial"/>
                <a:cs typeface="Arial"/>
              </a:rPr>
              <a:t>End of Course Rpt MATH 13## CRN</a:t>
            </a:r>
            <a:r>
              <a:rPr sz="818" dirty="0">
                <a:latin typeface="Arial"/>
                <a:cs typeface="Arial"/>
              </a:rPr>
              <a:t> </a:t>
            </a:r>
            <a:r>
              <a:rPr sz="818" spc="-3" dirty="0">
                <a:latin typeface="Arial"/>
                <a:cs typeface="Arial"/>
              </a:rPr>
              <a:t>12345</a:t>
            </a:r>
            <a:endParaRPr sz="818" dirty="0">
              <a:latin typeface="Arial"/>
              <a:cs typeface="Arial"/>
            </a:endParaRPr>
          </a:p>
          <a:p>
            <a:pPr>
              <a:lnSpc>
                <a:spcPct val="100000"/>
              </a:lnSpc>
            </a:pPr>
            <a:endParaRPr sz="886" dirty="0">
              <a:latin typeface="Arial"/>
              <a:cs typeface="Arial"/>
            </a:endParaRPr>
          </a:p>
          <a:p>
            <a:pPr marL="43294">
              <a:spcBef>
                <a:spcPts val="736"/>
              </a:spcBef>
            </a:pPr>
            <a:r>
              <a:rPr sz="1227" b="1" spc="-3" dirty="0">
                <a:solidFill>
                  <a:srgbClr val="001F5F"/>
                </a:solidFill>
                <a:latin typeface="Gill Sans MT"/>
                <a:cs typeface="Gill Sans MT"/>
              </a:rPr>
              <a:t>Sample</a:t>
            </a:r>
            <a:r>
              <a:rPr sz="1227" b="1" spc="-10" dirty="0">
                <a:solidFill>
                  <a:srgbClr val="001F5F"/>
                </a:solidFill>
                <a:latin typeface="Gill Sans MT"/>
                <a:cs typeface="Gill Sans MT"/>
              </a:rPr>
              <a:t> </a:t>
            </a:r>
            <a:r>
              <a:rPr sz="1227" b="1" spc="-3" dirty="0">
                <a:solidFill>
                  <a:srgbClr val="001F5F"/>
                </a:solidFill>
                <a:latin typeface="Gill Sans MT"/>
                <a:cs typeface="Gill Sans MT"/>
              </a:rPr>
              <a:t>Message</a:t>
            </a:r>
            <a:r>
              <a:rPr sz="1227" b="1" spc="-14" dirty="0">
                <a:solidFill>
                  <a:srgbClr val="001F5F"/>
                </a:solidFill>
                <a:latin typeface="Gill Sans MT"/>
                <a:cs typeface="Gill Sans MT"/>
              </a:rPr>
              <a:t> </a:t>
            </a:r>
            <a:r>
              <a:rPr sz="1227" b="1" dirty="0">
                <a:solidFill>
                  <a:srgbClr val="001F5F"/>
                </a:solidFill>
                <a:latin typeface="Gill Sans MT"/>
                <a:cs typeface="Gill Sans MT"/>
              </a:rPr>
              <a:t>to</a:t>
            </a:r>
            <a:r>
              <a:rPr sz="1227" b="1" spc="-10" dirty="0">
                <a:solidFill>
                  <a:srgbClr val="001F5F"/>
                </a:solidFill>
                <a:latin typeface="Gill Sans MT"/>
                <a:cs typeface="Gill Sans MT"/>
              </a:rPr>
              <a:t> </a:t>
            </a:r>
            <a:r>
              <a:rPr sz="1227" b="1" dirty="0">
                <a:solidFill>
                  <a:srgbClr val="001F5F"/>
                </a:solidFill>
                <a:latin typeface="Gill Sans MT"/>
                <a:cs typeface="Gill Sans MT"/>
              </a:rPr>
              <a:t>the</a:t>
            </a:r>
            <a:r>
              <a:rPr sz="1227" b="1" spc="-10" dirty="0">
                <a:solidFill>
                  <a:srgbClr val="001F5F"/>
                </a:solidFill>
                <a:latin typeface="Gill Sans MT"/>
                <a:cs typeface="Gill Sans MT"/>
              </a:rPr>
              <a:t> </a:t>
            </a:r>
            <a:r>
              <a:rPr sz="1227" b="1" spc="-3" dirty="0">
                <a:solidFill>
                  <a:srgbClr val="001F5F"/>
                </a:solidFill>
                <a:latin typeface="Gill Sans MT"/>
                <a:cs typeface="Gill Sans MT"/>
              </a:rPr>
              <a:t>Advisor</a:t>
            </a:r>
            <a:endParaRPr sz="1227" dirty="0">
              <a:latin typeface="Gill Sans MT"/>
              <a:cs typeface="Gill Sans MT"/>
            </a:endParaRPr>
          </a:p>
          <a:p>
            <a:pPr marL="93083">
              <a:spcBef>
                <a:spcPts val="1159"/>
              </a:spcBef>
            </a:pPr>
            <a:r>
              <a:rPr sz="818" b="1" spc="-3" dirty="0">
                <a:solidFill>
                  <a:srgbClr val="001F5F"/>
                </a:solidFill>
                <a:latin typeface="Arial"/>
                <a:cs typeface="Arial"/>
              </a:rPr>
              <a:t>End of</a:t>
            </a:r>
            <a:r>
              <a:rPr sz="818" b="1" spc="3" dirty="0">
                <a:solidFill>
                  <a:srgbClr val="001F5F"/>
                </a:solidFill>
                <a:latin typeface="Arial"/>
                <a:cs typeface="Arial"/>
              </a:rPr>
              <a:t> </a:t>
            </a:r>
            <a:r>
              <a:rPr sz="818" b="1" spc="-3" dirty="0">
                <a:solidFill>
                  <a:srgbClr val="001F5F"/>
                </a:solidFill>
                <a:latin typeface="Arial"/>
                <a:cs typeface="Arial"/>
              </a:rPr>
              <a:t>Course</a:t>
            </a:r>
            <a:r>
              <a:rPr sz="818" b="1" dirty="0">
                <a:solidFill>
                  <a:srgbClr val="001F5F"/>
                </a:solidFill>
                <a:latin typeface="Arial"/>
                <a:cs typeface="Arial"/>
              </a:rPr>
              <a:t> </a:t>
            </a:r>
            <a:r>
              <a:rPr sz="818" b="1" spc="-3" dirty="0">
                <a:solidFill>
                  <a:srgbClr val="001F5F"/>
                </a:solidFill>
                <a:latin typeface="Arial"/>
                <a:cs typeface="Arial"/>
              </a:rPr>
              <a:t>Report</a:t>
            </a:r>
            <a:r>
              <a:rPr sz="818" b="1" spc="3" dirty="0">
                <a:solidFill>
                  <a:srgbClr val="001F5F"/>
                </a:solidFill>
                <a:latin typeface="Arial"/>
                <a:cs typeface="Arial"/>
              </a:rPr>
              <a:t> </a:t>
            </a:r>
            <a:r>
              <a:rPr sz="818" b="1" spc="-3" dirty="0">
                <a:solidFill>
                  <a:srgbClr val="001F5F"/>
                </a:solidFill>
                <a:latin typeface="Arial"/>
                <a:cs typeface="Arial"/>
              </a:rPr>
              <a:t>and Individualized Study Plan</a:t>
            </a:r>
            <a:endParaRPr sz="818" dirty="0">
              <a:latin typeface="Arial"/>
              <a:cs typeface="Arial"/>
            </a:endParaRPr>
          </a:p>
          <a:p>
            <a:pPr marL="93083">
              <a:spcBef>
                <a:spcPts val="147"/>
              </a:spcBef>
            </a:pPr>
            <a:r>
              <a:rPr sz="818" b="1" spc="-3" dirty="0">
                <a:solidFill>
                  <a:srgbClr val="001F5F"/>
                </a:solidFill>
                <a:latin typeface="Arial"/>
                <a:cs typeface="Arial"/>
              </a:rPr>
              <a:t>(This </a:t>
            </a:r>
            <a:r>
              <a:rPr sz="818" b="1" dirty="0">
                <a:solidFill>
                  <a:srgbClr val="001F5F"/>
                </a:solidFill>
                <a:latin typeface="Arial"/>
                <a:cs typeface="Arial"/>
              </a:rPr>
              <a:t>is</a:t>
            </a:r>
            <a:r>
              <a:rPr sz="818" b="1" spc="-3" dirty="0">
                <a:solidFill>
                  <a:srgbClr val="001F5F"/>
                </a:solidFill>
                <a:latin typeface="Arial"/>
                <a:cs typeface="Arial"/>
              </a:rPr>
              <a:t> the</a:t>
            </a:r>
            <a:r>
              <a:rPr sz="818" b="1" dirty="0">
                <a:solidFill>
                  <a:srgbClr val="001F5F"/>
                </a:solidFill>
                <a:latin typeface="Arial"/>
                <a:cs typeface="Arial"/>
              </a:rPr>
              <a:t> </a:t>
            </a:r>
            <a:r>
              <a:rPr sz="818" b="1" spc="-3" dirty="0">
                <a:solidFill>
                  <a:srgbClr val="001F5F"/>
                </a:solidFill>
                <a:latin typeface="Arial"/>
                <a:cs typeface="Arial"/>
              </a:rPr>
              <a:t>1</a:t>
            </a:r>
            <a:r>
              <a:rPr sz="818" b="1" spc="-5" baseline="27777" dirty="0">
                <a:solidFill>
                  <a:srgbClr val="001F5F"/>
                </a:solidFill>
                <a:latin typeface="Arial"/>
                <a:cs typeface="Arial"/>
              </a:rPr>
              <a:t>st</a:t>
            </a:r>
            <a:r>
              <a:rPr sz="818" b="1" spc="112" baseline="27777" dirty="0">
                <a:solidFill>
                  <a:srgbClr val="001F5F"/>
                </a:solidFill>
                <a:latin typeface="Arial"/>
                <a:cs typeface="Arial"/>
              </a:rPr>
              <a:t> </a:t>
            </a:r>
            <a:r>
              <a:rPr sz="818" b="1" spc="-3" dirty="0">
                <a:solidFill>
                  <a:srgbClr val="001F5F"/>
                </a:solidFill>
                <a:latin typeface="Arial"/>
                <a:cs typeface="Arial"/>
              </a:rPr>
              <a:t>communication</a:t>
            </a:r>
            <a:r>
              <a:rPr sz="818" b="1" dirty="0">
                <a:solidFill>
                  <a:srgbClr val="001F5F"/>
                </a:solidFill>
                <a:latin typeface="Arial"/>
                <a:cs typeface="Arial"/>
              </a:rPr>
              <a:t> </a:t>
            </a:r>
            <a:r>
              <a:rPr sz="818" b="1" spc="-3" dirty="0">
                <a:solidFill>
                  <a:srgbClr val="001F5F"/>
                </a:solidFill>
                <a:latin typeface="Arial"/>
                <a:cs typeface="Arial"/>
              </a:rPr>
              <a:t>that</a:t>
            </a:r>
            <a:r>
              <a:rPr sz="818" b="1" spc="3" dirty="0">
                <a:solidFill>
                  <a:srgbClr val="001F5F"/>
                </a:solidFill>
                <a:latin typeface="Arial"/>
                <a:cs typeface="Arial"/>
              </a:rPr>
              <a:t> </a:t>
            </a:r>
            <a:r>
              <a:rPr sz="818" b="1" spc="-3" dirty="0">
                <a:solidFill>
                  <a:srgbClr val="001F5F"/>
                </a:solidFill>
                <a:latin typeface="Arial"/>
                <a:cs typeface="Arial"/>
              </a:rPr>
              <a:t>gets sent</a:t>
            </a:r>
            <a:r>
              <a:rPr sz="818" b="1" dirty="0">
                <a:solidFill>
                  <a:srgbClr val="001F5F"/>
                </a:solidFill>
                <a:latin typeface="Arial"/>
                <a:cs typeface="Arial"/>
              </a:rPr>
              <a:t> to</a:t>
            </a:r>
            <a:r>
              <a:rPr sz="818" b="1" spc="-3" dirty="0">
                <a:solidFill>
                  <a:srgbClr val="001F5F"/>
                </a:solidFill>
                <a:latin typeface="Arial"/>
                <a:cs typeface="Arial"/>
              </a:rPr>
              <a:t> the</a:t>
            </a:r>
            <a:r>
              <a:rPr sz="818" b="1" dirty="0">
                <a:solidFill>
                  <a:srgbClr val="001F5F"/>
                </a:solidFill>
                <a:latin typeface="Arial"/>
                <a:cs typeface="Arial"/>
              </a:rPr>
              <a:t> </a:t>
            </a:r>
            <a:r>
              <a:rPr sz="818" b="1" spc="-3" dirty="0">
                <a:solidFill>
                  <a:srgbClr val="001F5F"/>
                </a:solidFill>
                <a:latin typeface="Arial"/>
                <a:cs typeface="Arial"/>
              </a:rPr>
              <a:t>Advisor)</a:t>
            </a:r>
            <a:endParaRPr sz="818" dirty="0">
              <a:latin typeface="Arial"/>
              <a:cs typeface="Arial"/>
            </a:endParaRPr>
          </a:p>
          <a:p>
            <a:pPr>
              <a:spcBef>
                <a:spcPts val="7"/>
              </a:spcBef>
            </a:pPr>
            <a:endParaRPr sz="1023" dirty="0">
              <a:latin typeface="Arial"/>
              <a:cs typeface="Arial"/>
            </a:endParaRPr>
          </a:p>
          <a:p>
            <a:pPr marL="93083"/>
            <a:r>
              <a:rPr sz="750" spc="-3" dirty="0">
                <a:latin typeface="Arial"/>
                <a:cs typeface="Arial"/>
              </a:rPr>
              <a:t>Dear</a:t>
            </a:r>
            <a:r>
              <a:rPr sz="750" spc="-20" dirty="0">
                <a:latin typeface="Arial"/>
                <a:cs typeface="Arial"/>
              </a:rPr>
              <a:t> </a:t>
            </a:r>
            <a:r>
              <a:rPr sz="750" spc="-3" dirty="0">
                <a:latin typeface="Arial"/>
                <a:cs typeface="Arial"/>
              </a:rPr>
              <a:t>Advisor,</a:t>
            </a:r>
            <a:endParaRPr sz="750" dirty="0">
              <a:latin typeface="Arial"/>
              <a:cs typeface="Arial"/>
            </a:endParaRPr>
          </a:p>
          <a:p>
            <a:pPr marL="93083" marR="203050">
              <a:lnSpc>
                <a:spcPct val="114900"/>
              </a:lnSpc>
              <a:spcBef>
                <a:spcPts val="3"/>
              </a:spcBef>
            </a:pPr>
            <a:r>
              <a:rPr sz="750" spc="-3" dirty="0">
                <a:latin typeface="Arial"/>
                <a:cs typeface="Arial"/>
              </a:rPr>
              <a:t>An</a:t>
            </a:r>
            <a:r>
              <a:rPr sz="750" spc="3" dirty="0">
                <a:latin typeface="Arial"/>
                <a:cs typeface="Arial"/>
              </a:rPr>
              <a:t> </a:t>
            </a:r>
            <a:r>
              <a:rPr sz="750" spc="-3" dirty="0">
                <a:latin typeface="Arial"/>
                <a:cs typeface="Arial"/>
              </a:rPr>
              <a:t>End</a:t>
            </a:r>
            <a:r>
              <a:rPr sz="750" spc="7" dirty="0">
                <a:latin typeface="Arial"/>
                <a:cs typeface="Arial"/>
              </a:rPr>
              <a:t> </a:t>
            </a:r>
            <a:r>
              <a:rPr sz="750" spc="-3" dirty="0">
                <a:latin typeface="Arial"/>
                <a:cs typeface="Arial"/>
              </a:rPr>
              <a:t>of</a:t>
            </a:r>
            <a:r>
              <a:rPr sz="750" spc="3" dirty="0">
                <a:latin typeface="Arial"/>
                <a:cs typeface="Arial"/>
              </a:rPr>
              <a:t> </a:t>
            </a:r>
            <a:r>
              <a:rPr sz="750" spc="-3" dirty="0">
                <a:latin typeface="Arial"/>
                <a:cs typeface="Arial"/>
              </a:rPr>
              <a:t>Course</a:t>
            </a:r>
            <a:r>
              <a:rPr sz="750" spc="7" dirty="0">
                <a:latin typeface="Arial"/>
                <a:cs typeface="Arial"/>
              </a:rPr>
              <a:t> </a:t>
            </a:r>
            <a:r>
              <a:rPr sz="750" spc="-3" dirty="0">
                <a:latin typeface="Arial"/>
                <a:cs typeface="Arial"/>
              </a:rPr>
              <a:t>Report</a:t>
            </a:r>
            <a:r>
              <a:rPr sz="750" spc="7" dirty="0">
                <a:latin typeface="Arial"/>
                <a:cs typeface="Arial"/>
              </a:rPr>
              <a:t> </a:t>
            </a:r>
            <a:r>
              <a:rPr sz="750" spc="-3" dirty="0">
                <a:latin typeface="Arial"/>
                <a:cs typeface="Arial"/>
              </a:rPr>
              <a:t>and</a:t>
            </a:r>
            <a:r>
              <a:rPr sz="750" spc="3" dirty="0">
                <a:latin typeface="Arial"/>
                <a:cs typeface="Arial"/>
              </a:rPr>
              <a:t> </a:t>
            </a:r>
            <a:r>
              <a:rPr sz="750" spc="-3" dirty="0">
                <a:latin typeface="Arial"/>
                <a:cs typeface="Arial"/>
              </a:rPr>
              <a:t>Individualized</a:t>
            </a:r>
            <a:r>
              <a:rPr sz="750" spc="7" dirty="0">
                <a:latin typeface="Arial"/>
                <a:cs typeface="Arial"/>
              </a:rPr>
              <a:t> </a:t>
            </a:r>
            <a:r>
              <a:rPr sz="750" spc="-3" dirty="0">
                <a:latin typeface="Arial"/>
                <a:cs typeface="Arial"/>
              </a:rPr>
              <a:t>Study</a:t>
            </a:r>
            <a:r>
              <a:rPr sz="750" spc="3" dirty="0">
                <a:latin typeface="Arial"/>
                <a:cs typeface="Arial"/>
              </a:rPr>
              <a:t> </a:t>
            </a:r>
            <a:r>
              <a:rPr sz="750" spc="-3" dirty="0">
                <a:latin typeface="Arial"/>
                <a:cs typeface="Arial"/>
              </a:rPr>
              <a:t>Plan</a:t>
            </a:r>
            <a:r>
              <a:rPr sz="750" spc="3" dirty="0">
                <a:latin typeface="Arial"/>
                <a:cs typeface="Arial"/>
              </a:rPr>
              <a:t> </a:t>
            </a:r>
            <a:r>
              <a:rPr sz="750" spc="-3" dirty="0">
                <a:latin typeface="Arial"/>
                <a:cs typeface="Arial"/>
              </a:rPr>
              <a:t>have</a:t>
            </a:r>
            <a:r>
              <a:rPr sz="750" spc="10" dirty="0">
                <a:latin typeface="Arial"/>
                <a:cs typeface="Arial"/>
              </a:rPr>
              <a:t> </a:t>
            </a:r>
            <a:r>
              <a:rPr sz="750" spc="-3" dirty="0">
                <a:latin typeface="Arial"/>
                <a:cs typeface="Arial"/>
              </a:rPr>
              <a:t>been</a:t>
            </a:r>
            <a:r>
              <a:rPr sz="750" spc="3" dirty="0">
                <a:latin typeface="Arial"/>
                <a:cs typeface="Arial"/>
              </a:rPr>
              <a:t> </a:t>
            </a:r>
            <a:r>
              <a:rPr sz="750" spc="-3" dirty="0">
                <a:latin typeface="Arial"/>
                <a:cs typeface="Arial"/>
              </a:rPr>
              <a:t>created</a:t>
            </a:r>
            <a:r>
              <a:rPr sz="750" spc="7" dirty="0">
                <a:latin typeface="Arial"/>
                <a:cs typeface="Arial"/>
              </a:rPr>
              <a:t> </a:t>
            </a:r>
            <a:r>
              <a:rPr sz="750" spc="-3" dirty="0">
                <a:latin typeface="Arial"/>
                <a:cs typeface="Arial"/>
              </a:rPr>
              <a:t>for</a:t>
            </a:r>
            <a:r>
              <a:rPr sz="750" spc="7" dirty="0">
                <a:latin typeface="Arial"/>
                <a:cs typeface="Arial"/>
              </a:rPr>
              <a:t> </a:t>
            </a:r>
            <a:r>
              <a:rPr sz="750" spc="-3" dirty="0">
                <a:latin typeface="Arial"/>
                <a:cs typeface="Arial"/>
              </a:rPr>
              <a:t>your</a:t>
            </a:r>
            <a:r>
              <a:rPr sz="750" spc="3" dirty="0">
                <a:latin typeface="Arial"/>
                <a:cs typeface="Arial"/>
              </a:rPr>
              <a:t> </a:t>
            </a:r>
            <a:r>
              <a:rPr sz="750" spc="-3" dirty="0">
                <a:latin typeface="Arial"/>
                <a:cs typeface="Arial"/>
              </a:rPr>
              <a:t>student </a:t>
            </a:r>
            <a:r>
              <a:rPr sz="750" dirty="0">
                <a:latin typeface="Arial"/>
                <a:cs typeface="Arial"/>
              </a:rPr>
              <a:t> </a:t>
            </a:r>
            <a:r>
              <a:rPr sz="750" spc="-3" dirty="0">
                <a:latin typeface="Arial"/>
                <a:cs typeface="Arial"/>
              </a:rPr>
              <a:t>Lastname,</a:t>
            </a:r>
            <a:r>
              <a:rPr sz="750" spc="7" dirty="0">
                <a:latin typeface="Arial"/>
                <a:cs typeface="Arial"/>
              </a:rPr>
              <a:t> </a:t>
            </a:r>
            <a:r>
              <a:rPr sz="750" spc="-3" dirty="0">
                <a:latin typeface="Arial"/>
                <a:cs typeface="Arial"/>
              </a:rPr>
              <a:t>Firstname</a:t>
            </a:r>
            <a:r>
              <a:rPr sz="750" spc="7" dirty="0">
                <a:latin typeface="Arial"/>
                <a:cs typeface="Arial"/>
              </a:rPr>
              <a:t> </a:t>
            </a:r>
            <a:r>
              <a:rPr sz="750" spc="-3" dirty="0">
                <a:latin typeface="Arial"/>
                <a:cs typeface="Arial"/>
              </a:rPr>
              <a:t>(########</a:t>
            </a:r>
            <a:r>
              <a:rPr sz="750" i="1" spc="-3" dirty="0">
                <a:latin typeface="Arial"/>
                <a:cs typeface="Arial"/>
              </a:rPr>
              <a:t>#</a:t>
            </a:r>
            <a:r>
              <a:rPr sz="750" spc="-3" dirty="0">
                <a:latin typeface="Arial"/>
                <a:cs typeface="Arial"/>
              </a:rPr>
              <a:t>).</a:t>
            </a:r>
            <a:r>
              <a:rPr sz="750" spc="7" dirty="0">
                <a:latin typeface="Arial"/>
                <a:cs typeface="Arial"/>
              </a:rPr>
              <a:t> </a:t>
            </a:r>
            <a:r>
              <a:rPr sz="750" spc="-3" dirty="0">
                <a:latin typeface="Arial"/>
                <a:cs typeface="Arial"/>
              </a:rPr>
              <a:t>This</a:t>
            </a:r>
            <a:r>
              <a:rPr sz="750" spc="7" dirty="0">
                <a:latin typeface="Arial"/>
                <a:cs typeface="Arial"/>
              </a:rPr>
              <a:t> </a:t>
            </a:r>
            <a:r>
              <a:rPr sz="750" spc="-3" dirty="0">
                <a:latin typeface="Arial"/>
                <a:cs typeface="Arial"/>
              </a:rPr>
              <a:t>has</a:t>
            </a:r>
            <a:r>
              <a:rPr sz="750" spc="10" dirty="0">
                <a:latin typeface="Arial"/>
                <a:cs typeface="Arial"/>
              </a:rPr>
              <a:t> </a:t>
            </a:r>
            <a:r>
              <a:rPr sz="750" spc="-3" dirty="0">
                <a:latin typeface="Arial"/>
                <a:cs typeface="Arial"/>
              </a:rPr>
              <a:t>triggered</a:t>
            </a:r>
            <a:r>
              <a:rPr sz="750" spc="7" dirty="0">
                <a:latin typeface="Arial"/>
                <a:cs typeface="Arial"/>
              </a:rPr>
              <a:t> </a:t>
            </a:r>
            <a:r>
              <a:rPr sz="750" spc="-3" dirty="0">
                <a:latin typeface="Arial"/>
                <a:cs typeface="Arial"/>
              </a:rPr>
              <a:t>a</a:t>
            </a:r>
            <a:r>
              <a:rPr sz="750" spc="7" dirty="0">
                <a:latin typeface="Arial"/>
                <a:cs typeface="Arial"/>
              </a:rPr>
              <a:t> </a:t>
            </a:r>
            <a:r>
              <a:rPr sz="750" spc="-3" dirty="0">
                <a:latin typeface="Arial"/>
                <a:cs typeface="Arial"/>
              </a:rPr>
              <a:t>notification</a:t>
            </a:r>
            <a:r>
              <a:rPr sz="750" spc="7" dirty="0">
                <a:latin typeface="Arial"/>
                <a:cs typeface="Arial"/>
              </a:rPr>
              <a:t> </a:t>
            </a:r>
            <a:r>
              <a:rPr sz="750" spc="-3" dirty="0">
                <a:latin typeface="Arial"/>
                <a:cs typeface="Arial"/>
              </a:rPr>
              <a:t>on</a:t>
            </a:r>
            <a:r>
              <a:rPr sz="750" spc="10" dirty="0">
                <a:latin typeface="Arial"/>
                <a:cs typeface="Arial"/>
              </a:rPr>
              <a:t> </a:t>
            </a:r>
            <a:r>
              <a:rPr sz="750" spc="-3" dirty="0">
                <a:latin typeface="Arial"/>
                <a:cs typeface="Arial"/>
              </a:rPr>
              <a:t>their</a:t>
            </a:r>
            <a:r>
              <a:rPr sz="750" spc="7" dirty="0">
                <a:latin typeface="Arial"/>
                <a:cs typeface="Arial"/>
              </a:rPr>
              <a:t> </a:t>
            </a:r>
            <a:r>
              <a:rPr sz="750" spc="-3" dirty="0">
                <a:latin typeface="Arial"/>
                <a:cs typeface="Arial"/>
              </a:rPr>
              <a:t>student</a:t>
            </a:r>
            <a:r>
              <a:rPr sz="750" spc="7" dirty="0">
                <a:latin typeface="Arial"/>
                <a:cs typeface="Arial"/>
              </a:rPr>
              <a:t> </a:t>
            </a:r>
            <a:r>
              <a:rPr sz="750" spc="-3" dirty="0">
                <a:latin typeface="Arial"/>
                <a:cs typeface="Arial"/>
              </a:rPr>
              <a:t>account </a:t>
            </a:r>
            <a:r>
              <a:rPr sz="750" dirty="0">
                <a:latin typeface="Arial"/>
                <a:cs typeface="Arial"/>
              </a:rPr>
              <a:t> </a:t>
            </a:r>
            <a:r>
              <a:rPr sz="750" spc="-3" dirty="0">
                <a:latin typeface="Arial"/>
                <a:cs typeface="Arial"/>
              </a:rPr>
              <a:t>Checklist</a:t>
            </a:r>
            <a:r>
              <a:rPr sz="750" spc="10" dirty="0">
                <a:latin typeface="Arial"/>
                <a:cs typeface="Arial"/>
              </a:rPr>
              <a:t> </a:t>
            </a:r>
            <a:r>
              <a:rPr sz="750" spc="-3" dirty="0">
                <a:latin typeface="Arial"/>
                <a:cs typeface="Arial"/>
              </a:rPr>
              <a:t>informing</a:t>
            </a:r>
            <a:r>
              <a:rPr sz="750" spc="10" dirty="0">
                <a:latin typeface="Arial"/>
                <a:cs typeface="Arial"/>
              </a:rPr>
              <a:t> </a:t>
            </a:r>
            <a:r>
              <a:rPr sz="750" spc="-3" dirty="0">
                <a:latin typeface="Arial"/>
                <a:cs typeface="Arial"/>
              </a:rPr>
              <a:t>them</a:t>
            </a:r>
            <a:r>
              <a:rPr sz="750" spc="14" dirty="0">
                <a:latin typeface="Arial"/>
                <a:cs typeface="Arial"/>
              </a:rPr>
              <a:t> </a:t>
            </a:r>
            <a:r>
              <a:rPr sz="750" spc="-3" dirty="0">
                <a:latin typeface="Arial"/>
                <a:cs typeface="Arial"/>
              </a:rPr>
              <a:t>to</a:t>
            </a:r>
            <a:r>
              <a:rPr sz="750" spc="10" dirty="0">
                <a:latin typeface="Arial"/>
                <a:cs typeface="Arial"/>
              </a:rPr>
              <a:t> </a:t>
            </a:r>
            <a:r>
              <a:rPr sz="750" spc="-3" dirty="0">
                <a:latin typeface="Arial"/>
                <a:cs typeface="Arial"/>
              </a:rPr>
              <a:t>meet</a:t>
            </a:r>
            <a:r>
              <a:rPr sz="750" spc="10" dirty="0">
                <a:latin typeface="Arial"/>
                <a:cs typeface="Arial"/>
              </a:rPr>
              <a:t> </a:t>
            </a:r>
            <a:r>
              <a:rPr sz="750" spc="-3" dirty="0">
                <a:latin typeface="Arial"/>
                <a:cs typeface="Arial"/>
              </a:rPr>
              <a:t>with</a:t>
            </a:r>
            <a:r>
              <a:rPr sz="750" spc="14" dirty="0">
                <a:latin typeface="Arial"/>
                <a:cs typeface="Arial"/>
              </a:rPr>
              <a:t> </a:t>
            </a:r>
            <a:r>
              <a:rPr sz="750" spc="-3" dirty="0">
                <a:latin typeface="Arial"/>
                <a:cs typeface="Arial"/>
              </a:rPr>
              <a:t>an</a:t>
            </a:r>
            <a:r>
              <a:rPr sz="750" spc="10" dirty="0">
                <a:latin typeface="Arial"/>
                <a:cs typeface="Arial"/>
              </a:rPr>
              <a:t> </a:t>
            </a:r>
            <a:r>
              <a:rPr sz="750" spc="-3" dirty="0">
                <a:latin typeface="Arial"/>
                <a:cs typeface="Arial"/>
              </a:rPr>
              <a:t>advisor</a:t>
            </a:r>
            <a:r>
              <a:rPr sz="750" spc="10" dirty="0">
                <a:latin typeface="Arial"/>
                <a:cs typeface="Arial"/>
              </a:rPr>
              <a:t> </a:t>
            </a:r>
            <a:r>
              <a:rPr sz="750" spc="-3" dirty="0">
                <a:latin typeface="Arial"/>
                <a:cs typeface="Arial"/>
              </a:rPr>
              <a:t>to</a:t>
            </a:r>
            <a:r>
              <a:rPr sz="750" spc="14" dirty="0">
                <a:latin typeface="Arial"/>
                <a:cs typeface="Arial"/>
              </a:rPr>
              <a:t> </a:t>
            </a:r>
            <a:r>
              <a:rPr sz="750" spc="-3" dirty="0">
                <a:latin typeface="Arial"/>
                <a:cs typeface="Arial"/>
              </a:rPr>
              <a:t>review</a:t>
            </a:r>
            <a:r>
              <a:rPr sz="750" spc="7" dirty="0">
                <a:latin typeface="Arial"/>
                <a:cs typeface="Arial"/>
              </a:rPr>
              <a:t> </a:t>
            </a:r>
            <a:r>
              <a:rPr sz="750" spc="-3" dirty="0">
                <a:latin typeface="Arial"/>
                <a:cs typeface="Arial"/>
              </a:rPr>
              <a:t>their</a:t>
            </a:r>
            <a:r>
              <a:rPr sz="750" spc="10" dirty="0">
                <a:latin typeface="Arial"/>
                <a:cs typeface="Arial"/>
              </a:rPr>
              <a:t> </a:t>
            </a:r>
            <a:r>
              <a:rPr sz="750" spc="-3" dirty="0">
                <a:latin typeface="Arial"/>
                <a:cs typeface="Arial"/>
              </a:rPr>
              <a:t>Individualized</a:t>
            </a:r>
            <a:r>
              <a:rPr sz="750" spc="14" dirty="0">
                <a:latin typeface="Arial"/>
                <a:cs typeface="Arial"/>
              </a:rPr>
              <a:t> </a:t>
            </a:r>
            <a:r>
              <a:rPr sz="750" spc="-3" dirty="0">
                <a:latin typeface="Arial"/>
                <a:cs typeface="Arial"/>
              </a:rPr>
              <a:t>Study</a:t>
            </a:r>
            <a:r>
              <a:rPr sz="750" spc="7" dirty="0">
                <a:latin typeface="Arial"/>
                <a:cs typeface="Arial"/>
              </a:rPr>
              <a:t> </a:t>
            </a:r>
            <a:r>
              <a:rPr sz="750" spc="-3" dirty="0">
                <a:latin typeface="Arial"/>
                <a:cs typeface="Arial"/>
              </a:rPr>
              <a:t>Plan.</a:t>
            </a:r>
            <a:r>
              <a:rPr sz="750" spc="14" dirty="0">
                <a:latin typeface="Arial"/>
                <a:cs typeface="Arial"/>
              </a:rPr>
              <a:t> </a:t>
            </a:r>
            <a:r>
              <a:rPr sz="750" spc="-3" dirty="0">
                <a:latin typeface="Arial"/>
                <a:cs typeface="Arial"/>
              </a:rPr>
              <a:t>Please </a:t>
            </a:r>
            <a:r>
              <a:rPr sz="750" spc="-201" dirty="0">
                <a:latin typeface="Arial"/>
                <a:cs typeface="Arial"/>
              </a:rPr>
              <a:t> </a:t>
            </a:r>
            <a:r>
              <a:rPr sz="750" spc="-3" dirty="0">
                <a:latin typeface="Arial"/>
                <a:cs typeface="Arial"/>
              </a:rPr>
              <a:t>meet</a:t>
            </a:r>
            <a:r>
              <a:rPr sz="750" spc="7" dirty="0">
                <a:latin typeface="Arial"/>
                <a:cs typeface="Arial"/>
              </a:rPr>
              <a:t> </a:t>
            </a:r>
            <a:r>
              <a:rPr sz="750" spc="-3" dirty="0">
                <a:latin typeface="Arial"/>
                <a:cs typeface="Arial"/>
              </a:rPr>
              <a:t>with</a:t>
            </a:r>
            <a:r>
              <a:rPr sz="750" spc="7" dirty="0">
                <a:latin typeface="Arial"/>
                <a:cs typeface="Arial"/>
              </a:rPr>
              <a:t> </a:t>
            </a:r>
            <a:r>
              <a:rPr sz="750" spc="-3" dirty="0">
                <a:latin typeface="Arial"/>
                <a:cs typeface="Arial"/>
              </a:rPr>
              <a:t>your</a:t>
            </a:r>
            <a:r>
              <a:rPr sz="750" spc="7" dirty="0">
                <a:latin typeface="Arial"/>
                <a:cs typeface="Arial"/>
              </a:rPr>
              <a:t> </a:t>
            </a:r>
            <a:r>
              <a:rPr sz="750" spc="-3" dirty="0">
                <a:latin typeface="Arial"/>
                <a:cs typeface="Arial"/>
              </a:rPr>
              <a:t>student</a:t>
            </a:r>
            <a:r>
              <a:rPr sz="750" spc="10" dirty="0">
                <a:latin typeface="Arial"/>
                <a:cs typeface="Arial"/>
              </a:rPr>
              <a:t> </a:t>
            </a:r>
            <a:r>
              <a:rPr sz="750" spc="-3" dirty="0">
                <a:latin typeface="Arial"/>
                <a:cs typeface="Arial"/>
              </a:rPr>
              <a:t>to</a:t>
            </a:r>
            <a:r>
              <a:rPr sz="750" spc="7" dirty="0">
                <a:latin typeface="Arial"/>
                <a:cs typeface="Arial"/>
              </a:rPr>
              <a:t> </a:t>
            </a:r>
            <a:r>
              <a:rPr sz="750" spc="-3" dirty="0">
                <a:latin typeface="Arial"/>
                <a:cs typeface="Arial"/>
              </a:rPr>
              <a:t>review</a:t>
            </a:r>
            <a:r>
              <a:rPr sz="750" spc="3" dirty="0">
                <a:latin typeface="Arial"/>
                <a:cs typeface="Arial"/>
              </a:rPr>
              <a:t> </a:t>
            </a:r>
            <a:r>
              <a:rPr sz="750" spc="-3" dirty="0">
                <a:latin typeface="Arial"/>
                <a:cs typeface="Arial"/>
              </a:rPr>
              <a:t>the</a:t>
            </a:r>
            <a:r>
              <a:rPr sz="750" spc="10" dirty="0">
                <a:latin typeface="Arial"/>
                <a:cs typeface="Arial"/>
              </a:rPr>
              <a:t> </a:t>
            </a:r>
            <a:r>
              <a:rPr sz="750" spc="-3" dirty="0">
                <a:latin typeface="Arial"/>
                <a:cs typeface="Arial"/>
              </a:rPr>
              <a:t>Individualized</a:t>
            </a:r>
            <a:r>
              <a:rPr sz="750" spc="7" dirty="0">
                <a:latin typeface="Arial"/>
                <a:cs typeface="Arial"/>
              </a:rPr>
              <a:t> </a:t>
            </a:r>
            <a:r>
              <a:rPr sz="750" spc="-3" dirty="0">
                <a:latin typeface="Arial"/>
                <a:cs typeface="Arial"/>
              </a:rPr>
              <a:t>Study</a:t>
            </a:r>
            <a:r>
              <a:rPr sz="750" spc="3" dirty="0">
                <a:latin typeface="Arial"/>
                <a:cs typeface="Arial"/>
              </a:rPr>
              <a:t> </a:t>
            </a:r>
            <a:r>
              <a:rPr sz="750" spc="-3" dirty="0">
                <a:latin typeface="Arial"/>
                <a:cs typeface="Arial"/>
              </a:rPr>
              <a:t>Plan</a:t>
            </a:r>
            <a:r>
              <a:rPr sz="750" spc="10" dirty="0">
                <a:latin typeface="Arial"/>
                <a:cs typeface="Arial"/>
              </a:rPr>
              <a:t> </a:t>
            </a:r>
            <a:r>
              <a:rPr sz="750" spc="-3" dirty="0">
                <a:latin typeface="Arial"/>
                <a:cs typeface="Arial"/>
              </a:rPr>
              <a:t>together</a:t>
            </a:r>
            <a:r>
              <a:rPr sz="750" spc="3" dirty="0">
                <a:latin typeface="Arial"/>
                <a:cs typeface="Arial"/>
              </a:rPr>
              <a:t> </a:t>
            </a:r>
            <a:r>
              <a:rPr sz="750" spc="-3" dirty="0">
                <a:latin typeface="Arial"/>
                <a:cs typeface="Arial"/>
              </a:rPr>
              <a:t>and</a:t>
            </a:r>
            <a:r>
              <a:rPr sz="750" spc="7" dirty="0">
                <a:latin typeface="Arial"/>
                <a:cs typeface="Arial"/>
              </a:rPr>
              <a:t> </a:t>
            </a:r>
            <a:r>
              <a:rPr sz="750" spc="-3" dirty="0">
                <a:latin typeface="Arial"/>
                <a:cs typeface="Arial"/>
              </a:rPr>
              <a:t>confirm</a:t>
            </a:r>
            <a:r>
              <a:rPr sz="750" spc="3" dirty="0">
                <a:latin typeface="Arial"/>
                <a:cs typeface="Arial"/>
              </a:rPr>
              <a:t> </a:t>
            </a:r>
            <a:r>
              <a:rPr sz="750" spc="-3" dirty="0">
                <a:latin typeface="Arial"/>
                <a:cs typeface="Arial"/>
              </a:rPr>
              <a:t>meeting</a:t>
            </a:r>
            <a:r>
              <a:rPr sz="750" spc="10" dirty="0">
                <a:latin typeface="Arial"/>
                <a:cs typeface="Arial"/>
              </a:rPr>
              <a:t> </a:t>
            </a:r>
            <a:r>
              <a:rPr sz="750" spc="-3" dirty="0">
                <a:latin typeface="Arial"/>
                <a:cs typeface="Arial"/>
              </a:rPr>
              <a:t>in </a:t>
            </a:r>
            <a:r>
              <a:rPr sz="750" dirty="0">
                <a:latin typeface="Arial"/>
                <a:cs typeface="Arial"/>
              </a:rPr>
              <a:t> </a:t>
            </a:r>
            <a:r>
              <a:rPr sz="750" spc="-3" dirty="0">
                <a:latin typeface="Arial"/>
                <a:cs typeface="Arial"/>
              </a:rPr>
              <a:t>Advising Notes.</a:t>
            </a:r>
            <a:endParaRPr sz="750" dirty="0">
              <a:latin typeface="Arial"/>
              <a:cs typeface="Arial"/>
            </a:endParaRPr>
          </a:p>
          <a:p>
            <a:pPr>
              <a:spcBef>
                <a:spcPts val="31"/>
              </a:spcBef>
            </a:pPr>
            <a:endParaRPr sz="989" dirty="0">
              <a:latin typeface="Arial"/>
              <a:cs typeface="Arial"/>
            </a:endParaRPr>
          </a:p>
          <a:p>
            <a:pPr marL="93083"/>
            <a:r>
              <a:rPr sz="750" spc="-3" dirty="0">
                <a:latin typeface="Arial"/>
                <a:cs typeface="Arial"/>
              </a:rPr>
              <a:t>All</a:t>
            </a:r>
            <a:r>
              <a:rPr sz="750" spc="3" dirty="0">
                <a:latin typeface="Arial"/>
                <a:cs typeface="Arial"/>
              </a:rPr>
              <a:t> </a:t>
            </a:r>
            <a:r>
              <a:rPr sz="750" spc="-3" dirty="0">
                <a:latin typeface="Arial"/>
                <a:cs typeface="Arial"/>
              </a:rPr>
              <a:t>documents</a:t>
            </a:r>
            <a:r>
              <a:rPr sz="750" spc="7" dirty="0">
                <a:latin typeface="Arial"/>
                <a:cs typeface="Arial"/>
              </a:rPr>
              <a:t> </a:t>
            </a:r>
            <a:r>
              <a:rPr sz="750" spc="-3" dirty="0">
                <a:latin typeface="Arial"/>
                <a:cs typeface="Arial"/>
              </a:rPr>
              <a:t>may</a:t>
            </a:r>
            <a:r>
              <a:rPr sz="750" spc="3" dirty="0">
                <a:latin typeface="Arial"/>
                <a:cs typeface="Arial"/>
              </a:rPr>
              <a:t> </a:t>
            </a:r>
            <a:r>
              <a:rPr sz="750" spc="-3" dirty="0">
                <a:latin typeface="Arial"/>
                <a:cs typeface="Arial"/>
              </a:rPr>
              <a:t>be</a:t>
            </a:r>
            <a:r>
              <a:rPr sz="750" spc="7" dirty="0">
                <a:latin typeface="Arial"/>
                <a:cs typeface="Arial"/>
              </a:rPr>
              <a:t> </a:t>
            </a:r>
            <a:r>
              <a:rPr sz="750" spc="-3" dirty="0">
                <a:latin typeface="Arial"/>
                <a:cs typeface="Arial"/>
              </a:rPr>
              <a:t>accessed</a:t>
            </a:r>
            <a:r>
              <a:rPr sz="750" spc="3" dirty="0">
                <a:latin typeface="Arial"/>
                <a:cs typeface="Arial"/>
              </a:rPr>
              <a:t> </a:t>
            </a:r>
            <a:r>
              <a:rPr sz="750" spc="-3" dirty="0">
                <a:latin typeface="Arial"/>
                <a:cs typeface="Arial"/>
              </a:rPr>
              <a:t>using</a:t>
            </a:r>
            <a:r>
              <a:rPr sz="750" spc="7" dirty="0">
                <a:latin typeface="Arial"/>
                <a:cs typeface="Arial"/>
              </a:rPr>
              <a:t> </a:t>
            </a:r>
            <a:r>
              <a:rPr sz="750" spc="-3" dirty="0">
                <a:latin typeface="Arial"/>
                <a:cs typeface="Arial"/>
              </a:rPr>
              <a:t>the</a:t>
            </a:r>
            <a:r>
              <a:rPr sz="750" spc="7" dirty="0">
                <a:latin typeface="Arial"/>
                <a:cs typeface="Arial"/>
              </a:rPr>
              <a:t> </a:t>
            </a:r>
            <a:r>
              <a:rPr sz="750" spc="-3" dirty="0">
                <a:latin typeface="Arial"/>
                <a:cs typeface="Arial"/>
              </a:rPr>
              <a:t>following</a:t>
            </a:r>
            <a:r>
              <a:rPr sz="750" spc="7" dirty="0">
                <a:latin typeface="Arial"/>
                <a:cs typeface="Arial"/>
              </a:rPr>
              <a:t> </a:t>
            </a:r>
            <a:r>
              <a:rPr sz="750" spc="-3" dirty="0">
                <a:latin typeface="Arial"/>
                <a:cs typeface="Arial"/>
              </a:rPr>
              <a:t>link:</a:t>
            </a:r>
            <a:endParaRPr sz="750" dirty="0">
              <a:latin typeface="Arial"/>
              <a:cs typeface="Arial"/>
            </a:endParaRPr>
          </a:p>
          <a:p>
            <a:pPr marL="93083">
              <a:spcBef>
                <a:spcPts val="136"/>
              </a:spcBef>
            </a:pPr>
            <a:r>
              <a:rPr sz="750" u="sng" spc="-3" dirty="0">
                <a:solidFill>
                  <a:srgbClr val="0000FF"/>
                </a:solidFill>
                <a:uFill>
                  <a:solidFill>
                    <a:srgbClr val="0000FF"/>
                  </a:solidFill>
                </a:uFill>
                <a:latin typeface="Arial"/>
                <a:cs typeface="Arial"/>
              </a:rPr>
              <a:t>https://sample</a:t>
            </a:r>
            <a:r>
              <a:rPr sz="750" u="sng" spc="-20" dirty="0">
                <a:solidFill>
                  <a:srgbClr val="0000FF"/>
                </a:solidFill>
                <a:uFill>
                  <a:solidFill>
                    <a:srgbClr val="0000FF"/>
                  </a:solidFill>
                </a:uFill>
                <a:latin typeface="Arial"/>
                <a:cs typeface="Arial"/>
              </a:rPr>
              <a:t> </a:t>
            </a:r>
            <a:r>
              <a:rPr sz="750" u="sng" spc="-3" dirty="0">
                <a:solidFill>
                  <a:srgbClr val="0000FF"/>
                </a:solidFill>
                <a:uFill>
                  <a:solidFill>
                    <a:srgbClr val="0000FF"/>
                  </a:solidFill>
                </a:uFill>
                <a:latin typeface="Arial"/>
                <a:cs typeface="Arial"/>
              </a:rPr>
              <a:t>link</a:t>
            </a:r>
            <a:endParaRPr sz="750" dirty="0">
              <a:latin typeface="Arial"/>
              <a:cs typeface="Arial"/>
            </a:endParaRPr>
          </a:p>
          <a:p>
            <a:pPr marL="43294">
              <a:spcBef>
                <a:spcPts val="290"/>
              </a:spcBef>
            </a:pPr>
            <a:r>
              <a:rPr sz="1227" b="1" spc="-3" dirty="0">
                <a:solidFill>
                  <a:srgbClr val="001F5F"/>
                </a:solidFill>
                <a:latin typeface="Gill Sans MT"/>
                <a:cs typeface="Gill Sans MT"/>
              </a:rPr>
              <a:t>Checklist</a:t>
            </a:r>
            <a:r>
              <a:rPr sz="1227" b="1" spc="-17" dirty="0">
                <a:solidFill>
                  <a:srgbClr val="001F5F"/>
                </a:solidFill>
                <a:latin typeface="Gill Sans MT"/>
                <a:cs typeface="Gill Sans MT"/>
              </a:rPr>
              <a:t> </a:t>
            </a:r>
            <a:r>
              <a:rPr sz="1227" b="1" spc="-3" dirty="0">
                <a:solidFill>
                  <a:srgbClr val="001F5F"/>
                </a:solidFill>
                <a:latin typeface="Gill Sans MT"/>
                <a:cs typeface="Gill Sans MT"/>
              </a:rPr>
              <a:t>Items:</a:t>
            </a:r>
            <a:endParaRPr sz="1227" dirty="0">
              <a:latin typeface="Gill Sans MT"/>
              <a:cs typeface="Gill Sans MT"/>
            </a:endParaRPr>
          </a:p>
          <a:p>
            <a:pPr marL="43294">
              <a:spcBef>
                <a:spcPts val="1159"/>
              </a:spcBef>
            </a:pPr>
            <a:r>
              <a:rPr sz="818" b="1" spc="-3" dirty="0">
                <a:solidFill>
                  <a:srgbClr val="001F5F"/>
                </a:solidFill>
                <a:latin typeface="Arial"/>
                <a:cs typeface="Arial"/>
              </a:rPr>
              <a:t>Trigger</a:t>
            </a:r>
            <a:r>
              <a:rPr sz="818" b="1" spc="-10" dirty="0">
                <a:solidFill>
                  <a:srgbClr val="001F5F"/>
                </a:solidFill>
                <a:latin typeface="Arial"/>
                <a:cs typeface="Arial"/>
              </a:rPr>
              <a:t> </a:t>
            </a:r>
            <a:r>
              <a:rPr sz="818" b="1" spc="-3" dirty="0">
                <a:solidFill>
                  <a:srgbClr val="001F5F"/>
                </a:solidFill>
                <a:latin typeface="Arial"/>
                <a:cs typeface="Arial"/>
              </a:rPr>
              <a:t>or</a:t>
            </a:r>
            <a:r>
              <a:rPr sz="818" b="1" spc="-10" dirty="0">
                <a:solidFill>
                  <a:srgbClr val="001F5F"/>
                </a:solidFill>
                <a:latin typeface="Arial"/>
                <a:cs typeface="Arial"/>
              </a:rPr>
              <a:t> </a:t>
            </a:r>
            <a:r>
              <a:rPr sz="818" b="1" spc="-3" dirty="0">
                <a:solidFill>
                  <a:srgbClr val="001F5F"/>
                </a:solidFill>
                <a:latin typeface="Arial"/>
                <a:cs typeface="Arial"/>
              </a:rPr>
              <a:t>Initial</a:t>
            </a:r>
            <a:r>
              <a:rPr sz="818" b="1" spc="-7" dirty="0">
                <a:solidFill>
                  <a:srgbClr val="001F5F"/>
                </a:solidFill>
                <a:latin typeface="Arial"/>
                <a:cs typeface="Arial"/>
              </a:rPr>
              <a:t> </a:t>
            </a:r>
            <a:r>
              <a:rPr sz="818" b="1" spc="-3" dirty="0">
                <a:solidFill>
                  <a:srgbClr val="001F5F"/>
                </a:solidFill>
                <a:latin typeface="Arial"/>
                <a:cs typeface="Arial"/>
              </a:rPr>
              <a:t>Placement:</a:t>
            </a:r>
            <a:endParaRPr sz="818" dirty="0">
              <a:latin typeface="Arial"/>
              <a:cs typeface="Arial"/>
            </a:endParaRPr>
          </a:p>
          <a:p>
            <a:pPr marL="43294" marR="12122">
              <a:lnSpc>
                <a:spcPct val="114999"/>
              </a:lnSpc>
              <a:spcBef>
                <a:spcPts val="399"/>
              </a:spcBef>
            </a:pPr>
            <a:r>
              <a:rPr sz="818" spc="-3" dirty="0">
                <a:latin typeface="Arial"/>
                <a:cs typeface="Arial"/>
              </a:rPr>
              <a:t>There</a:t>
            </a:r>
            <a:r>
              <a:rPr sz="818" dirty="0">
                <a:latin typeface="Arial"/>
                <a:cs typeface="Arial"/>
              </a:rPr>
              <a:t> </a:t>
            </a:r>
            <a:r>
              <a:rPr sz="818" spc="-3" dirty="0">
                <a:latin typeface="Arial"/>
                <a:cs typeface="Arial"/>
              </a:rPr>
              <a:t>will</a:t>
            </a:r>
            <a:r>
              <a:rPr sz="818" dirty="0">
                <a:latin typeface="Arial"/>
                <a:cs typeface="Arial"/>
              </a:rPr>
              <a:t> be</a:t>
            </a:r>
            <a:r>
              <a:rPr sz="818" spc="3" dirty="0">
                <a:latin typeface="Arial"/>
                <a:cs typeface="Arial"/>
              </a:rPr>
              <a:t> </a:t>
            </a:r>
            <a:r>
              <a:rPr sz="818" dirty="0">
                <a:latin typeface="Arial"/>
                <a:cs typeface="Arial"/>
              </a:rPr>
              <a:t>a </a:t>
            </a:r>
            <a:r>
              <a:rPr sz="818" spc="-3" dirty="0">
                <a:latin typeface="Arial"/>
                <a:cs typeface="Arial"/>
              </a:rPr>
              <a:t>checklist</a:t>
            </a:r>
            <a:r>
              <a:rPr sz="818" spc="3" dirty="0">
                <a:latin typeface="Arial"/>
                <a:cs typeface="Arial"/>
              </a:rPr>
              <a:t> </a:t>
            </a:r>
            <a:r>
              <a:rPr sz="818" spc="-3" dirty="0">
                <a:latin typeface="Arial"/>
                <a:cs typeface="Arial"/>
              </a:rPr>
              <a:t>item</a:t>
            </a:r>
            <a:r>
              <a:rPr sz="818" spc="3" dirty="0">
                <a:latin typeface="Arial"/>
                <a:cs typeface="Arial"/>
              </a:rPr>
              <a:t> </a:t>
            </a:r>
            <a:r>
              <a:rPr sz="818" spc="-3" dirty="0">
                <a:latin typeface="Arial"/>
                <a:cs typeface="Arial"/>
              </a:rPr>
              <a:t>placed</a:t>
            </a:r>
            <a:r>
              <a:rPr sz="818" dirty="0">
                <a:latin typeface="Arial"/>
                <a:cs typeface="Arial"/>
              </a:rPr>
              <a:t> </a:t>
            </a:r>
            <a:r>
              <a:rPr sz="818" spc="-3" dirty="0">
                <a:latin typeface="Arial"/>
                <a:cs typeface="Arial"/>
              </a:rPr>
              <a:t>on</a:t>
            </a:r>
            <a:r>
              <a:rPr sz="818" dirty="0">
                <a:latin typeface="Arial"/>
                <a:cs typeface="Arial"/>
              </a:rPr>
              <a:t> </a:t>
            </a:r>
            <a:r>
              <a:rPr sz="818" spc="-3" dirty="0">
                <a:latin typeface="Arial"/>
                <a:cs typeface="Arial"/>
              </a:rPr>
              <a:t>the</a:t>
            </a:r>
            <a:r>
              <a:rPr sz="818" spc="3" dirty="0">
                <a:latin typeface="Arial"/>
                <a:cs typeface="Arial"/>
              </a:rPr>
              <a:t> </a:t>
            </a:r>
            <a:r>
              <a:rPr sz="818" spc="-3" dirty="0">
                <a:latin typeface="Arial"/>
                <a:cs typeface="Arial"/>
              </a:rPr>
              <a:t>student</a:t>
            </a:r>
            <a:r>
              <a:rPr sz="818" dirty="0">
                <a:latin typeface="Arial"/>
                <a:cs typeface="Arial"/>
              </a:rPr>
              <a:t> </a:t>
            </a:r>
            <a:r>
              <a:rPr sz="818" spc="-3" dirty="0">
                <a:latin typeface="Arial"/>
                <a:cs typeface="Arial"/>
              </a:rPr>
              <a:t>profile</a:t>
            </a:r>
            <a:r>
              <a:rPr sz="818" dirty="0">
                <a:latin typeface="Arial"/>
                <a:cs typeface="Arial"/>
              </a:rPr>
              <a:t> </a:t>
            </a:r>
            <a:r>
              <a:rPr sz="818" spc="-3" dirty="0">
                <a:latin typeface="Arial"/>
                <a:cs typeface="Arial"/>
              </a:rPr>
              <a:t>for</a:t>
            </a:r>
            <a:r>
              <a:rPr sz="818" spc="3" dirty="0">
                <a:latin typeface="Arial"/>
                <a:cs typeface="Arial"/>
              </a:rPr>
              <a:t> </a:t>
            </a:r>
            <a:r>
              <a:rPr sz="818" spc="-3" dirty="0">
                <a:latin typeface="Arial"/>
                <a:cs typeface="Arial"/>
              </a:rPr>
              <a:t>each student</a:t>
            </a:r>
            <a:r>
              <a:rPr sz="818" spc="3" dirty="0">
                <a:latin typeface="Arial"/>
                <a:cs typeface="Arial"/>
              </a:rPr>
              <a:t> </a:t>
            </a:r>
            <a:r>
              <a:rPr sz="818" spc="-3" dirty="0">
                <a:latin typeface="Arial"/>
                <a:cs typeface="Arial"/>
              </a:rPr>
              <a:t>when</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End</a:t>
            </a:r>
            <a:r>
              <a:rPr sz="818" spc="3" dirty="0">
                <a:latin typeface="Arial"/>
                <a:cs typeface="Arial"/>
              </a:rPr>
              <a:t> </a:t>
            </a:r>
            <a:r>
              <a:rPr sz="818" spc="-3" dirty="0">
                <a:latin typeface="Arial"/>
                <a:cs typeface="Arial"/>
              </a:rPr>
              <a:t>of </a:t>
            </a:r>
            <a:r>
              <a:rPr sz="818" dirty="0">
                <a:latin typeface="Arial"/>
                <a:cs typeface="Arial"/>
              </a:rPr>
              <a:t> </a:t>
            </a:r>
            <a:r>
              <a:rPr sz="818" spc="-3" dirty="0">
                <a:latin typeface="Arial"/>
                <a:cs typeface="Arial"/>
              </a:rPr>
              <a:t>Course Report</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ISP</a:t>
            </a:r>
            <a:r>
              <a:rPr sz="818" dirty="0">
                <a:latin typeface="Arial"/>
                <a:cs typeface="Arial"/>
              </a:rPr>
              <a:t> </a:t>
            </a:r>
            <a:r>
              <a:rPr sz="818" spc="-3" dirty="0">
                <a:latin typeface="Arial"/>
                <a:cs typeface="Arial"/>
              </a:rPr>
              <a:t>are generated.</a:t>
            </a:r>
            <a:r>
              <a:rPr sz="818" spc="10" dirty="0">
                <a:latin typeface="Arial"/>
                <a:cs typeface="Arial"/>
              </a:rPr>
              <a:t> </a:t>
            </a:r>
            <a:r>
              <a:rPr sz="818" spc="-3" dirty="0">
                <a:latin typeface="Arial"/>
                <a:cs typeface="Arial"/>
              </a:rPr>
              <a:t>The student</a:t>
            </a:r>
            <a:r>
              <a:rPr sz="818" spc="3" dirty="0">
                <a:latin typeface="Arial"/>
                <a:cs typeface="Arial"/>
              </a:rPr>
              <a:t> </a:t>
            </a:r>
            <a:r>
              <a:rPr sz="818" spc="-3" dirty="0">
                <a:latin typeface="Arial"/>
                <a:cs typeface="Arial"/>
              </a:rPr>
              <a:t>will</a:t>
            </a:r>
            <a:r>
              <a:rPr sz="818" spc="3" dirty="0">
                <a:latin typeface="Arial"/>
                <a:cs typeface="Arial"/>
              </a:rPr>
              <a:t> </a:t>
            </a:r>
            <a:r>
              <a:rPr sz="818" spc="-3" dirty="0">
                <a:latin typeface="Arial"/>
                <a:cs typeface="Arial"/>
              </a:rPr>
              <a:t>see the</a:t>
            </a:r>
            <a:r>
              <a:rPr sz="818" dirty="0">
                <a:latin typeface="Arial"/>
                <a:cs typeface="Arial"/>
              </a:rPr>
              <a:t> </a:t>
            </a:r>
            <a:r>
              <a:rPr sz="818" spc="-3" dirty="0">
                <a:latin typeface="Arial"/>
                <a:cs typeface="Arial"/>
              </a:rPr>
              <a:t>Checklist</a:t>
            </a:r>
            <a:r>
              <a:rPr sz="818" dirty="0">
                <a:latin typeface="Arial"/>
                <a:cs typeface="Arial"/>
              </a:rPr>
              <a:t> </a:t>
            </a:r>
            <a:r>
              <a:rPr sz="818" spc="-3" dirty="0">
                <a:latin typeface="Arial"/>
                <a:cs typeface="Arial"/>
              </a:rPr>
              <a:t>item</a:t>
            </a:r>
            <a:r>
              <a:rPr sz="818" spc="3" dirty="0">
                <a:latin typeface="Arial"/>
                <a:cs typeface="Arial"/>
              </a:rPr>
              <a:t> </a:t>
            </a:r>
            <a:r>
              <a:rPr sz="818" spc="-3" dirty="0">
                <a:latin typeface="Arial"/>
                <a:cs typeface="Arial"/>
              </a:rPr>
              <a:t>listed</a:t>
            </a:r>
            <a:r>
              <a:rPr sz="818" dirty="0">
                <a:latin typeface="Arial"/>
                <a:cs typeface="Arial"/>
              </a:rPr>
              <a:t> </a:t>
            </a:r>
            <a:r>
              <a:rPr sz="818" spc="-3" dirty="0">
                <a:latin typeface="Arial"/>
                <a:cs typeface="Arial"/>
              </a:rPr>
              <a:t>in the</a:t>
            </a:r>
            <a:r>
              <a:rPr sz="818" dirty="0">
                <a:latin typeface="Arial"/>
                <a:cs typeface="Arial"/>
              </a:rPr>
              <a:t> </a:t>
            </a:r>
            <a:r>
              <a:rPr sz="818" spc="-3" dirty="0">
                <a:latin typeface="Arial"/>
                <a:cs typeface="Arial"/>
              </a:rPr>
              <a:t>two </a:t>
            </a:r>
            <a:r>
              <a:rPr sz="818" spc="-218" dirty="0">
                <a:latin typeface="Arial"/>
                <a:cs typeface="Arial"/>
              </a:rPr>
              <a:t> </a:t>
            </a:r>
            <a:r>
              <a:rPr sz="818" spc="-3" dirty="0">
                <a:latin typeface="Arial"/>
                <a:cs typeface="Arial"/>
              </a:rPr>
              <a:t>places 1)</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Checklist</a:t>
            </a:r>
            <a:r>
              <a:rPr sz="818" dirty="0">
                <a:latin typeface="Arial"/>
                <a:cs typeface="Arial"/>
              </a:rPr>
              <a:t> </a:t>
            </a:r>
            <a:r>
              <a:rPr sz="818" spc="-3" dirty="0">
                <a:latin typeface="Arial"/>
                <a:cs typeface="Arial"/>
              </a:rPr>
              <a:t>Tile</a:t>
            </a:r>
            <a:r>
              <a:rPr sz="818" dirty="0">
                <a:latin typeface="Arial"/>
                <a:cs typeface="Arial"/>
              </a:rPr>
              <a:t> </a:t>
            </a:r>
            <a:r>
              <a:rPr sz="818" spc="-3" dirty="0">
                <a:latin typeface="Arial"/>
                <a:cs typeface="Arial"/>
              </a:rPr>
              <a:t>on</a:t>
            </a:r>
            <a:r>
              <a:rPr sz="818" dirty="0">
                <a:latin typeface="Arial"/>
                <a:cs typeface="Arial"/>
              </a:rPr>
              <a:t> </a:t>
            </a:r>
            <a:r>
              <a:rPr sz="818" spc="-3" dirty="0">
                <a:latin typeface="Arial"/>
                <a:cs typeface="Arial"/>
              </a:rPr>
              <a:t>the Student</a:t>
            </a:r>
            <a:r>
              <a:rPr sz="818" spc="3" dirty="0">
                <a:latin typeface="Arial"/>
                <a:cs typeface="Arial"/>
              </a:rPr>
              <a:t> </a:t>
            </a:r>
            <a:r>
              <a:rPr sz="818" spc="-3" dirty="0">
                <a:latin typeface="Arial"/>
                <a:cs typeface="Arial"/>
              </a:rPr>
              <a:t>Home</a:t>
            </a:r>
            <a:r>
              <a:rPr sz="818" dirty="0">
                <a:latin typeface="Arial"/>
                <a:cs typeface="Arial"/>
              </a:rPr>
              <a:t> </a:t>
            </a:r>
            <a:r>
              <a:rPr sz="818" spc="-3" dirty="0">
                <a:latin typeface="Arial"/>
                <a:cs typeface="Arial"/>
              </a:rPr>
              <a:t>page;</a:t>
            </a:r>
            <a:r>
              <a:rPr sz="818" spc="3" dirty="0">
                <a:latin typeface="Arial"/>
                <a:cs typeface="Arial"/>
              </a:rPr>
              <a:t> </a:t>
            </a:r>
            <a:r>
              <a:rPr sz="818" spc="-3" dirty="0">
                <a:latin typeface="Arial"/>
                <a:cs typeface="Arial"/>
              </a:rPr>
              <a:t>it</a:t>
            </a:r>
            <a:r>
              <a:rPr sz="818" spc="3" dirty="0">
                <a:latin typeface="Arial"/>
                <a:cs typeface="Arial"/>
              </a:rPr>
              <a:t> </a:t>
            </a:r>
            <a:r>
              <a:rPr sz="818" spc="-3" dirty="0">
                <a:latin typeface="Arial"/>
                <a:cs typeface="Arial"/>
              </a:rPr>
              <a:t>will</a:t>
            </a:r>
            <a:r>
              <a:rPr sz="818" dirty="0">
                <a:latin typeface="Arial"/>
                <a:cs typeface="Arial"/>
              </a:rPr>
              <a:t> </a:t>
            </a:r>
            <a:r>
              <a:rPr sz="818" spc="-3" dirty="0">
                <a:latin typeface="Arial"/>
                <a:cs typeface="Arial"/>
              </a:rPr>
              <a:t>fall</a:t>
            </a:r>
            <a:r>
              <a:rPr sz="818" dirty="0">
                <a:latin typeface="Arial"/>
                <a:cs typeface="Arial"/>
              </a:rPr>
              <a:t> </a:t>
            </a:r>
            <a:r>
              <a:rPr sz="818" spc="-3" dirty="0">
                <a:latin typeface="Arial"/>
                <a:cs typeface="Arial"/>
              </a:rPr>
              <a:t>under</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category</a:t>
            </a:r>
            <a:r>
              <a:rPr sz="818" dirty="0">
                <a:latin typeface="Arial"/>
                <a:cs typeface="Arial"/>
              </a:rPr>
              <a:t> </a:t>
            </a:r>
            <a:r>
              <a:rPr sz="818" spc="-3" dirty="0">
                <a:latin typeface="Arial"/>
                <a:cs typeface="Arial"/>
              </a:rPr>
              <a:t>of Other </a:t>
            </a:r>
            <a:r>
              <a:rPr sz="818" dirty="0">
                <a:latin typeface="Arial"/>
                <a:cs typeface="Arial"/>
              </a:rPr>
              <a:t> </a:t>
            </a:r>
            <a:r>
              <a:rPr sz="818" spc="-3" dirty="0">
                <a:latin typeface="Arial"/>
                <a:cs typeface="Arial"/>
              </a:rPr>
              <a:t>Checklist</a:t>
            </a:r>
            <a:r>
              <a:rPr sz="818" dirty="0">
                <a:latin typeface="Arial"/>
                <a:cs typeface="Arial"/>
              </a:rPr>
              <a:t> </a:t>
            </a:r>
            <a:r>
              <a:rPr sz="818" spc="-3" dirty="0">
                <a:latin typeface="Arial"/>
                <a:cs typeface="Arial"/>
              </a:rPr>
              <a:t>Item</a:t>
            </a:r>
            <a:r>
              <a:rPr sz="818"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2) Student</a:t>
            </a:r>
            <a:r>
              <a:rPr sz="818" dirty="0">
                <a:latin typeface="Arial"/>
                <a:cs typeface="Arial"/>
              </a:rPr>
              <a:t> </a:t>
            </a:r>
            <a:r>
              <a:rPr sz="818" spc="-3" dirty="0">
                <a:latin typeface="Arial"/>
                <a:cs typeface="Arial"/>
              </a:rPr>
              <a:t>Center</a:t>
            </a:r>
            <a:r>
              <a:rPr sz="818" dirty="0">
                <a:latin typeface="Arial"/>
                <a:cs typeface="Arial"/>
              </a:rPr>
              <a:t> </a:t>
            </a:r>
            <a:r>
              <a:rPr sz="818" spc="-3" dirty="0">
                <a:latin typeface="Arial"/>
                <a:cs typeface="Arial"/>
              </a:rPr>
              <a:t>as</a:t>
            </a:r>
            <a:r>
              <a:rPr sz="818" dirty="0">
                <a:latin typeface="Arial"/>
                <a:cs typeface="Arial"/>
              </a:rPr>
              <a:t> a </a:t>
            </a:r>
            <a:r>
              <a:rPr sz="818" spc="-3" dirty="0">
                <a:latin typeface="Arial"/>
                <a:cs typeface="Arial"/>
              </a:rPr>
              <a:t>To</a:t>
            </a:r>
            <a:r>
              <a:rPr sz="818" dirty="0">
                <a:latin typeface="Arial"/>
                <a:cs typeface="Arial"/>
              </a:rPr>
              <a:t> </a:t>
            </a:r>
            <a:r>
              <a:rPr sz="818" spc="-3" dirty="0">
                <a:latin typeface="Arial"/>
                <a:cs typeface="Arial"/>
              </a:rPr>
              <a:t>Do</a:t>
            </a:r>
            <a:r>
              <a:rPr sz="818" dirty="0">
                <a:latin typeface="Arial"/>
                <a:cs typeface="Arial"/>
              </a:rPr>
              <a:t> </a:t>
            </a:r>
            <a:r>
              <a:rPr sz="818" spc="-3" dirty="0">
                <a:latin typeface="Arial"/>
                <a:cs typeface="Arial"/>
              </a:rPr>
              <a:t>List</a:t>
            </a:r>
            <a:r>
              <a:rPr sz="818" spc="3" dirty="0">
                <a:latin typeface="Arial"/>
                <a:cs typeface="Arial"/>
              </a:rPr>
              <a:t> </a:t>
            </a:r>
            <a:r>
              <a:rPr sz="818" spc="-3" dirty="0">
                <a:latin typeface="Arial"/>
                <a:cs typeface="Arial"/>
              </a:rPr>
              <a:t>Item.</a:t>
            </a:r>
            <a:endParaRPr sz="818" dirty="0">
              <a:latin typeface="Arial"/>
              <a:cs typeface="Arial"/>
            </a:endParaRPr>
          </a:p>
          <a:p>
            <a:pPr marL="43294">
              <a:spcBef>
                <a:spcPts val="562"/>
              </a:spcBef>
            </a:pPr>
            <a:r>
              <a:rPr sz="818" b="1" spc="-3" dirty="0">
                <a:solidFill>
                  <a:srgbClr val="001F5F"/>
                </a:solidFill>
                <a:latin typeface="Arial"/>
                <a:cs typeface="Arial"/>
              </a:rPr>
              <a:t>Completion</a:t>
            </a:r>
            <a:r>
              <a:rPr sz="818" b="1" spc="-14" dirty="0">
                <a:solidFill>
                  <a:srgbClr val="001F5F"/>
                </a:solidFill>
                <a:latin typeface="Arial"/>
                <a:cs typeface="Arial"/>
              </a:rPr>
              <a:t> </a:t>
            </a:r>
            <a:r>
              <a:rPr sz="818" b="1" spc="-3" dirty="0">
                <a:solidFill>
                  <a:srgbClr val="001F5F"/>
                </a:solidFill>
                <a:latin typeface="Arial"/>
                <a:cs typeface="Arial"/>
              </a:rPr>
              <a:t>of</a:t>
            </a:r>
            <a:r>
              <a:rPr sz="818" b="1" spc="-7" dirty="0">
                <a:solidFill>
                  <a:srgbClr val="001F5F"/>
                </a:solidFill>
                <a:latin typeface="Arial"/>
                <a:cs typeface="Arial"/>
              </a:rPr>
              <a:t> </a:t>
            </a:r>
            <a:r>
              <a:rPr sz="818" b="1" spc="-3" dirty="0">
                <a:solidFill>
                  <a:srgbClr val="001F5F"/>
                </a:solidFill>
                <a:latin typeface="Arial"/>
                <a:cs typeface="Arial"/>
              </a:rPr>
              <a:t>Checklist</a:t>
            </a:r>
            <a:r>
              <a:rPr sz="818" b="1" spc="-3" dirty="0">
                <a:solidFill>
                  <a:srgbClr val="585858"/>
                </a:solidFill>
                <a:latin typeface="Arial"/>
                <a:cs typeface="Arial"/>
              </a:rPr>
              <a:t>:</a:t>
            </a:r>
            <a:endParaRPr sz="818" dirty="0">
              <a:latin typeface="Arial"/>
              <a:cs typeface="Arial"/>
            </a:endParaRPr>
          </a:p>
          <a:p>
            <a:pPr marL="43294" marR="13421">
              <a:lnSpc>
                <a:spcPct val="114999"/>
              </a:lnSpc>
              <a:spcBef>
                <a:spcPts val="406"/>
              </a:spcBef>
            </a:pPr>
            <a:r>
              <a:rPr sz="818" spc="-3" dirty="0">
                <a:latin typeface="Arial"/>
                <a:cs typeface="Arial"/>
              </a:rPr>
              <a:t>The</a:t>
            </a:r>
            <a:r>
              <a:rPr sz="818" dirty="0">
                <a:latin typeface="Arial"/>
                <a:cs typeface="Arial"/>
              </a:rPr>
              <a:t> </a:t>
            </a:r>
            <a:r>
              <a:rPr sz="818" spc="-3" dirty="0">
                <a:latin typeface="Arial"/>
                <a:cs typeface="Arial"/>
              </a:rPr>
              <a:t>completion</a:t>
            </a:r>
            <a:r>
              <a:rPr sz="818" spc="3" dirty="0">
                <a:latin typeface="Arial"/>
                <a:cs typeface="Arial"/>
              </a:rPr>
              <a:t> </a:t>
            </a:r>
            <a:r>
              <a:rPr sz="818" spc="-3" dirty="0">
                <a:latin typeface="Arial"/>
                <a:cs typeface="Arial"/>
              </a:rPr>
              <a:t>of</a:t>
            </a:r>
            <a:r>
              <a:rPr sz="818" dirty="0">
                <a:latin typeface="Arial"/>
                <a:cs typeface="Arial"/>
              </a:rPr>
              <a:t> </a:t>
            </a:r>
            <a:r>
              <a:rPr sz="818" spc="-3" dirty="0">
                <a:latin typeface="Arial"/>
                <a:cs typeface="Arial"/>
              </a:rPr>
              <a:t>the</a:t>
            </a:r>
            <a:r>
              <a:rPr sz="818" spc="3" dirty="0">
                <a:latin typeface="Arial"/>
                <a:cs typeface="Arial"/>
              </a:rPr>
              <a:t> </a:t>
            </a:r>
            <a:r>
              <a:rPr sz="818" spc="-3" dirty="0">
                <a:latin typeface="Arial"/>
                <a:cs typeface="Arial"/>
              </a:rPr>
              <a:t>checklist</a:t>
            </a:r>
            <a:r>
              <a:rPr sz="818" spc="3" dirty="0">
                <a:latin typeface="Arial"/>
                <a:cs typeface="Arial"/>
              </a:rPr>
              <a:t> </a:t>
            </a:r>
            <a:r>
              <a:rPr sz="818" spc="-3" dirty="0">
                <a:latin typeface="Arial"/>
                <a:cs typeface="Arial"/>
              </a:rPr>
              <a:t>item</a:t>
            </a:r>
            <a:r>
              <a:rPr sz="818" spc="3" dirty="0">
                <a:latin typeface="Arial"/>
                <a:cs typeface="Arial"/>
              </a:rPr>
              <a:t> </a:t>
            </a:r>
            <a:r>
              <a:rPr sz="818" spc="-3" dirty="0">
                <a:latin typeface="Arial"/>
                <a:cs typeface="Arial"/>
              </a:rPr>
              <a:t>will</a:t>
            </a:r>
            <a:r>
              <a:rPr sz="818" dirty="0">
                <a:latin typeface="Arial"/>
                <a:cs typeface="Arial"/>
              </a:rPr>
              <a:t> </a:t>
            </a:r>
            <a:r>
              <a:rPr sz="818" spc="-3" dirty="0">
                <a:latin typeface="Arial"/>
                <a:cs typeface="Arial"/>
              </a:rPr>
              <a:t>be</a:t>
            </a:r>
            <a:r>
              <a:rPr sz="818" spc="3" dirty="0">
                <a:latin typeface="Arial"/>
                <a:cs typeface="Arial"/>
              </a:rPr>
              <a:t> </a:t>
            </a:r>
            <a:r>
              <a:rPr sz="818" spc="-3" dirty="0">
                <a:latin typeface="Arial"/>
                <a:cs typeface="Arial"/>
              </a:rPr>
              <a:t>satisfied</a:t>
            </a:r>
            <a:r>
              <a:rPr sz="818" spc="3" dirty="0">
                <a:latin typeface="Arial"/>
                <a:cs typeface="Arial"/>
              </a:rPr>
              <a:t> </a:t>
            </a:r>
            <a:r>
              <a:rPr sz="818" spc="-3" dirty="0">
                <a:latin typeface="Arial"/>
                <a:cs typeface="Arial"/>
              </a:rPr>
              <a:t>by</a:t>
            </a:r>
            <a:r>
              <a:rPr sz="818" dirty="0">
                <a:latin typeface="Arial"/>
                <a:cs typeface="Arial"/>
              </a:rPr>
              <a:t> </a:t>
            </a:r>
            <a:r>
              <a:rPr sz="818" spc="-3" dirty="0">
                <a:latin typeface="Arial"/>
                <a:cs typeface="Arial"/>
              </a:rPr>
              <a:t>two</a:t>
            </a:r>
            <a:r>
              <a:rPr sz="818" spc="3" dirty="0">
                <a:latin typeface="Arial"/>
                <a:cs typeface="Arial"/>
              </a:rPr>
              <a:t> </a:t>
            </a:r>
            <a:r>
              <a:rPr sz="818" spc="-3" dirty="0">
                <a:latin typeface="Arial"/>
                <a:cs typeface="Arial"/>
              </a:rPr>
              <a:t>methods.</a:t>
            </a:r>
            <a:r>
              <a:rPr sz="818" spc="3" dirty="0">
                <a:latin typeface="Arial"/>
                <a:cs typeface="Arial"/>
              </a:rPr>
              <a:t> </a:t>
            </a:r>
            <a:r>
              <a:rPr sz="818" spc="-3" dirty="0">
                <a:latin typeface="Arial"/>
                <a:cs typeface="Arial"/>
              </a:rPr>
              <a:t>1)</a:t>
            </a:r>
            <a:r>
              <a:rPr sz="818" spc="3"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student</a:t>
            </a:r>
            <a:r>
              <a:rPr sz="818" dirty="0">
                <a:latin typeface="Arial"/>
                <a:cs typeface="Arial"/>
              </a:rPr>
              <a:t> </a:t>
            </a:r>
            <a:r>
              <a:rPr sz="818" spc="-3" dirty="0">
                <a:latin typeface="Arial"/>
                <a:cs typeface="Arial"/>
              </a:rPr>
              <a:t>will</a:t>
            </a:r>
            <a:r>
              <a:rPr sz="818" spc="7" dirty="0">
                <a:latin typeface="Arial"/>
                <a:cs typeface="Arial"/>
              </a:rPr>
              <a:t> </a:t>
            </a:r>
            <a:r>
              <a:rPr sz="818" spc="-3" dirty="0">
                <a:latin typeface="Arial"/>
                <a:cs typeface="Arial"/>
              </a:rPr>
              <a:t>follow </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prompts</a:t>
            </a:r>
            <a:r>
              <a:rPr sz="818" spc="3" dirty="0">
                <a:latin typeface="Arial"/>
                <a:cs typeface="Arial"/>
              </a:rPr>
              <a:t> </a:t>
            </a:r>
            <a:r>
              <a:rPr sz="818" dirty="0">
                <a:latin typeface="Arial"/>
                <a:cs typeface="Arial"/>
              </a:rPr>
              <a:t>to</a:t>
            </a:r>
            <a:r>
              <a:rPr sz="818" spc="3" dirty="0">
                <a:latin typeface="Arial"/>
                <a:cs typeface="Arial"/>
              </a:rPr>
              <a:t> </a:t>
            </a:r>
            <a:r>
              <a:rPr sz="818" spc="-3" dirty="0">
                <a:latin typeface="Arial"/>
                <a:cs typeface="Arial"/>
              </a:rPr>
              <a:t>acknowledge</a:t>
            </a:r>
            <a:r>
              <a:rPr sz="818" spc="3" dirty="0">
                <a:latin typeface="Arial"/>
                <a:cs typeface="Arial"/>
              </a:rPr>
              <a:t> </a:t>
            </a:r>
            <a:r>
              <a:rPr sz="818" spc="-3" dirty="0">
                <a:latin typeface="Arial"/>
                <a:cs typeface="Arial"/>
              </a:rPr>
              <a:t>that</a:t>
            </a:r>
            <a:r>
              <a:rPr sz="818" dirty="0">
                <a:latin typeface="Arial"/>
                <a:cs typeface="Arial"/>
              </a:rPr>
              <a:t> </a:t>
            </a:r>
            <a:r>
              <a:rPr sz="818" spc="-3" dirty="0">
                <a:latin typeface="Arial"/>
                <a:cs typeface="Arial"/>
              </a:rPr>
              <a:t>the</a:t>
            </a:r>
            <a:r>
              <a:rPr sz="818" spc="3" dirty="0">
                <a:latin typeface="Arial"/>
                <a:cs typeface="Arial"/>
              </a:rPr>
              <a:t> </a:t>
            </a:r>
            <a:r>
              <a:rPr sz="818" spc="-3" dirty="0">
                <a:latin typeface="Arial"/>
                <a:cs typeface="Arial"/>
              </a:rPr>
              <a:t>student</a:t>
            </a:r>
            <a:r>
              <a:rPr sz="818" spc="7" dirty="0">
                <a:latin typeface="Arial"/>
                <a:cs typeface="Arial"/>
              </a:rPr>
              <a:t> </a:t>
            </a:r>
            <a:r>
              <a:rPr sz="818" spc="-3" dirty="0">
                <a:latin typeface="Arial"/>
                <a:cs typeface="Arial"/>
              </a:rPr>
              <a:t>has</a:t>
            </a:r>
            <a:r>
              <a:rPr sz="818" spc="3" dirty="0">
                <a:latin typeface="Arial"/>
                <a:cs typeface="Arial"/>
              </a:rPr>
              <a:t> </a:t>
            </a:r>
            <a:r>
              <a:rPr sz="818" spc="-3" dirty="0">
                <a:latin typeface="Arial"/>
                <a:cs typeface="Arial"/>
              </a:rPr>
              <a:t>read</a:t>
            </a:r>
            <a:r>
              <a:rPr sz="818" spc="3"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requirements</a:t>
            </a:r>
            <a:r>
              <a:rPr sz="818" spc="3" dirty="0">
                <a:latin typeface="Arial"/>
                <a:cs typeface="Arial"/>
              </a:rPr>
              <a:t> </a:t>
            </a:r>
            <a:r>
              <a:rPr sz="818" spc="-3" dirty="0">
                <a:latin typeface="Arial"/>
                <a:cs typeface="Arial"/>
              </a:rPr>
              <a:t>and</a:t>
            </a:r>
            <a:r>
              <a:rPr sz="818" dirty="0">
                <a:latin typeface="Arial"/>
                <a:cs typeface="Arial"/>
              </a:rPr>
              <a:t> </a:t>
            </a:r>
            <a:r>
              <a:rPr sz="818" spc="-3" dirty="0">
                <a:latin typeface="Arial"/>
                <a:cs typeface="Arial"/>
              </a:rPr>
              <a:t>recommendations </a:t>
            </a:r>
            <a:r>
              <a:rPr sz="818" spc="-218" dirty="0">
                <a:latin typeface="Arial"/>
                <a:cs typeface="Arial"/>
              </a:rPr>
              <a:t> </a:t>
            </a:r>
            <a:r>
              <a:rPr sz="818" spc="-3" dirty="0">
                <a:latin typeface="Arial"/>
                <a:cs typeface="Arial"/>
              </a:rPr>
              <a:t>made.</a:t>
            </a:r>
            <a:r>
              <a:rPr sz="818" spc="20" dirty="0">
                <a:latin typeface="Arial"/>
                <a:cs typeface="Arial"/>
              </a:rPr>
              <a:t> </a:t>
            </a:r>
            <a:r>
              <a:rPr sz="818" spc="-3" dirty="0">
                <a:latin typeface="Arial"/>
                <a:cs typeface="Arial"/>
              </a:rPr>
              <a:t>The</a:t>
            </a:r>
            <a:r>
              <a:rPr sz="818" spc="24" dirty="0">
                <a:latin typeface="Arial"/>
                <a:cs typeface="Arial"/>
              </a:rPr>
              <a:t> </a:t>
            </a:r>
            <a:r>
              <a:rPr sz="818" spc="-3" dirty="0">
                <a:latin typeface="Arial"/>
                <a:cs typeface="Arial"/>
              </a:rPr>
              <a:t>checklist</a:t>
            </a:r>
            <a:r>
              <a:rPr sz="818" spc="27" dirty="0">
                <a:latin typeface="Arial"/>
                <a:cs typeface="Arial"/>
              </a:rPr>
              <a:t> </a:t>
            </a:r>
            <a:r>
              <a:rPr sz="818" spc="-3" dirty="0">
                <a:latin typeface="Arial"/>
                <a:cs typeface="Arial"/>
              </a:rPr>
              <a:t>completion</a:t>
            </a:r>
            <a:r>
              <a:rPr sz="818" spc="27" dirty="0">
                <a:latin typeface="Arial"/>
                <a:cs typeface="Arial"/>
              </a:rPr>
              <a:t> </a:t>
            </a:r>
            <a:r>
              <a:rPr sz="818" spc="-3" dirty="0">
                <a:latin typeface="Arial"/>
                <a:cs typeface="Arial"/>
              </a:rPr>
              <a:t>date</a:t>
            </a:r>
            <a:r>
              <a:rPr sz="818" spc="24" dirty="0">
                <a:latin typeface="Arial"/>
                <a:cs typeface="Arial"/>
              </a:rPr>
              <a:t> </a:t>
            </a:r>
            <a:r>
              <a:rPr sz="818" spc="-3" dirty="0">
                <a:latin typeface="Arial"/>
                <a:cs typeface="Arial"/>
              </a:rPr>
              <a:t>will</a:t>
            </a:r>
            <a:r>
              <a:rPr sz="818" spc="20" dirty="0">
                <a:latin typeface="Arial"/>
                <a:cs typeface="Arial"/>
              </a:rPr>
              <a:t> </a:t>
            </a:r>
            <a:r>
              <a:rPr sz="818" spc="-3" dirty="0">
                <a:latin typeface="Arial"/>
                <a:cs typeface="Arial"/>
              </a:rPr>
              <a:t>be</a:t>
            </a:r>
            <a:r>
              <a:rPr sz="818" spc="27" dirty="0">
                <a:latin typeface="Arial"/>
                <a:cs typeface="Arial"/>
              </a:rPr>
              <a:t> </a:t>
            </a:r>
            <a:r>
              <a:rPr sz="818" spc="-3" dirty="0">
                <a:latin typeface="Arial"/>
                <a:cs typeface="Arial"/>
              </a:rPr>
              <a:t>saved</a:t>
            </a:r>
            <a:r>
              <a:rPr sz="818" spc="24" dirty="0">
                <a:latin typeface="Arial"/>
                <a:cs typeface="Arial"/>
              </a:rPr>
              <a:t> </a:t>
            </a:r>
            <a:r>
              <a:rPr sz="818" spc="-3" dirty="0">
                <a:latin typeface="Arial"/>
                <a:cs typeface="Arial"/>
              </a:rPr>
              <a:t>in</a:t>
            </a:r>
            <a:r>
              <a:rPr sz="818" spc="24" dirty="0">
                <a:latin typeface="Arial"/>
                <a:cs typeface="Arial"/>
              </a:rPr>
              <a:t> </a:t>
            </a:r>
            <a:r>
              <a:rPr sz="818" spc="-3" dirty="0">
                <a:latin typeface="Arial"/>
                <a:cs typeface="Arial"/>
              </a:rPr>
              <a:t>the</a:t>
            </a:r>
            <a:r>
              <a:rPr sz="818" spc="24" dirty="0">
                <a:latin typeface="Arial"/>
                <a:cs typeface="Arial"/>
              </a:rPr>
              <a:t> </a:t>
            </a:r>
            <a:r>
              <a:rPr sz="818" spc="-3" dirty="0">
                <a:latin typeface="Arial"/>
                <a:cs typeface="Arial"/>
              </a:rPr>
              <a:t>system.</a:t>
            </a:r>
            <a:r>
              <a:rPr sz="818" spc="14" dirty="0">
                <a:latin typeface="Arial"/>
                <a:cs typeface="Arial"/>
              </a:rPr>
              <a:t> </a:t>
            </a:r>
            <a:r>
              <a:rPr sz="818" spc="-3" dirty="0">
                <a:latin typeface="Arial"/>
                <a:cs typeface="Arial"/>
              </a:rPr>
              <a:t>The</a:t>
            </a:r>
            <a:r>
              <a:rPr sz="818" spc="24" dirty="0">
                <a:latin typeface="Arial"/>
                <a:cs typeface="Arial"/>
              </a:rPr>
              <a:t> </a:t>
            </a:r>
            <a:r>
              <a:rPr sz="818" spc="-3" dirty="0">
                <a:latin typeface="Arial"/>
                <a:cs typeface="Arial"/>
              </a:rPr>
              <a:t>checklist</a:t>
            </a:r>
            <a:r>
              <a:rPr sz="818" spc="27" dirty="0">
                <a:latin typeface="Arial"/>
                <a:cs typeface="Arial"/>
              </a:rPr>
              <a:t> </a:t>
            </a:r>
            <a:r>
              <a:rPr sz="818" spc="-3" dirty="0">
                <a:latin typeface="Arial"/>
                <a:cs typeface="Arial"/>
              </a:rPr>
              <a:t>will</a:t>
            </a:r>
            <a:r>
              <a:rPr sz="818" spc="24" dirty="0">
                <a:latin typeface="Arial"/>
                <a:cs typeface="Arial"/>
              </a:rPr>
              <a:t> </a:t>
            </a:r>
            <a:r>
              <a:rPr sz="818" spc="-3" dirty="0">
                <a:latin typeface="Arial"/>
                <a:cs typeface="Arial"/>
              </a:rPr>
              <a:t>be </a:t>
            </a:r>
            <a:r>
              <a:rPr sz="818" dirty="0">
                <a:latin typeface="Arial"/>
                <a:cs typeface="Arial"/>
              </a:rPr>
              <a:t> </a:t>
            </a:r>
            <a:r>
              <a:rPr sz="818" spc="-3" dirty="0">
                <a:latin typeface="Arial"/>
                <a:cs typeface="Arial"/>
              </a:rPr>
              <a:t>removed</a:t>
            </a:r>
            <a:r>
              <a:rPr sz="818" spc="7" dirty="0">
                <a:latin typeface="Arial"/>
                <a:cs typeface="Arial"/>
              </a:rPr>
              <a:t> </a:t>
            </a:r>
            <a:r>
              <a:rPr sz="818" spc="-3" dirty="0">
                <a:latin typeface="Arial"/>
                <a:cs typeface="Arial"/>
              </a:rPr>
              <a:t>from</a:t>
            </a:r>
            <a:r>
              <a:rPr sz="818" spc="10" dirty="0">
                <a:latin typeface="Arial"/>
                <a:cs typeface="Arial"/>
              </a:rPr>
              <a:t> </a:t>
            </a:r>
            <a:r>
              <a:rPr sz="818" spc="-3" dirty="0">
                <a:latin typeface="Arial"/>
                <a:cs typeface="Arial"/>
              </a:rPr>
              <a:t>the</a:t>
            </a:r>
            <a:r>
              <a:rPr sz="818" spc="10" dirty="0">
                <a:latin typeface="Arial"/>
                <a:cs typeface="Arial"/>
              </a:rPr>
              <a:t> </a:t>
            </a:r>
            <a:r>
              <a:rPr sz="818" spc="-3" dirty="0">
                <a:latin typeface="Arial"/>
                <a:cs typeface="Arial"/>
              </a:rPr>
              <a:t>student</a:t>
            </a:r>
            <a:r>
              <a:rPr sz="818" spc="7" dirty="0">
                <a:latin typeface="Arial"/>
                <a:cs typeface="Arial"/>
              </a:rPr>
              <a:t> </a:t>
            </a:r>
            <a:r>
              <a:rPr sz="818" spc="-3" dirty="0">
                <a:latin typeface="Arial"/>
                <a:cs typeface="Arial"/>
              </a:rPr>
              <a:t>center</a:t>
            </a:r>
            <a:r>
              <a:rPr sz="818" spc="10" dirty="0">
                <a:latin typeface="Arial"/>
                <a:cs typeface="Arial"/>
              </a:rPr>
              <a:t> </a:t>
            </a:r>
            <a:r>
              <a:rPr sz="818" spc="-3" dirty="0">
                <a:latin typeface="Arial"/>
                <a:cs typeface="Arial"/>
              </a:rPr>
              <a:t>To-do-list.</a:t>
            </a:r>
            <a:r>
              <a:rPr sz="818" spc="239" dirty="0">
                <a:latin typeface="Arial"/>
                <a:cs typeface="Arial"/>
              </a:rPr>
              <a:t> </a:t>
            </a:r>
            <a:r>
              <a:rPr sz="818" spc="-3" dirty="0">
                <a:latin typeface="Arial"/>
                <a:cs typeface="Arial"/>
              </a:rPr>
              <a:t>2.</a:t>
            </a:r>
            <a:r>
              <a:rPr sz="818" spc="10" dirty="0">
                <a:latin typeface="Arial"/>
                <a:cs typeface="Arial"/>
              </a:rPr>
              <a:t> </a:t>
            </a:r>
            <a:r>
              <a:rPr sz="818" spc="-3" dirty="0">
                <a:latin typeface="Arial"/>
                <a:cs typeface="Arial"/>
              </a:rPr>
              <a:t>The</a:t>
            </a:r>
            <a:r>
              <a:rPr sz="818" spc="7" dirty="0">
                <a:latin typeface="Arial"/>
                <a:cs typeface="Arial"/>
              </a:rPr>
              <a:t> </a:t>
            </a:r>
            <a:r>
              <a:rPr sz="818" spc="-3" dirty="0">
                <a:latin typeface="Arial"/>
                <a:cs typeface="Arial"/>
              </a:rPr>
              <a:t>student</a:t>
            </a:r>
            <a:r>
              <a:rPr sz="818" spc="10" dirty="0">
                <a:latin typeface="Arial"/>
                <a:cs typeface="Arial"/>
              </a:rPr>
              <a:t> </a:t>
            </a:r>
            <a:r>
              <a:rPr sz="818" spc="-3" dirty="0">
                <a:latin typeface="Arial"/>
                <a:cs typeface="Arial"/>
              </a:rPr>
              <a:t>has</a:t>
            </a:r>
            <a:r>
              <a:rPr sz="818" spc="10" dirty="0">
                <a:latin typeface="Arial"/>
                <a:cs typeface="Arial"/>
              </a:rPr>
              <a:t> </a:t>
            </a:r>
            <a:r>
              <a:rPr sz="818" dirty="0">
                <a:latin typeface="Arial"/>
                <a:cs typeface="Arial"/>
              </a:rPr>
              <a:t>a</a:t>
            </a:r>
            <a:r>
              <a:rPr sz="818" spc="7" dirty="0">
                <a:latin typeface="Arial"/>
                <a:cs typeface="Arial"/>
              </a:rPr>
              <a:t> </a:t>
            </a:r>
            <a:r>
              <a:rPr sz="818" spc="-3" dirty="0">
                <a:latin typeface="Arial"/>
                <a:cs typeface="Arial"/>
              </a:rPr>
              <a:t>conference</a:t>
            </a:r>
            <a:r>
              <a:rPr sz="818" spc="17" dirty="0">
                <a:latin typeface="Arial"/>
                <a:cs typeface="Arial"/>
              </a:rPr>
              <a:t> </a:t>
            </a:r>
            <a:r>
              <a:rPr sz="818" spc="-3" dirty="0">
                <a:latin typeface="Arial"/>
                <a:cs typeface="Arial"/>
              </a:rPr>
              <a:t>with</a:t>
            </a:r>
            <a:r>
              <a:rPr sz="818" spc="10" dirty="0">
                <a:latin typeface="Arial"/>
                <a:cs typeface="Arial"/>
              </a:rPr>
              <a:t> </a:t>
            </a:r>
            <a:r>
              <a:rPr sz="818" spc="-3" dirty="0">
                <a:latin typeface="Arial"/>
                <a:cs typeface="Arial"/>
              </a:rPr>
              <a:t>an</a:t>
            </a:r>
            <a:r>
              <a:rPr sz="818" spc="7" dirty="0">
                <a:latin typeface="Arial"/>
                <a:cs typeface="Arial"/>
              </a:rPr>
              <a:t> </a:t>
            </a:r>
            <a:r>
              <a:rPr sz="818" spc="-3" dirty="0">
                <a:latin typeface="Arial"/>
                <a:cs typeface="Arial"/>
              </a:rPr>
              <a:t>Advisor </a:t>
            </a:r>
            <a:r>
              <a:rPr sz="818" dirty="0">
                <a:latin typeface="Arial"/>
                <a:cs typeface="Arial"/>
              </a:rPr>
              <a:t> to </a:t>
            </a:r>
            <a:r>
              <a:rPr sz="818" spc="-3" dirty="0">
                <a:latin typeface="Arial"/>
                <a:cs typeface="Arial"/>
              </a:rPr>
              <a:t>discuss</a:t>
            </a:r>
            <a:r>
              <a:rPr sz="818" dirty="0">
                <a:latin typeface="Arial"/>
                <a:cs typeface="Arial"/>
              </a:rPr>
              <a:t> </a:t>
            </a:r>
            <a:r>
              <a:rPr sz="818" spc="-3" dirty="0">
                <a:latin typeface="Arial"/>
                <a:cs typeface="Arial"/>
              </a:rPr>
              <a:t>the</a:t>
            </a:r>
            <a:r>
              <a:rPr sz="818" dirty="0">
                <a:latin typeface="Arial"/>
                <a:cs typeface="Arial"/>
              </a:rPr>
              <a:t> </a:t>
            </a:r>
            <a:r>
              <a:rPr sz="818" spc="-3" dirty="0">
                <a:latin typeface="Arial"/>
                <a:cs typeface="Arial"/>
              </a:rPr>
              <a:t>ISP</a:t>
            </a:r>
            <a:r>
              <a:rPr sz="818" dirty="0">
                <a:latin typeface="Arial"/>
                <a:cs typeface="Arial"/>
              </a:rPr>
              <a:t> </a:t>
            </a:r>
            <a:r>
              <a:rPr sz="818" spc="-3" dirty="0">
                <a:latin typeface="Arial"/>
                <a:cs typeface="Arial"/>
              </a:rPr>
              <a:t>and</a:t>
            </a:r>
            <a:r>
              <a:rPr sz="818" spc="3" dirty="0">
                <a:latin typeface="Arial"/>
                <a:cs typeface="Arial"/>
              </a:rPr>
              <a:t> </a:t>
            </a:r>
            <a:r>
              <a:rPr sz="818" dirty="0">
                <a:latin typeface="Arial"/>
                <a:cs typeface="Arial"/>
              </a:rPr>
              <a:t>to </a:t>
            </a:r>
            <a:r>
              <a:rPr sz="818" spc="-3" dirty="0">
                <a:latin typeface="Arial"/>
                <a:cs typeface="Arial"/>
              </a:rPr>
              <a:t>register</a:t>
            </a:r>
            <a:r>
              <a:rPr sz="818" spc="-7" dirty="0">
                <a:latin typeface="Arial"/>
                <a:cs typeface="Arial"/>
              </a:rPr>
              <a:t> </a:t>
            </a:r>
            <a:r>
              <a:rPr sz="818" spc="-3" dirty="0">
                <a:latin typeface="Arial"/>
                <a:cs typeface="Arial"/>
              </a:rPr>
              <a:t>for</a:t>
            </a:r>
            <a:r>
              <a:rPr sz="818" dirty="0">
                <a:latin typeface="Arial"/>
                <a:cs typeface="Arial"/>
              </a:rPr>
              <a:t> </a:t>
            </a:r>
            <a:r>
              <a:rPr sz="818" spc="-3" dirty="0">
                <a:latin typeface="Arial"/>
                <a:cs typeface="Arial"/>
              </a:rPr>
              <a:t>the recommended</a:t>
            </a:r>
            <a:r>
              <a:rPr sz="818" dirty="0">
                <a:latin typeface="Arial"/>
                <a:cs typeface="Arial"/>
              </a:rPr>
              <a:t> </a:t>
            </a:r>
            <a:r>
              <a:rPr sz="818" spc="-3" dirty="0">
                <a:latin typeface="Arial"/>
                <a:cs typeface="Arial"/>
              </a:rPr>
              <a:t>course</a:t>
            </a:r>
            <a:r>
              <a:rPr sz="818" dirty="0">
                <a:latin typeface="Arial"/>
                <a:cs typeface="Arial"/>
              </a:rPr>
              <a:t> to </a:t>
            </a:r>
            <a:r>
              <a:rPr sz="818" spc="-3" dirty="0">
                <a:latin typeface="Arial"/>
                <a:cs typeface="Arial"/>
              </a:rPr>
              <a:t>satisfy</a:t>
            </a:r>
            <a:r>
              <a:rPr sz="818" spc="3" dirty="0">
                <a:latin typeface="Arial"/>
                <a:cs typeface="Arial"/>
              </a:rPr>
              <a:t> </a:t>
            </a:r>
            <a:r>
              <a:rPr sz="818" dirty="0">
                <a:latin typeface="Arial"/>
                <a:cs typeface="Arial"/>
              </a:rPr>
              <a:t>the </a:t>
            </a:r>
            <a:r>
              <a:rPr sz="818" spc="-3" dirty="0">
                <a:latin typeface="Arial"/>
                <a:cs typeface="Arial"/>
              </a:rPr>
              <a:t>HB.</a:t>
            </a:r>
            <a:endParaRPr sz="818" dirty="0">
              <a:latin typeface="Arial"/>
              <a:cs typeface="Arial"/>
            </a:endParaRPr>
          </a:p>
        </p:txBody>
      </p:sp>
      <p:sp>
        <p:nvSpPr>
          <p:cNvPr id="5" name="object 5"/>
          <p:cNvSpPr txBox="1">
            <a:spLocks noGrp="1"/>
          </p:cNvSpPr>
          <p:nvPr>
            <p:ph type="sldNum" sz="quarter" idx="4294967295"/>
          </p:nvPr>
        </p:nvSpPr>
        <p:spPr>
          <a:xfrm>
            <a:off x="3446318" y="0"/>
            <a:ext cx="0" cy="832308"/>
          </a:xfrm>
          <a:prstGeom prst="rect">
            <a:avLst/>
          </a:prstGeom>
        </p:spPr>
        <p:txBody>
          <a:bodyPr vert="horz" wrap="square" lIns="0" tIns="1299" rIns="0" bIns="0" rtlCol="0">
            <a:spAutoFit/>
          </a:bodyPr>
          <a:lstStyle/>
          <a:p>
            <a:pPr marL="25977">
              <a:spcBef>
                <a:spcPts val="10"/>
              </a:spcBef>
            </a:pPr>
            <a:fld id="{81D60167-4931-47E6-BA6A-407CBD079E47}" type="slidenum">
              <a:rPr dirty="0"/>
              <a:pPr marL="25977">
                <a:spcBef>
                  <a:spcPts val="10"/>
                </a:spcBef>
              </a:pPr>
              <a:t>19</a:t>
            </a:fld>
            <a:endParaRPr dirty="0"/>
          </a:p>
        </p:txBody>
      </p:sp>
    </p:spTree>
    <p:extLst>
      <p:ext uri="{BB962C8B-B14F-4D97-AF65-F5344CB8AC3E}">
        <p14:creationId xmlns:p14="http://schemas.microsoft.com/office/powerpoint/2010/main" val="9746066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8A15F1A-CF22-7044-884A-9F98B43E97B1}"/>
              </a:ext>
            </a:extLst>
          </p:cNvPr>
          <p:cNvSpPr>
            <a:spLocks noGrp="1"/>
          </p:cNvSpPr>
          <p:nvPr>
            <p:ph type="sldNum" sz="quarter" idx="12"/>
          </p:nvPr>
        </p:nvSpPr>
        <p:spPr/>
        <p:txBody>
          <a:bodyPr/>
          <a:lstStyle/>
          <a:p>
            <a:fld id="{31EC62AD-1449-9143-8F26-15D729BEA7F6}" type="slidenum">
              <a:rPr lang="en-US" smtClean="0"/>
              <a:t>2</a:t>
            </a:fld>
            <a:endParaRPr lang="en-US" dirty="0"/>
          </a:p>
        </p:txBody>
      </p:sp>
      <p:sp>
        <p:nvSpPr>
          <p:cNvPr id="2" name="Title 1"/>
          <p:cNvSpPr>
            <a:spLocks noGrp="1"/>
          </p:cNvSpPr>
          <p:nvPr>
            <p:ph type="title" idx="4294967295"/>
          </p:nvPr>
        </p:nvSpPr>
        <p:spPr>
          <a:xfrm>
            <a:off x="2403566" y="752294"/>
            <a:ext cx="7889965" cy="969963"/>
          </a:xfrm>
        </p:spPr>
        <p:txBody>
          <a:bodyPr>
            <a:normAutofit/>
          </a:bodyPr>
          <a:lstStyle/>
          <a:p>
            <a:r>
              <a:rPr lang="en-US" dirty="0" smtClean="0"/>
              <a:t>Expected Outcomes</a:t>
            </a:r>
            <a:endParaRPr lang="en-US" dirty="0"/>
          </a:p>
        </p:txBody>
      </p:sp>
      <p:sp>
        <p:nvSpPr>
          <p:cNvPr id="3" name="Content Placeholder 2"/>
          <p:cNvSpPr>
            <a:spLocks noGrp="1"/>
          </p:cNvSpPr>
          <p:nvPr>
            <p:ph idx="4294967295"/>
          </p:nvPr>
        </p:nvSpPr>
        <p:spPr>
          <a:xfrm>
            <a:off x="169818" y="1401332"/>
            <a:ext cx="11682358" cy="5339102"/>
          </a:xfrm>
        </p:spPr>
        <p:txBody>
          <a:bodyPr anchor="ctr">
            <a:noAutofit/>
          </a:bodyPr>
          <a:lstStyle/>
          <a:p>
            <a:r>
              <a:rPr lang="en-US" dirty="0" smtClean="0"/>
              <a:t>•	</a:t>
            </a:r>
            <a:r>
              <a:rPr lang="en-US" sz="2400" dirty="0" smtClean="0"/>
              <a:t>How </a:t>
            </a:r>
            <a:r>
              <a:rPr lang="en-US" sz="2400" dirty="0"/>
              <a:t>the topic relates to Student Success</a:t>
            </a:r>
          </a:p>
          <a:p>
            <a:r>
              <a:rPr lang="en-US" sz="2400" dirty="0" smtClean="0"/>
              <a:t>•	How </a:t>
            </a:r>
            <a:r>
              <a:rPr lang="en-US" sz="2400" dirty="0"/>
              <a:t>the topic is connected to Equity and Equity-Mindedness</a:t>
            </a:r>
          </a:p>
          <a:p>
            <a:r>
              <a:rPr lang="en-US" sz="2400" dirty="0" smtClean="0"/>
              <a:t>•	Results </a:t>
            </a:r>
            <a:r>
              <a:rPr lang="en-US" sz="2400" dirty="0"/>
              <a:t>that show evidence of success/equitable outcomes</a:t>
            </a:r>
          </a:p>
          <a:p>
            <a:pPr marL="0" indent="0">
              <a:lnSpc>
                <a:spcPct val="100000"/>
              </a:lnSpc>
              <a:spcBef>
                <a:spcPts val="1200"/>
              </a:spcBef>
              <a:buNone/>
            </a:pPr>
            <a:endParaRPr lang="en-US" sz="3200" dirty="0">
              <a:latin typeface="Avenir Book" charset="0"/>
              <a:ea typeface="Avenir Book" charset="0"/>
              <a:cs typeface="Avenir Book" charset="0"/>
            </a:endParaRPr>
          </a:p>
        </p:txBody>
      </p:sp>
      <p:pic>
        <p:nvPicPr>
          <p:cNvPr id="13" name="Picture 12"/>
          <p:cNvPicPr>
            <a:picLocks noChangeAspect="1"/>
          </p:cNvPicPr>
          <p:nvPr/>
        </p:nvPicPr>
        <p:blipFill>
          <a:blip r:embed="rId2"/>
          <a:stretch>
            <a:fillRect/>
          </a:stretch>
        </p:blipFill>
        <p:spPr>
          <a:xfrm>
            <a:off x="1750424" y="1936785"/>
            <a:ext cx="7471954" cy="49440"/>
          </a:xfrm>
          <a:prstGeom prst="rect">
            <a:avLst/>
          </a:prstGeom>
        </p:spPr>
      </p:pic>
    </p:spTree>
    <p:extLst>
      <p:ext uri="{BB962C8B-B14F-4D97-AF65-F5344CB8AC3E}">
        <p14:creationId xmlns:p14="http://schemas.microsoft.com/office/powerpoint/2010/main" val="123026447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a:bodyPr>
          <a:lstStyle/>
          <a:p>
            <a:endParaRPr lang="en-US" sz="2200" dirty="0" smtClean="0"/>
          </a:p>
          <a:p>
            <a:r>
              <a:rPr lang="en-US" sz="2200" dirty="0" smtClean="0"/>
              <a:t>1) Please tell me more about the </a:t>
            </a:r>
            <a:r>
              <a:rPr lang="en-US" sz="2200" dirty="0" err="1" smtClean="0"/>
              <a:t>Corequiste</a:t>
            </a:r>
            <a:r>
              <a:rPr lang="en-US" sz="2200" dirty="0" smtClean="0"/>
              <a:t> Personalized Action Plan (CPAC).</a:t>
            </a:r>
          </a:p>
          <a:p>
            <a:pPr indent="0"/>
            <a:r>
              <a:rPr lang="en-US" sz="2200" dirty="0"/>
              <a:t>2</a:t>
            </a:r>
            <a:r>
              <a:rPr lang="en-US" sz="2200" dirty="0" smtClean="0"/>
              <a:t>) Have you seen any changes in </a:t>
            </a:r>
            <a:r>
              <a:rPr lang="en-US" sz="2200" dirty="0" err="1" smtClean="0"/>
              <a:t>corequisite</a:t>
            </a:r>
            <a:r>
              <a:rPr lang="en-US" sz="2200" dirty="0" smtClean="0"/>
              <a:t> student success since the introduction of the Plan?</a:t>
            </a:r>
          </a:p>
          <a:p>
            <a:pPr indent="0"/>
            <a:r>
              <a:rPr lang="en-US" sz="2200" dirty="0" smtClean="0"/>
              <a:t>3) With an advising component via a Reset Workshop as an integral part of the Plan, please comment the CPAC and its potential impacts as a preventive process for stop outs or failure.</a:t>
            </a:r>
          </a:p>
          <a:p>
            <a:endParaRPr lang="en-US" sz="2200" dirty="0" smtClean="0"/>
          </a:p>
          <a:p>
            <a:endParaRPr lang="en-US" sz="2200" dirty="0"/>
          </a:p>
        </p:txBody>
      </p:sp>
      <p:sp>
        <p:nvSpPr>
          <p:cNvPr id="3" name="Slide Number Placeholder 2"/>
          <p:cNvSpPr>
            <a:spLocks noGrp="1"/>
          </p:cNvSpPr>
          <p:nvPr>
            <p:ph type="sldNum" sz="quarter" idx="12"/>
          </p:nvPr>
        </p:nvSpPr>
        <p:spPr/>
        <p:txBody>
          <a:bodyPr/>
          <a:lstStyle/>
          <a:p>
            <a:fld id="{31EC62AD-1449-9143-8F26-15D729BEA7F6}" type="slidenum">
              <a:rPr lang="en-US" smtClean="0"/>
              <a:t>20</a:t>
            </a:fld>
            <a:endParaRPr lang="en-US" dirty="0"/>
          </a:p>
        </p:txBody>
      </p:sp>
      <p:sp>
        <p:nvSpPr>
          <p:cNvPr id="4" name="Title 3"/>
          <p:cNvSpPr>
            <a:spLocks noGrp="1"/>
          </p:cNvSpPr>
          <p:nvPr>
            <p:ph type="title"/>
          </p:nvPr>
        </p:nvSpPr>
        <p:spPr>
          <a:xfrm>
            <a:off x="197708" y="-1"/>
            <a:ext cx="4621427" cy="7306963"/>
          </a:xfrm>
        </p:spPr>
        <p:txBody>
          <a:bodyPr>
            <a:normAutofit fontScale="90000"/>
          </a:bodyPr>
          <a:lstStyle/>
          <a:p>
            <a:r>
              <a:rPr lang="en-US" dirty="0" smtClean="0"/>
              <a:t>Let’s Talk</a:t>
            </a:r>
            <a:br>
              <a:rPr lang="en-US" dirty="0" smtClean="0"/>
            </a:br>
            <a:r>
              <a:rPr lang="en-US" dirty="0"/>
              <a:t/>
            </a:r>
            <a:br>
              <a:rPr lang="en-US" dirty="0"/>
            </a:br>
            <a:r>
              <a:rPr lang="en-US" sz="2800" dirty="0" smtClean="0"/>
              <a:t>Expected Outcome</a:t>
            </a:r>
            <a:r>
              <a:rPr lang="en-US" dirty="0" smtClean="0"/>
              <a:t/>
            </a:r>
            <a:br>
              <a:rPr lang="en-US" dirty="0" smtClean="0"/>
            </a:br>
            <a:r>
              <a:rPr lang="en-US" sz="2400" b="0" dirty="0"/>
              <a:t>Understand the components of the professional  development </a:t>
            </a:r>
            <a:r>
              <a:rPr lang="en-US" sz="2400" b="0" dirty="0" smtClean="0"/>
              <a:t>framework</a:t>
            </a:r>
            <a:br>
              <a:rPr lang="en-US" sz="2400" b="0" dirty="0" smtClean="0"/>
            </a:br>
            <a:r>
              <a:rPr lang="en-US" sz="2400" b="0" dirty="0"/>
              <a:t/>
            </a:r>
            <a:br>
              <a:rPr lang="en-US" sz="2400" b="0" dirty="0"/>
            </a:br>
            <a:r>
              <a:rPr lang="en-US" sz="2800" dirty="0"/>
              <a:t>Expected Outcome</a:t>
            </a:r>
            <a:r>
              <a:rPr lang="en-US" sz="2400" dirty="0"/>
              <a:t/>
            </a:r>
            <a:br>
              <a:rPr lang="en-US" sz="2400" dirty="0"/>
            </a:br>
            <a:r>
              <a:rPr lang="en-US" sz="2400" b="0" dirty="0"/>
              <a:t>Learn about HCC’s approach in using relevant data to inform decision-making</a:t>
            </a:r>
            <a:br>
              <a:rPr lang="en-US" sz="2400" b="0" dirty="0"/>
            </a:br>
            <a:r>
              <a:rPr lang="en-US" sz="2400" b="0" dirty="0"/>
              <a:t/>
            </a:r>
            <a:br>
              <a:rPr lang="en-US" sz="2400" b="0" dirty="0"/>
            </a:br>
            <a:r>
              <a:rPr lang="en-US" sz="2800" dirty="0"/>
              <a:t>Expected Outcome</a:t>
            </a:r>
            <a:r>
              <a:rPr lang="en-US" sz="2400" dirty="0"/>
              <a:t/>
            </a:r>
            <a:br>
              <a:rPr lang="en-US" sz="2400" dirty="0"/>
            </a:br>
            <a:r>
              <a:rPr lang="en-US" sz="2400" b="0" dirty="0"/>
              <a:t>Explore student outcomes in co-requisite courses prior to and after professional development framework implementation</a:t>
            </a:r>
            <a:r>
              <a:rPr lang="en-US" sz="2400" dirty="0"/>
              <a:t/>
            </a:r>
            <a:br>
              <a:rPr lang="en-US" sz="2400" dirty="0"/>
            </a:br>
            <a:r>
              <a:rPr lang="en-US" sz="2400" dirty="0"/>
              <a:t/>
            </a:r>
            <a:br>
              <a:rPr lang="en-US" sz="2400" dirty="0"/>
            </a:br>
            <a:r>
              <a:rPr lang="en-US" sz="2400" dirty="0"/>
              <a:t/>
            </a:r>
            <a:br>
              <a:rPr lang="en-US" sz="2400" dirty="0"/>
            </a:br>
            <a:endParaRPr lang="en-US" dirty="0"/>
          </a:p>
        </p:txBody>
      </p:sp>
    </p:spTree>
    <p:extLst>
      <p:ext uri="{BB962C8B-B14F-4D97-AF65-F5344CB8AC3E}">
        <p14:creationId xmlns:p14="http://schemas.microsoft.com/office/powerpoint/2010/main" val="32845919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27D1-F877-FD4B-9F8E-48D81C6B8206}"/>
              </a:ext>
            </a:extLst>
          </p:cNvPr>
          <p:cNvSpPr>
            <a:spLocks noGrp="1"/>
          </p:cNvSpPr>
          <p:nvPr>
            <p:ph type="title"/>
          </p:nvPr>
        </p:nvSpPr>
        <p:spPr/>
        <p:txBody>
          <a:bodyPr/>
          <a:lstStyle/>
          <a:p>
            <a:r>
              <a:rPr lang="en-US" dirty="0" smtClean="0">
                <a:solidFill>
                  <a:schemeClr val="tx1"/>
                </a:solidFill>
              </a:rPr>
              <a:t>Conclusions:</a:t>
            </a:r>
            <a:endParaRPr lang="en-US" dirty="0">
              <a:solidFill>
                <a:schemeClr val="tx1"/>
              </a:solidFill>
            </a:endParaRPr>
          </a:p>
        </p:txBody>
      </p:sp>
      <p:sp>
        <p:nvSpPr>
          <p:cNvPr id="7" name="Content Placeholder 6">
            <a:extLst>
              <a:ext uri="{FF2B5EF4-FFF2-40B4-BE49-F238E27FC236}">
                <a16:creationId xmlns:a16="http://schemas.microsoft.com/office/drawing/2014/main" id="{9AA29F44-D4C5-C145-8DD8-D243E2B34408}"/>
              </a:ext>
            </a:extLst>
          </p:cNvPr>
          <p:cNvSpPr>
            <a:spLocks noGrp="1"/>
          </p:cNvSpPr>
          <p:nvPr>
            <p:ph idx="1"/>
          </p:nvPr>
        </p:nvSpPr>
        <p:spPr/>
        <p:txBody>
          <a:bodyPr/>
          <a:lstStyle/>
          <a:p>
            <a:pPr marL="685800" indent="-457200">
              <a:spcBef>
                <a:spcPts val="1200"/>
              </a:spcBef>
              <a:buFont typeface="Wingdings" panose="05000000000000000000" pitchFamily="2" charset="2"/>
              <a:buChar char="q"/>
            </a:pPr>
            <a:r>
              <a:rPr lang="en-US" dirty="0" err="1" smtClean="0">
                <a:solidFill>
                  <a:schemeClr val="tx1"/>
                </a:solidFill>
              </a:rPr>
              <a:t>Corequisite</a:t>
            </a:r>
            <a:r>
              <a:rPr lang="en-US" dirty="0" smtClean="0">
                <a:solidFill>
                  <a:schemeClr val="tx1"/>
                </a:solidFill>
              </a:rPr>
              <a:t> Professional  Development is key to building a    community of inquiry and practice that leads to sustainable </a:t>
            </a:r>
            <a:r>
              <a:rPr lang="en-US" dirty="0" err="1" smtClean="0">
                <a:solidFill>
                  <a:schemeClr val="tx1"/>
                </a:solidFill>
              </a:rPr>
              <a:t>corequisite</a:t>
            </a:r>
            <a:r>
              <a:rPr lang="en-US" dirty="0" smtClean="0">
                <a:solidFill>
                  <a:schemeClr val="tx1"/>
                </a:solidFill>
              </a:rPr>
              <a:t> program improvements </a:t>
            </a:r>
            <a:endParaRPr lang="en-US" dirty="0">
              <a:solidFill>
                <a:schemeClr val="tx1"/>
              </a:solidFill>
            </a:endParaRPr>
          </a:p>
          <a:p>
            <a:pPr marL="685800" indent="-457200">
              <a:spcBef>
                <a:spcPts val="1200"/>
              </a:spcBef>
              <a:buFont typeface="Wingdings" panose="05000000000000000000" pitchFamily="2" charset="2"/>
              <a:buChar char="q"/>
            </a:pPr>
            <a:r>
              <a:rPr lang="en-US" dirty="0" smtClean="0">
                <a:solidFill>
                  <a:schemeClr val="tx1"/>
                </a:solidFill>
              </a:rPr>
              <a:t>Data is critical for </a:t>
            </a:r>
            <a:r>
              <a:rPr lang="en-US" dirty="0" err="1" smtClean="0">
                <a:solidFill>
                  <a:schemeClr val="tx1"/>
                </a:solidFill>
              </a:rPr>
              <a:t>corequisite</a:t>
            </a:r>
            <a:r>
              <a:rPr lang="en-US" dirty="0" smtClean="0">
                <a:solidFill>
                  <a:schemeClr val="tx1"/>
                </a:solidFill>
              </a:rPr>
              <a:t> decision-making</a:t>
            </a:r>
            <a:endParaRPr lang="en-US" dirty="0">
              <a:solidFill>
                <a:schemeClr val="tx1"/>
              </a:solidFill>
            </a:endParaRPr>
          </a:p>
          <a:p>
            <a:pPr marL="685800" indent="-457200">
              <a:spcBef>
                <a:spcPts val="1200"/>
              </a:spcBef>
              <a:buFont typeface="Wingdings" panose="05000000000000000000" pitchFamily="2" charset="2"/>
              <a:buChar char="q"/>
            </a:pPr>
            <a:r>
              <a:rPr lang="en-US" dirty="0" smtClean="0">
                <a:solidFill>
                  <a:schemeClr val="tx1"/>
                </a:solidFill>
              </a:rPr>
              <a:t>Student Outcomes </a:t>
            </a:r>
            <a:r>
              <a:rPr lang="en-US" dirty="0">
                <a:solidFill>
                  <a:schemeClr val="tx1"/>
                </a:solidFill>
              </a:rPr>
              <a:t>in </a:t>
            </a:r>
            <a:r>
              <a:rPr lang="en-US" dirty="0" err="1" smtClean="0">
                <a:solidFill>
                  <a:schemeClr val="tx1"/>
                </a:solidFill>
              </a:rPr>
              <a:t>corequisite</a:t>
            </a:r>
            <a:r>
              <a:rPr lang="en-US" dirty="0" smtClean="0">
                <a:solidFill>
                  <a:schemeClr val="tx1"/>
                </a:solidFill>
              </a:rPr>
              <a:t> </a:t>
            </a:r>
            <a:r>
              <a:rPr lang="en-US" dirty="0">
                <a:solidFill>
                  <a:schemeClr val="tx1"/>
                </a:solidFill>
              </a:rPr>
              <a:t>courses </a:t>
            </a:r>
            <a:r>
              <a:rPr lang="en-US" dirty="0" smtClean="0">
                <a:solidFill>
                  <a:schemeClr val="tx1"/>
                </a:solidFill>
              </a:rPr>
              <a:t>require consistent communication among stakeholder (students, faculty, and staff) throughout the student life cycle </a:t>
            </a:r>
            <a:endParaRPr lang="en-US" dirty="0">
              <a:solidFill>
                <a:schemeClr val="tx1"/>
              </a:solidFill>
            </a:endParaRPr>
          </a:p>
          <a:p>
            <a:endParaRPr lang="en-US" dirty="0"/>
          </a:p>
        </p:txBody>
      </p:sp>
    </p:spTree>
    <p:extLst>
      <p:ext uri="{BB962C8B-B14F-4D97-AF65-F5344CB8AC3E}">
        <p14:creationId xmlns:p14="http://schemas.microsoft.com/office/powerpoint/2010/main" val="939186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7B05C-409B-4046-B33E-3BB8EC305E3B}"/>
              </a:ext>
            </a:extLst>
          </p:cNvPr>
          <p:cNvSpPr>
            <a:spLocks noGrp="1"/>
          </p:cNvSpPr>
          <p:nvPr>
            <p:ph type="title"/>
          </p:nvPr>
        </p:nvSpPr>
        <p:spPr/>
        <p:txBody>
          <a:bodyPr/>
          <a:lstStyle/>
          <a:p>
            <a:endParaRPr lang="en-US" dirty="0"/>
          </a:p>
        </p:txBody>
      </p:sp>
      <p:sp>
        <p:nvSpPr>
          <p:cNvPr id="2" name="Slide Number Placeholder 1">
            <a:extLst>
              <a:ext uri="{FF2B5EF4-FFF2-40B4-BE49-F238E27FC236}">
                <a16:creationId xmlns:a16="http://schemas.microsoft.com/office/drawing/2014/main" id="{E5B696A7-F643-7F45-BCD7-6E5295DE6AAD}"/>
              </a:ext>
            </a:extLst>
          </p:cNvPr>
          <p:cNvSpPr>
            <a:spLocks noGrp="1"/>
          </p:cNvSpPr>
          <p:nvPr>
            <p:ph type="sldNum" sz="quarter" idx="12"/>
          </p:nvPr>
        </p:nvSpPr>
        <p:spPr/>
        <p:txBody>
          <a:bodyPr/>
          <a:lstStyle/>
          <a:p>
            <a:fld id="{31EC62AD-1449-9143-8F26-15D729BEA7F6}" type="slidenum">
              <a:rPr lang="en-US" smtClean="0"/>
              <a:pPr/>
              <a:t>22</a:t>
            </a:fld>
            <a:endParaRPr lang="en-US" dirty="0"/>
          </a:p>
        </p:txBody>
      </p:sp>
    </p:spTree>
    <p:extLst>
      <p:ext uri="{BB962C8B-B14F-4D97-AF65-F5344CB8AC3E}">
        <p14:creationId xmlns:p14="http://schemas.microsoft.com/office/powerpoint/2010/main" val="224201801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8A15F1A-CF22-7044-884A-9F98B43E97B1}"/>
              </a:ext>
            </a:extLst>
          </p:cNvPr>
          <p:cNvSpPr>
            <a:spLocks noGrp="1"/>
          </p:cNvSpPr>
          <p:nvPr>
            <p:ph type="sldNum" sz="quarter" idx="12"/>
          </p:nvPr>
        </p:nvSpPr>
        <p:spPr/>
        <p:txBody>
          <a:bodyPr/>
          <a:lstStyle/>
          <a:p>
            <a:fld id="{31EC62AD-1449-9143-8F26-15D729BEA7F6}" type="slidenum">
              <a:rPr lang="en-US" smtClean="0"/>
              <a:t>3</a:t>
            </a:fld>
            <a:endParaRPr lang="en-US" dirty="0"/>
          </a:p>
        </p:txBody>
      </p:sp>
      <p:sp>
        <p:nvSpPr>
          <p:cNvPr id="2" name="Title 1"/>
          <p:cNvSpPr>
            <a:spLocks noGrp="1"/>
          </p:cNvSpPr>
          <p:nvPr>
            <p:ph type="title" idx="4294967295"/>
          </p:nvPr>
        </p:nvSpPr>
        <p:spPr>
          <a:xfrm>
            <a:off x="2403566" y="752294"/>
            <a:ext cx="7889965" cy="969963"/>
          </a:xfrm>
        </p:spPr>
        <p:txBody>
          <a:bodyPr>
            <a:normAutofit/>
          </a:bodyPr>
          <a:lstStyle/>
          <a:p>
            <a:r>
              <a:rPr lang="en-US" dirty="0" smtClean="0"/>
              <a:t>Expected Outcomes</a:t>
            </a:r>
            <a:endParaRPr lang="en-US" dirty="0"/>
          </a:p>
        </p:txBody>
      </p:sp>
      <p:sp>
        <p:nvSpPr>
          <p:cNvPr id="3" name="Content Placeholder 2"/>
          <p:cNvSpPr>
            <a:spLocks noGrp="1"/>
          </p:cNvSpPr>
          <p:nvPr>
            <p:ph idx="4294967295"/>
          </p:nvPr>
        </p:nvSpPr>
        <p:spPr>
          <a:xfrm>
            <a:off x="169818" y="1401332"/>
            <a:ext cx="11682358" cy="5339102"/>
          </a:xfrm>
        </p:spPr>
        <p:txBody>
          <a:bodyPr anchor="ctr">
            <a:noAutofit/>
          </a:bodyPr>
          <a:lstStyle/>
          <a:p>
            <a:pPr indent="0">
              <a:spcBef>
                <a:spcPts val="1200"/>
              </a:spcBef>
            </a:pPr>
            <a:r>
              <a:rPr lang="en-US" dirty="0" smtClean="0"/>
              <a:t>•</a:t>
            </a:r>
            <a:r>
              <a:rPr lang="en-US" sz="2400" dirty="0" smtClean="0"/>
              <a:t>Understand </a:t>
            </a:r>
            <a:r>
              <a:rPr lang="en-US" sz="2400" dirty="0"/>
              <a:t>the components of the professional </a:t>
            </a:r>
            <a:r>
              <a:rPr lang="en-US" sz="2400" dirty="0" smtClean="0"/>
              <a:t> development  framework</a:t>
            </a:r>
            <a:endParaRPr lang="en-US" sz="2400" dirty="0"/>
          </a:p>
          <a:p>
            <a:pPr indent="0">
              <a:spcBef>
                <a:spcPts val="1200"/>
              </a:spcBef>
            </a:pPr>
            <a:r>
              <a:rPr lang="en-US" sz="2400" dirty="0" smtClean="0"/>
              <a:t>•Learn </a:t>
            </a:r>
            <a:r>
              <a:rPr lang="en-US" sz="2400" dirty="0"/>
              <a:t>about HCC’s approach in using relevant data to inform decision-making</a:t>
            </a:r>
          </a:p>
          <a:p>
            <a:pPr indent="0">
              <a:spcBef>
                <a:spcPts val="1200"/>
              </a:spcBef>
            </a:pPr>
            <a:r>
              <a:rPr lang="en-US" sz="2400" dirty="0" smtClean="0"/>
              <a:t>•Explore </a:t>
            </a:r>
            <a:r>
              <a:rPr lang="en-US" sz="2400" dirty="0"/>
              <a:t>student outcomes in co-requisite courses prior to and after professional development framework implementation</a:t>
            </a:r>
          </a:p>
          <a:p>
            <a:pPr marL="0" indent="0">
              <a:lnSpc>
                <a:spcPct val="100000"/>
              </a:lnSpc>
              <a:spcBef>
                <a:spcPts val="1200"/>
              </a:spcBef>
              <a:buNone/>
            </a:pPr>
            <a:endParaRPr lang="en-US" sz="3200" dirty="0">
              <a:latin typeface="Avenir Book" charset="0"/>
              <a:ea typeface="Avenir Book" charset="0"/>
              <a:cs typeface="Avenir Book" charset="0"/>
            </a:endParaRPr>
          </a:p>
        </p:txBody>
      </p:sp>
      <p:pic>
        <p:nvPicPr>
          <p:cNvPr id="13" name="Picture 12"/>
          <p:cNvPicPr>
            <a:picLocks noChangeAspect="1"/>
          </p:cNvPicPr>
          <p:nvPr/>
        </p:nvPicPr>
        <p:blipFill>
          <a:blip r:embed="rId2"/>
          <a:stretch>
            <a:fillRect/>
          </a:stretch>
        </p:blipFill>
        <p:spPr>
          <a:xfrm>
            <a:off x="1750424" y="1936785"/>
            <a:ext cx="7471954" cy="49440"/>
          </a:xfrm>
          <a:prstGeom prst="rect">
            <a:avLst/>
          </a:prstGeom>
        </p:spPr>
      </p:pic>
    </p:spTree>
    <p:extLst>
      <p:ext uri="{BB962C8B-B14F-4D97-AF65-F5344CB8AC3E}">
        <p14:creationId xmlns:p14="http://schemas.microsoft.com/office/powerpoint/2010/main" val="346061857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86" y="775471"/>
            <a:ext cx="11436626" cy="755360"/>
          </a:xfrm>
        </p:spPr>
        <p:txBody>
          <a:bodyPr/>
          <a:lstStyle/>
          <a:p>
            <a:pPr algn="ctr"/>
            <a:r>
              <a:rPr lang="en-US" b="1" dirty="0"/>
              <a:t>Guiding Principles</a:t>
            </a:r>
          </a:p>
        </p:txBody>
      </p:sp>
      <p:sp>
        <p:nvSpPr>
          <p:cNvPr id="3" name="Content Placeholder 2"/>
          <p:cNvSpPr>
            <a:spLocks noGrp="1"/>
          </p:cNvSpPr>
          <p:nvPr>
            <p:ph idx="1"/>
          </p:nvPr>
        </p:nvSpPr>
        <p:spPr>
          <a:xfrm>
            <a:off x="377685" y="1535321"/>
            <a:ext cx="11609527" cy="4322799"/>
          </a:xfrm>
        </p:spPr>
        <p:txBody>
          <a:bodyPr>
            <a:noAutofit/>
          </a:bodyPr>
          <a:lstStyle/>
          <a:p>
            <a:r>
              <a:rPr lang="en-US" sz="1600" dirty="0"/>
              <a:t>A. Development of </a:t>
            </a:r>
            <a:r>
              <a:rPr lang="en-US" sz="1600" b="1" i="1" u="sng" dirty="0"/>
              <a:t>active intersectional engagement </a:t>
            </a:r>
            <a:r>
              <a:rPr lang="en-US" sz="1600" b="1" dirty="0"/>
              <a:t> </a:t>
            </a:r>
            <a:r>
              <a:rPr lang="en-US" sz="1600" dirty="0"/>
              <a:t>to support institutional excellence in teaching and learning </a:t>
            </a:r>
            <a:endParaRPr lang="en-US" sz="1600" dirty="0" smtClean="0"/>
          </a:p>
          <a:p>
            <a:pPr marL="0" indent="0">
              <a:buNone/>
            </a:pPr>
            <a:r>
              <a:rPr lang="en-US" sz="1600" b="1" dirty="0" smtClean="0"/>
              <a:t>(</a:t>
            </a:r>
            <a:r>
              <a:rPr lang="en-US" sz="1600" b="1" dirty="0"/>
              <a:t>ENGAGEMENT)</a:t>
            </a:r>
          </a:p>
          <a:p>
            <a:r>
              <a:rPr lang="en-US" sz="1600" dirty="0"/>
              <a:t>B. Exploration of </a:t>
            </a:r>
            <a:r>
              <a:rPr lang="en-US" sz="1600" b="1" i="1" u="sng" dirty="0"/>
              <a:t>effective pedagogies </a:t>
            </a:r>
            <a:r>
              <a:rPr lang="en-US" sz="1600" dirty="0"/>
              <a:t>to improve delivery and support mechanisms for co-requisite design models </a:t>
            </a:r>
            <a:endParaRPr lang="en-US" sz="1600" dirty="0" smtClean="0"/>
          </a:p>
          <a:p>
            <a:pPr marL="0" indent="0">
              <a:buNone/>
            </a:pPr>
            <a:r>
              <a:rPr lang="en-US" sz="1600" b="1" dirty="0" smtClean="0"/>
              <a:t>(</a:t>
            </a:r>
            <a:r>
              <a:rPr lang="en-US" sz="1600" b="1" dirty="0"/>
              <a:t>PEDAGOGY)</a:t>
            </a:r>
          </a:p>
          <a:p>
            <a:r>
              <a:rPr lang="en-US" sz="1600" dirty="0"/>
              <a:t>C. Promotion of </a:t>
            </a:r>
            <a:r>
              <a:rPr lang="en-US" sz="1600" b="1" i="1" u="sng" dirty="0"/>
              <a:t>asset-based approaches, purpose-driven practices, data-informed validation, and independent learning </a:t>
            </a:r>
            <a:r>
              <a:rPr lang="en-US" sz="1600" dirty="0"/>
              <a:t>to increase student success through intentional models of practice </a:t>
            </a:r>
            <a:endParaRPr lang="en-US" sz="1600" dirty="0" smtClean="0"/>
          </a:p>
          <a:p>
            <a:pPr marL="0" indent="0">
              <a:buNone/>
            </a:pPr>
            <a:r>
              <a:rPr lang="en-US" sz="1600" b="1" dirty="0" smtClean="0"/>
              <a:t>(</a:t>
            </a:r>
            <a:r>
              <a:rPr lang="en-US" sz="1600" b="1" dirty="0"/>
              <a:t>STUDENT SUCCESS)</a:t>
            </a:r>
          </a:p>
          <a:p>
            <a:r>
              <a:rPr lang="en-US" sz="1600" dirty="0"/>
              <a:t>D. Development of </a:t>
            </a:r>
            <a:r>
              <a:rPr lang="en-US" sz="1600" b="1" i="1" u="sng" dirty="0"/>
              <a:t>responsive and evaluative practices and learning experiences to promote rigor in academic and workforce educational expectations</a:t>
            </a:r>
            <a:r>
              <a:rPr lang="en-US" sz="1600" b="1" dirty="0"/>
              <a:t> </a:t>
            </a:r>
            <a:endParaRPr lang="en-US" sz="1600" b="1" dirty="0" smtClean="0"/>
          </a:p>
          <a:p>
            <a:pPr marL="0" indent="0">
              <a:buNone/>
            </a:pPr>
            <a:r>
              <a:rPr lang="en-US" sz="1600" b="1" dirty="0" smtClean="0"/>
              <a:t>(RIGOR</a:t>
            </a:r>
            <a:r>
              <a:rPr lang="en-US" sz="1600" b="1" dirty="0"/>
              <a:t>)</a:t>
            </a:r>
          </a:p>
          <a:p>
            <a:r>
              <a:rPr lang="en-US" sz="1600" dirty="0"/>
              <a:t>E. Cultivation of </a:t>
            </a:r>
            <a:r>
              <a:rPr lang="en-US" sz="1600" b="1" i="1" u="sng" dirty="0"/>
              <a:t>equity-minded,</a:t>
            </a:r>
            <a:r>
              <a:rPr lang="en-US" sz="1600" b="1" u="sng" dirty="0"/>
              <a:t> </a:t>
            </a:r>
            <a:r>
              <a:rPr lang="en-US" sz="1600" b="1" i="1" u="sng" dirty="0"/>
              <a:t>innovative, inclusive, and culturally-relevant practices</a:t>
            </a:r>
            <a:r>
              <a:rPr lang="en-US" sz="1600" b="1" dirty="0"/>
              <a:t> </a:t>
            </a:r>
            <a:r>
              <a:rPr lang="en-US" sz="1600" dirty="0"/>
              <a:t>that translate to all sectors of institutional operations </a:t>
            </a:r>
            <a:endParaRPr lang="en-US" sz="1600" dirty="0" smtClean="0"/>
          </a:p>
          <a:p>
            <a:pPr marL="0" indent="0">
              <a:buNone/>
            </a:pPr>
            <a:r>
              <a:rPr lang="en-US" sz="1600" b="1" dirty="0" smtClean="0"/>
              <a:t>(</a:t>
            </a:r>
            <a:r>
              <a:rPr lang="en-US" sz="1600" b="1" dirty="0"/>
              <a:t>EQUITY)</a:t>
            </a:r>
          </a:p>
          <a:p>
            <a:r>
              <a:rPr lang="en-US" sz="1600" dirty="0"/>
              <a:t>F. Integration of </a:t>
            </a:r>
            <a:r>
              <a:rPr lang="en-US" sz="1600" b="1" i="1" u="sng" dirty="0"/>
              <a:t>programs, services, and feedback mechanisms to develop intentional student-centered practices </a:t>
            </a:r>
            <a:r>
              <a:rPr lang="en-US" sz="1600" dirty="0"/>
              <a:t>that promote engagement and retention </a:t>
            </a:r>
            <a:endParaRPr lang="en-US" sz="1600" dirty="0" smtClean="0"/>
          </a:p>
          <a:p>
            <a:pPr marL="0" indent="0">
              <a:buNone/>
            </a:pPr>
            <a:r>
              <a:rPr lang="en-US" sz="1600" b="1" dirty="0" smtClean="0"/>
              <a:t>(</a:t>
            </a:r>
            <a:r>
              <a:rPr lang="en-US" sz="1600" b="1" dirty="0"/>
              <a:t>RETENTION)</a:t>
            </a:r>
          </a:p>
        </p:txBody>
      </p:sp>
    </p:spTree>
    <p:extLst>
      <p:ext uri="{BB962C8B-B14F-4D97-AF65-F5344CB8AC3E}">
        <p14:creationId xmlns:p14="http://schemas.microsoft.com/office/powerpoint/2010/main" val="41872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Faculty and Staff-led Model</a:t>
            </a:r>
            <a:endParaRPr lang="en-US" dirty="0"/>
          </a:p>
        </p:txBody>
      </p:sp>
      <p:sp>
        <p:nvSpPr>
          <p:cNvPr id="3" name="Content Placeholder 2"/>
          <p:cNvSpPr>
            <a:spLocks noGrp="1"/>
          </p:cNvSpPr>
          <p:nvPr>
            <p:ph idx="1"/>
          </p:nvPr>
        </p:nvSpPr>
        <p:spPr/>
        <p:txBody>
          <a:bodyPr/>
          <a:lstStyle/>
          <a:p>
            <a:pPr marL="0" indent="0">
              <a:buNone/>
            </a:pPr>
            <a:r>
              <a:rPr lang="en-US" dirty="0"/>
              <a:t>Faculty-led faculty development with increased focus on co-requisite professional development is seen as an opportunity to scale student success--starting with gateway courses. </a:t>
            </a:r>
            <a:endParaRPr lang="en-US" b="1" dirty="0"/>
          </a:p>
          <a:p>
            <a:r>
              <a:rPr lang="en-US" b="1" dirty="0"/>
              <a:t>Serve as a Session(s) Facilitator</a:t>
            </a:r>
            <a:endParaRPr lang="en-US" dirty="0"/>
          </a:p>
          <a:p>
            <a:r>
              <a:rPr lang="en-US" b="1" dirty="0"/>
              <a:t>Develop Session(s) with Instructional Designer</a:t>
            </a:r>
            <a:endParaRPr lang="en-US" dirty="0"/>
          </a:p>
        </p:txBody>
      </p:sp>
    </p:spTree>
    <p:extLst>
      <p:ext uri="{BB962C8B-B14F-4D97-AF65-F5344CB8AC3E}">
        <p14:creationId xmlns:p14="http://schemas.microsoft.com/office/powerpoint/2010/main" val="2666553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0170" y="790689"/>
            <a:ext cx="6310814" cy="4967560"/>
          </a:xfrm>
        </p:spPr>
        <p:txBody>
          <a:bodyPr>
            <a:normAutofit/>
          </a:bodyPr>
          <a:lstStyle/>
          <a:p>
            <a:endParaRPr lang="en-US" dirty="0" smtClean="0"/>
          </a:p>
          <a:p>
            <a:r>
              <a:rPr lang="en-US" dirty="0" smtClean="0"/>
              <a:t>1) There are </a:t>
            </a:r>
            <a:r>
              <a:rPr lang="en-US" b="1" i="1" dirty="0" smtClean="0"/>
              <a:t>6 Topics </a:t>
            </a:r>
            <a:r>
              <a:rPr lang="en-US" dirty="0" smtClean="0"/>
              <a:t>with individual </a:t>
            </a:r>
            <a:r>
              <a:rPr lang="en-US" b="1" i="1" dirty="0" smtClean="0"/>
              <a:t>Guided Principles</a:t>
            </a:r>
            <a:r>
              <a:rPr lang="en-US" dirty="0" smtClean="0"/>
              <a:t>. Could you tell me why these </a:t>
            </a:r>
            <a:r>
              <a:rPr lang="en-US" b="1" i="1" dirty="0" smtClean="0"/>
              <a:t>6 Topics </a:t>
            </a:r>
            <a:r>
              <a:rPr lang="en-US" dirty="0" smtClean="0"/>
              <a:t>were selected? </a:t>
            </a:r>
          </a:p>
          <a:p>
            <a:pPr indent="0"/>
            <a:r>
              <a:rPr lang="en-US" dirty="0"/>
              <a:t>2</a:t>
            </a:r>
            <a:r>
              <a:rPr lang="en-US" dirty="0" smtClean="0"/>
              <a:t>) How does the </a:t>
            </a:r>
            <a:r>
              <a:rPr lang="en-US" b="1" i="1" dirty="0" smtClean="0"/>
              <a:t>Faculty and Staff led Model </a:t>
            </a:r>
            <a:r>
              <a:rPr lang="en-US" dirty="0" smtClean="0"/>
              <a:t>work?</a:t>
            </a:r>
          </a:p>
          <a:p>
            <a:endParaRPr lang="en-US" dirty="0"/>
          </a:p>
        </p:txBody>
      </p:sp>
      <p:sp>
        <p:nvSpPr>
          <p:cNvPr id="3" name="Slide Number Placeholder 2"/>
          <p:cNvSpPr>
            <a:spLocks noGrp="1"/>
          </p:cNvSpPr>
          <p:nvPr>
            <p:ph type="sldNum" sz="quarter" idx="4294967295"/>
          </p:nvPr>
        </p:nvSpPr>
        <p:spPr/>
        <p:txBody>
          <a:bodyPr/>
          <a:lstStyle/>
          <a:p>
            <a:fld id="{31EC62AD-1449-9143-8F26-15D729BEA7F6}" type="slidenum">
              <a:rPr lang="en-US" smtClean="0"/>
              <a:t>6</a:t>
            </a:fld>
            <a:endParaRPr lang="en-US" dirty="0"/>
          </a:p>
        </p:txBody>
      </p:sp>
      <p:sp>
        <p:nvSpPr>
          <p:cNvPr id="4" name="Title 3"/>
          <p:cNvSpPr>
            <a:spLocks noGrp="1"/>
          </p:cNvSpPr>
          <p:nvPr>
            <p:ph type="title"/>
          </p:nvPr>
        </p:nvSpPr>
        <p:spPr>
          <a:xfrm>
            <a:off x="197708" y="-1"/>
            <a:ext cx="4722462" cy="6858001"/>
          </a:xfrm>
        </p:spPr>
        <p:txBody>
          <a:bodyPr>
            <a:normAutofit/>
          </a:bodyPr>
          <a:lstStyle/>
          <a:p>
            <a:pPr marL="571500" indent="-571500">
              <a:buFont typeface="Arial" panose="020B0604020202020204" pitchFamily="34" charset="0"/>
              <a:buChar char="•"/>
            </a:pPr>
            <a:r>
              <a:rPr lang="en-US" dirty="0" smtClean="0"/>
              <a:t>Let’s Talk</a:t>
            </a:r>
            <a:br>
              <a:rPr lang="en-US" dirty="0" smtClean="0"/>
            </a:br>
            <a:r>
              <a:rPr lang="en-US" dirty="0"/>
              <a:t/>
            </a:r>
            <a:br>
              <a:rPr lang="en-US" dirty="0"/>
            </a:br>
            <a:r>
              <a:rPr lang="en-US" sz="2800" dirty="0" smtClean="0"/>
              <a:t>Expected Outcome</a:t>
            </a:r>
            <a:r>
              <a:rPr lang="en-US" dirty="0" smtClean="0"/>
              <a:t/>
            </a:r>
            <a:br>
              <a:rPr lang="en-US" dirty="0" smtClean="0"/>
            </a:br>
            <a:r>
              <a:rPr lang="en-US" sz="2400" b="0" dirty="0" smtClean="0"/>
              <a:t>Understand </a:t>
            </a:r>
            <a:r>
              <a:rPr lang="en-US" sz="2400" b="0" dirty="0"/>
              <a:t>the components of the professional  development framework</a:t>
            </a:r>
            <a:r>
              <a:rPr lang="en-US" dirty="0"/>
              <a:t/>
            </a:r>
            <a:br>
              <a:rPr lang="en-US" dirty="0"/>
            </a:br>
            <a:r>
              <a:rPr lang="en-US" dirty="0" smtClean="0"/>
              <a:t/>
            </a:r>
            <a:br>
              <a:rPr lang="en-US" dirty="0" smtClean="0"/>
            </a:br>
            <a:r>
              <a:rPr lang="en-US" sz="2000" b="0" dirty="0" smtClean="0"/>
              <a:t>How </a:t>
            </a:r>
            <a:r>
              <a:rPr lang="en-US" sz="2000" b="0" dirty="0"/>
              <a:t>the topic relates to Student Success</a:t>
            </a:r>
            <a:br>
              <a:rPr lang="en-US" sz="2000" b="0" dirty="0"/>
            </a:br>
            <a:r>
              <a:rPr lang="en-US" sz="2000" b="0" dirty="0" smtClean="0"/>
              <a:t>How </a:t>
            </a:r>
            <a:r>
              <a:rPr lang="en-US" sz="2000" b="0" dirty="0"/>
              <a:t>the topic is connected to Equity and Equity-Mindedness</a:t>
            </a:r>
            <a:br>
              <a:rPr lang="en-US" sz="2000" b="0" dirty="0"/>
            </a:br>
            <a:r>
              <a:rPr lang="en-US" sz="2000" b="0" dirty="0" smtClean="0"/>
              <a:t>Results </a:t>
            </a:r>
            <a:r>
              <a:rPr lang="en-US" sz="2000" b="0" dirty="0"/>
              <a:t>that show evidence of success/equitable outcomes</a:t>
            </a:r>
            <a:br>
              <a:rPr lang="en-US" sz="2000" b="0" dirty="0"/>
            </a:br>
            <a:endParaRPr lang="en-US" sz="2000" b="0" dirty="0"/>
          </a:p>
        </p:txBody>
      </p:sp>
    </p:spTree>
    <p:extLst>
      <p:ext uri="{BB962C8B-B14F-4D97-AF65-F5344CB8AC3E}">
        <p14:creationId xmlns:p14="http://schemas.microsoft.com/office/powerpoint/2010/main" val="18703044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514" y="369161"/>
            <a:ext cx="10178322" cy="1492132"/>
          </a:xfrm>
        </p:spPr>
        <p:txBody>
          <a:bodyPr/>
          <a:lstStyle/>
          <a:p>
            <a:pPr algn="ctr"/>
            <a:r>
              <a:rPr lang="en-US" b="1" dirty="0"/>
              <a:t>Approach</a:t>
            </a:r>
          </a:p>
        </p:txBody>
      </p:sp>
      <p:graphicFrame>
        <p:nvGraphicFramePr>
          <p:cNvPr id="4" name="Diagram 3"/>
          <p:cNvGraphicFramePr/>
          <p:nvPr>
            <p:extLst/>
          </p:nvPr>
        </p:nvGraphicFramePr>
        <p:xfrm>
          <a:off x="1743676" y="1820562"/>
          <a:ext cx="8128000" cy="3980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H="1">
            <a:off x="4714308" y="3271962"/>
            <a:ext cx="2186735" cy="1077218"/>
          </a:xfrm>
          <a:prstGeom prst="rect">
            <a:avLst/>
          </a:prstGeom>
          <a:noFill/>
        </p:spPr>
        <p:txBody>
          <a:bodyPr wrap="square" rtlCol="0">
            <a:spAutoFit/>
          </a:bodyPr>
          <a:lstStyle/>
          <a:p>
            <a:pPr algn="ctr"/>
            <a:r>
              <a:rPr lang="en-US" sz="3200" b="1" dirty="0"/>
              <a:t>GROW</a:t>
            </a:r>
            <a:r>
              <a:rPr lang="en-US" sz="3200" dirty="0"/>
              <a:t> Model</a:t>
            </a:r>
          </a:p>
        </p:txBody>
      </p:sp>
    </p:spTree>
    <p:extLst>
      <p:ext uri="{BB962C8B-B14F-4D97-AF65-F5344CB8AC3E}">
        <p14:creationId xmlns:p14="http://schemas.microsoft.com/office/powerpoint/2010/main" val="390628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979244" y="135081"/>
                <a:ext cx="9720072" cy="1499616"/>
              </a:xfrm>
            </p:spPr>
            <p:txBody>
              <a:bodyPr>
                <a:normAutofit/>
              </a:bodyPr>
              <a:lstStyle/>
              <a:p>
                <a:r>
                  <a:rPr lang="en-US" sz="4000" b="1" i="1" dirty="0">
                    <a:latin typeface="Avenir Medium"/>
                    <a:ea typeface="Cambria Math" panose="02040503050406030204" pitchFamily="18" charset="0"/>
                  </a:rPr>
                  <a:t>NG</a:t>
                </a:r>
                <a14:m>
                  <m:oMath xmlns:m="http://schemas.openxmlformats.org/officeDocument/2006/math">
                    <m:sSup>
                      <m:sSupPr>
                        <m:ctrlPr>
                          <a:rPr lang="en-US" sz="4000" b="1" i="1">
                            <a:latin typeface="Cambria Math" panose="02040503050406030204" pitchFamily="18" charset="0"/>
                          </a:rPr>
                        </m:ctrlPr>
                      </m:sSupPr>
                      <m:e>
                        <m:r>
                          <a:rPr lang="en-US" sz="4000" b="1" i="1">
                            <a:latin typeface="Cambria Math" panose="02040503050406030204" pitchFamily="18" charset="0"/>
                          </a:rPr>
                          <m:t>𝑩</m:t>
                        </m:r>
                      </m:e>
                      <m:sup>
                        <m:r>
                          <a:rPr lang="en-US" sz="4000" b="1" i="1">
                            <a:latin typeface="Cambria Math" panose="02040503050406030204" pitchFamily="18" charset="0"/>
                          </a:rPr>
                          <m:t>𝟐</m:t>
                        </m:r>
                      </m:sup>
                    </m:sSup>
                    <m:r>
                      <a:rPr lang="en-US" sz="4000" b="1" i="1">
                        <a:latin typeface="Cambria Math" panose="02040503050406030204" pitchFamily="18" charset="0"/>
                      </a:rPr>
                      <m:t>𝑰</m:t>
                    </m:r>
                  </m:oMath>
                </a14:m>
                <a:r>
                  <a:rPr lang="en-US" sz="4000" b="1" dirty="0">
                    <a:latin typeface="Avenir Medium"/>
                  </a:rPr>
                  <a:t>* </a:t>
                </a:r>
                <a:r>
                  <a:rPr lang="en-US" sz="4000" b="1" dirty="0" smtClean="0">
                    <a:latin typeface="Avenir Medium"/>
                  </a:rPr>
                  <a:t>Process</a:t>
                </a:r>
                <a:endParaRPr lang="en-US" sz="4000" b="1" dirty="0">
                  <a:latin typeface="Avenir Medium"/>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979244" y="135081"/>
                <a:ext cx="9720072" cy="1499616"/>
              </a:xfrm>
              <a:blipFill>
                <a:blip r:embed="rId3"/>
                <a:stretch>
                  <a:fillRect l="-2258"/>
                </a:stretch>
              </a:blipFill>
            </p:spPr>
            <p:txBody>
              <a:bodyPr/>
              <a:lstStyle/>
              <a:p>
                <a:r>
                  <a:rPr lang="en-US">
                    <a:noFill/>
                  </a:rPr>
                  <a:t> </a:t>
                </a:r>
              </a:p>
            </p:txBody>
          </p:sp>
        </mc:Fallback>
      </mc:AlternateContent>
      <p:cxnSp>
        <p:nvCxnSpPr>
          <p:cNvPr id="8" name="Straight Connector 7"/>
          <p:cNvCxnSpPr/>
          <p:nvPr/>
        </p:nvCxnSpPr>
        <p:spPr>
          <a:xfrm>
            <a:off x="982364" y="1525716"/>
            <a:ext cx="1037143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058F223F-8FB8-455D-89DD-78D109FCD40C}"/>
              </a:ext>
            </a:extLst>
          </p:cNvPr>
          <p:cNvGrpSpPr/>
          <p:nvPr/>
        </p:nvGrpSpPr>
        <p:grpSpPr>
          <a:xfrm>
            <a:off x="979245" y="1711611"/>
            <a:ext cx="10900545" cy="4685600"/>
            <a:chOff x="982363" y="1525716"/>
            <a:chExt cx="10900545" cy="4685599"/>
          </a:xfrm>
        </p:grpSpPr>
        <p:grpSp>
          <p:nvGrpSpPr>
            <p:cNvPr id="9" name="Group 8">
              <a:extLst>
                <a:ext uri="{FF2B5EF4-FFF2-40B4-BE49-F238E27FC236}">
                  <a16:creationId xmlns:a16="http://schemas.microsoft.com/office/drawing/2014/main" id="{7EB546E5-517B-45BA-A89D-13947CE21889}"/>
                </a:ext>
              </a:extLst>
            </p:cNvPr>
            <p:cNvGrpSpPr/>
            <p:nvPr/>
          </p:nvGrpSpPr>
          <p:grpSpPr>
            <a:xfrm>
              <a:off x="982363" y="1525716"/>
              <a:ext cx="7972666" cy="4685599"/>
              <a:chOff x="1882583" y="1720870"/>
              <a:chExt cx="7018073" cy="4124579"/>
            </a:xfrm>
            <a:effectLst>
              <a:outerShdw blurRad="50800" dist="38100" dir="2700000" sx="102000" sy="102000" algn="tl" rotWithShape="0">
                <a:prstClr val="black">
                  <a:alpha val="21000"/>
                </a:prstClr>
              </a:outerShdw>
            </a:effectLst>
            <a:scene3d>
              <a:camera prst="orthographicFront"/>
              <a:lightRig rig="soft" dir="t">
                <a:rot lat="0" lon="0" rev="21594000"/>
              </a:lightRig>
            </a:scene3d>
          </p:grpSpPr>
          <p:grpSp>
            <p:nvGrpSpPr>
              <p:cNvPr id="15" name="Group 14">
                <a:extLst>
                  <a:ext uri="{FF2B5EF4-FFF2-40B4-BE49-F238E27FC236}">
                    <a16:creationId xmlns:a16="http://schemas.microsoft.com/office/drawing/2014/main" id="{A5037E21-1D59-486C-9AA3-FAACDC0E5F25}"/>
                  </a:ext>
                </a:extLst>
              </p:cNvPr>
              <p:cNvGrpSpPr/>
              <p:nvPr/>
            </p:nvGrpSpPr>
            <p:grpSpPr>
              <a:xfrm>
                <a:off x="1882583" y="1997329"/>
                <a:ext cx="3619476" cy="3542860"/>
                <a:chOff x="1882583" y="1997329"/>
                <a:chExt cx="3619476" cy="3542860"/>
              </a:xfrm>
            </p:grpSpPr>
            <p:sp>
              <p:nvSpPr>
                <p:cNvPr id="17" name="Freeform 11">
                  <a:extLst>
                    <a:ext uri="{FF2B5EF4-FFF2-40B4-BE49-F238E27FC236}">
                      <a16:creationId xmlns:a16="http://schemas.microsoft.com/office/drawing/2014/main" id="{5E88983F-8032-487C-950E-8A2B884656C3}"/>
                    </a:ext>
                  </a:extLst>
                </p:cNvPr>
                <p:cNvSpPr/>
                <p:nvPr/>
              </p:nvSpPr>
              <p:spPr>
                <a:xfrm>
                  <a:off x="1882583" y="1997329"/>
                  <a:ext cx="3616693" cy="724520"/>
                </a:xfrm>
                <a:custGeom>
                  <a:avLst/>
                  <a:gdLst>
                    <a:gd name="connsiteX0" fmla="*/ 2940388 w 3616693"/>
                    <a:gd name="connsiteY0" fmla="*/ 0 h 724520"/>
                    <a:gd name="connsiteX1" fmla="*/ 3616693 w 3616693"/>
                    <a:gd name="connsiteY1" fmla="*/ 1 h 724520"/>
                    <a:gd name="connsiteX2" fmla="*/ 3460069 w 3616693"/>
                    <a:gd name="connsiteY2" fmla="*/ 257812 h 724520"/>
                    <a:gd name="connsiteX3" fmla="*/ 3326545 w 3616693"/>
                    <a:gd name="connsiteY3" fmla="*/ 534990 h 724520"/>
                    <a:gd name="connsiteX4" fmla="*/ 3257176 w 3616693"/>
                    <a:gd name="connsiteY4" fmla="*/ 724520 h 724520"/>
                    <a:gd name="connsiteX5" fmla="*/ 2441362 w 3616693"/>
                    <a:gd name="connsiteY5" fmla="*/ 724520 h 724520"/>
                    <a:gd name="connsiteX6" fmla="*/ 1416251 w 3616693"/>
                    <a:gd name="connsiteY6" fmla="*/ 724520 h 724520"/>
                    <a:gd name="connsiteX7" fmla="*/ 0 w 3616693"/>
                    <a:gd name="connsiteY7" fmla="*/ 724520 h 724520"/>
                    <a:gd name="connsiteX8" fmla="*/ 0 w 3616693"/>
                    <a:gd name="connsiteY8" fmla="*/ 2 h 724520"/>
                    <a:gd name="connsiteX9" fmla="*/ 2940389 w 3616693"/>
                    <a:gd name="connsiteY9" fmla="*/ 2 h 724520"/>
                    <a:gd name="connsiteX10" fmla="*/ 2940388 w 3616693"/>
                    <a:gd name="connsiteY10" fmla="*/ 0 h 72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6693" h="724520">
                      <a:moveTo>
                        <a:pt x="2940388" y="0"/>
                      </a:moveTo>
                      <a:lnTo>
                        <a:pt x="3616693" y="1"/>
                      </a:lnTo>
                      <a:lnTo>
                        <a:pt x="3460069" y="257812"/>
                      </a:lnTo>
                      <a:cubicBezTo>
                        <a:pt x="3411256" y="347669"/>
                        <a:pt x="3366659" y="440151"/>
                        <a:pt x="3326545" y="534990"/>
                      </a:cubicBezTo>
                      <a:lnTo>
                        <a:pt x="3257176" y="724520"/>
                      </a:lnTo>
                      <a:lnTo>
                        <a:pt x="2441362" y="724520"/>
                      </a:lnTo>
                      <a:lnTo>
                        <a:pt x="1416251" y="724520"/>
                      </a:lnTo>
                      <a:lnTo>
                        <a:pt x="0" y="724520"/>
                      </a:lnTo>
                      <a:lnTo>
                        <a:pt x="0" y="2"/>
                      </a:lnTo>
                      <a:lnTo>
                        <a:pt x="2940389" y="2"/>
                      </a:lnTo>
                      <a:lnTo>
                        <a:pt x="2940388" y="0"/>
                      </a:lnTo>
                      <a:close/>
                    </a:path>
                  </a:pathLst>
                </a:custGeom>
                <a:solidFill>
                  <a:schemeClr val="accent5"/>
                </a:solidFill>
                <a:ln>
                  <a:noFill/>
                </a:ln>
                <a:sp3d prstMaterial="plastic">
                  <a:bevelT w="63500" h="107950"/>
                  <a:bevelB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0">
                  <a:extLst>
                    <a:ext uri="{FF2B5EF4-FFF2-40B4-BE49-F238E27FC236}">
                      <a16:creationId xmlns:a16="http://schemas.microsoft.com/office/drawing/2014/main" id="{14CC79E4-2EB2-445B-9019-69ACDAD55C5F}"/>
                    </a:ext>
                  </a:extLst>
                </p:cNvPr>
                <p:cNvSpPr/>
                <p:nvPr/>
              </p:nvSpPr>
              <p:spPr>
                <a:xfrm>
                  <a:off x="1882583" y="3397267"/>
                  <a:ext cx="3099464" cy="729348"/>
                </a:xfrm>
                <a:custGeom>
                  <a:avLst/>
                  <a:gdLst>
                    <a:gd name="connsiteX0" fmla="*/ 0 w 3099464"/>
                    <a:gd name="connsiteY0" fmla="*/ 0 h 729348"/>
                    <a:gd name="connsiteX1" fmla="*/ 1416669 w 3099464"/>
                    <a:gd name="connsiteY1" fmla="*/ 0 h 729348"/>
                    <a:gd name="connsiteX2" fmla="*/ 2442085 w 3099464"/>
                    <a:gd name="connsiteY2" fmla="*/ 0 h 729348"/>
                    <a:gd name="connsiteX3" fmla="*/ 3099464 w 3099464"/>
                    <a:gd name="connsiteY3" fmla="*/ 0 h 729348"/>
                    <a:gd name="connsiteX4" fmla="*/ 3093735 w 3099464"/>
                    <a:gd name="connsiteY4" fmla="*/ 45091 h 729348"/>
                    <a:gd name="connsiteX5" fmla="*/ 3077364 w 3099464"/>
                    <a:gd name="connsiteY5" fmla="*/ 369292 h 729348"/>
                    <a:gd name="connsiteX6" fmla="*/ 3093735 w 3099464"/>
                    <a:gd name="connsiteY6" fmla="*/ 693493 h 729348"/>
                    <a:gd name="connsiteX7" fmla="*/ 3098290 w 3099464"/>
                    <a:gd name="connsiteY7" fmla="*/ 729348 h 729348"/>
                    <a:gd name="connsiteX8" fmla="*/ 2442085 w 3099464"/>
                    <a:gd name="connsiteY8" fmla="*/ 729348 h 729348"/>
                    <a:gd name="connsiteX9" fmla="*/ 1416669 w 3099464"/>
                    <a:gd name="connsiteY9" fmla="*/ 729348 h 729348"/>
                    <a:gd name="connsiteX10" fmla="*/ 0 w 3099464"/>
                    <a:gd name="connsiteY10" fmla="*/ 729348 h 729348"/>
                    <a:gd name="connsiteX11" fmla="*/ 0 w 3099464"/>
                    <a:gd name="connsiteY11" fmla="*/ 0 h 72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9464" h="729348">
                      <a:moveTo>
                        <a:pt x="0" y="0"/>
                      </a:moveTo>
                      <a:lnTo>
                        <a:pt x="1416669" y="0"/>
                      </a:lnTo>
                      <a:lnTo>
                        <a:pt x="2442085" y="0"/>
                      </a:lnTo>
                      <a:lnTo>
                        <a:pt x="3099464" y="0"/>
                      </a:lnTo>
                      <a:lnTo>
                        <a:pt x="3093735" y="45091"/>
                      </a:lnTo>
                      <a:cubicBezTo>
                        <a:pt x="3082909" y="151686"/>
                        <a:pt x="3077364" y="259841"/>
                        <a:pt x="3077364" y="369292"/>
                      </a:cubicBezTo>
                      <a:cubicBezTo>
                        <a:pt x="3077364" y="478743"/>
                        <a:pt x="3082909" y="586899"/>
                        <a:pt x="3093735" y="693493"/>
                      </a:cubicBezTo>
                      <a:lnTo>
                        <a:pt x="3098290" y="729348"/>
                      </a:lnTo>
                      <a:lnTo>
                        <a:pt x="2442085" y="729348"/>
                      </a:lnTo>
                      <a:lnTo>
                        <a:pt x="1416669" y="729348"/>
                      </a:lnTo>
                      <a:lnTo>
                        <a:pt x="0" y="729348"/>
                      </a:lnTo>
                      <a:lnTo>
                        <a:pt x="0" y="0"/>
                      </a:lnTo>
                      <a:close/>
                    </a:path>
                  </a:pathLst>
                </a:custGeom>
                <a:solidFill>
                  <a:schemeClr val="accent5"/>
                </a:solidFill>
                <a:ln>
                  <a:noFill/>
                </a:ln>
                <a:sp3d prstMaterial="plastic">
                  <a:bevelT w="63500" h="107950"/>
                  <a:bevelB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9">
                  <a:extLst>
                    <a:ext uri="{FF2B5EF4-FFF2-40B4-BE49-F238E27FC236}">
                      <a16:creationId xmlns:a16="http://schemas.microsoft.com/office/drawing/2014/main" id="{31AB9079-31C8-4A42-9557-2C9DC37DF89A}"/>
                    </a:ext>
                  </a:extLst>
                </p:cNvPr>
                <p:cNvSpPr/>
                <p:nvPr/>
              </p:nvSpPr>
              <p:spPr>
                <a:xfrm>
                  <a:off x="1882583" y="4802036"/>
                  <a:ext cx="3619476" cy="738153"/>
                </a:xfrm>
                <a:custGeom>
                  <a:avLst/>
                  <a:gdLst>
                    <a:gd name="connsiteX0" fmla="*/ 0 w 3619476"/>
                    <a:gd name="connsiteY0" fmla="*/ 0 h 738153"/>
                    <a:gd name="connsiteX1" fmla="*/ 1416670 w 3619476"/>
                    <a:gd name="connsiteY1" fmla="*/ 0 h 738153"/>
                    <a:gd name="connsiteX2" fmla="*/ 2442085 w 3619476"/>
                    <a:gd name="connsiteY2" fmla="*/ 0 h 738153"/>
                    <a:gd name="connsiteX3" fmla="*/ 3253797 w 3619476"/>
                    <a:gd name="connsiteY3" fmla="*/ 0 h 738153"/>
                    <a:gd name="connsiteX4" fmla="*/ 3326545 w 3619476"/>
                    <a:gd name="connsiteY4" fmla="*/ 198763 h 738153"/>
                    <a:gd name="connsiteX5" fmla="*/ 3618896 w 3619476"/>
                    <a:gd name="connsiteY5" fmla="*/ 737378 h 738153"/>
                    <a:gd name="connsiteX6" fmla="*/ 3619476 w 3619476"/>
                    <a:gd name="connsiteY6" fmla="*/ 738153 h 738153"/>
                    <a:gd name="connsiteX7" fmla="*/ 3256394 w 3619476"/>
                    <a:gd name="connsiteY7" fmla="*/ 738153 h 738153"/>
                    <a:gd name="connsiteX8" fmla="*/ 3247588 w 3619476"/>
                    <a:gd name="connsiteY8" fmla="*/ 729348 h 738153"/>
                    <a:gd name="connsiteX9" fmla="*/ 2442085 w 3619476"/>
                    <a:gd name="connsiteY9" fmla="*/ 729348 h 738153"/>
                    <a:gd name="connsiteX10" fmla="*/ 1416669 w 3619476"/>
                    <a:gd name="connsiteY10" fmla="*/ 729346 h 738153"/>
                    <a:gd name="connsiteX11" fmla="*/ 0 w 3619476"/>
                    <a:gd name="connsiteY11" fmla="*/ 729348 h 738153"/>
                    <a:gd name="connsiteX12" fmla="*/ 0 w 3619476"/>
                    <a:gd name="connsiteY12" fmla="*/ 0 h 73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9476" h="738153">
                      <a:moveTo>
                        <a:pt x="0" y="0"/>
                      </a:moveTo>
                      <a:lnTo>
                        <a:pt x="1416670" y="0"/>
                      </a:lnTo>
                      <a:lnTo>
                        <a:pt x="2442085" y="0"/>
                      </a:lnTo>
                      <a:lnTo>
                        <a:pt x="3253797" y="0"/>
                      </a:lnTo>
                      <a:lnTo>
                        <a:pt x="3326545" y="198763"/>
                      </a:lnTo>
                      <a:cubicBezTo>
                        <a:pt x="3406772" y="388441"/>
                        <a:pt x="3504931" y="568688"/>
                        <a:pt x="3618896" y="737378"/>
                      </a:cubicBezTo>
                      <a:lnTo>
                        <a:pt x="3619476" y="738153"/>
                      </a:lnTo>
                      <a:lnTo>
                        <a:pt x="3256394" y="738153"/>
                      </a:lnTo>
                      <a:lnTo>
                        <a:pt x="3247588" y="729348"/>
                      </a:lnTo>
                      <a:lnTo>
                        <a:pt x="2442085" y="729348"/>
                      </a:lnTo>
                      <a:lnTo>
                        <a:pt x="1416669" y="729346"/>
                      </a:lnTo>
                      <a:lnTo>
                        <a:pt x="0" y="729348"/>
                      </a:lnTo>
                      <a:lnTo>
                        <a:pt x="0" y="0"/>
                      </a:lnTo>
                      <a:close/>
                    </a:path>
                  </a:pathLst>
                </a:custGeom>
                <a:solidFill>
                  <a:schemeClr val="accent5"/>
                </a:solidFill>
                <a:ln>
                  <a:noFill/>
                </a:ln>
                <a:sp3d prstMaterial="plastic">
                  <a:bevelT w="63500" h="107950"/>
                  <a:bevelB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16">
                <a:extLst>
                  <a:ext uri="{FF2B5EF4-FFF2-40B4-BE49-F238E27FC236}">
                    <a16:creationId xmlns:a16="http://schemas.microsoft.com/office/drawing/2014/main" id="{3BA8D58F-6EE5-43E6-9E4D-875BF740EEDE}"/>
                  </a:ext>
                </a:extLst>
              </p:cNvPr>
              <p:cNvSpPr/>
              <p:nvPr/>
            </p:nvSpPr>
            <p:spPr>
              <a:xfrm rot="2700000">
                <a:off x="4798772" y="1743565"/>
                <a:ext cx="4124579" cy="4079189"/>
              </a:xfrm>
              <a:custGeom>
                <a:avLst/>
                <a:gdLst>
                  <a:gd name="connsiteX0" fmla="*/ 81038 w 4420373"/>
                  <a:gd name="connsiteY0" fmla="*/ 1814636 h 4398526"/>
                  <a:gd name="connsiteX1" fmla="*/ 2090009 w 4420373"/>
                  <a:gd name="connsiteY1" fmla="*/ 1814636 h 4398526"/>
                  <a:gd name="connsiteX2" fmla="*/ 2340641 w 4420373"/>
                  <a:gd name="connsiteY2" fmla="*/ 1564005 h 4398526"/>
                  <a:gd name="connsiteX3" fmla="*/ 2822413 w 4420373"/>
                  <a:gd name="connsiteY3" fmla="*/ 1082232 h 4398526"/>
                  <a:gd name="connsiteX4" fmla="*/ 3610867 w 4420373"/>
                  <a:gd name="connsiteY4" fmla="*/ 293778 h 4398526"/>
                  <a:gd name="connsiteX5" fmla="*/ 3383797 w 4420373"/>
                  <a:gd name="connsiteY5" fmla="*/ 66707 h 4398526"/>
                  <a:gd name="connsiteX6" fmla="*/ 4420373 w 4420373"/>
                  <a:gd name="connsiteY6" fmla="*/ 0 h 4398526"/>
                  <a:gd name="connsiteX7" fmla="*/ 4353665 w 4420373"/>
                  <a:gd name="connsiteY7" fmla="*/ 1036575 h 4398526"/>
                  <a:gd name="connsiteX8" fmla="*/ 4126594 w 4420373"/>
                  <a:gd name="connsiteY8" fmla="*/ 809505 h 4398526"/>
                  <a:gd name="connsiteX9" fmla="*/ 3338140 w 4420373"/>
                  <a:gd name="connsiteY9" fmla="*/ 1597959 h 4398526"/>
                  <a:gd name="connsiteX10" fmla="*/ 2856368 w 4420373"/>
                  <a:gd name="connsiteY10" fmla="*/ 2079732 h 4398526"/>
                  <a:gd name="connsiteX11" fmla="*/ 2586217 w 4420373"/>
                  <a:gd name="connsiteY11" fmla="*/ 2349882 h 4398526"/>
                  <a:gd name="connsiteX12" fmla="*/ 2586219 w 4420373"/>
                  <a:gd name="connsiteY12" fmla="*/ 4307360 h 4398526"/>
                  <a:gd name="connsiteX13" fmla="*/ 2568520 w 4420373"/>
                  <a:gd name="connsiteY13" fmla="*/ 4325059 h 4398526"/>
                  <a:gd name="connsiteX14" fmla="*/ 2568519 w 4420373"/>
                  <a:gd name="connsiteY14" fmla="*/ 4337512 h 4398526"/>
                  <a:gd name="connsiteX15" fmla="*/ 2507505 w 4420373"/>
                  <a:gd name="connsiteY15" fmla="*/ 4398526 h 4398526"/>
                  <a:gd name="connsiteX16" fmla="*/ 2378242 w 4420373"/>
                  <a:gd name="connsiteY16" fmla="*/ 4379872 h 4398526"/>
                  <a:gd name="connsiteX17" fmla="*/ 1825069 w 4420373"/>
                  <a:gd name="connsiteY17" fmla="*/ 4215935 h 4398526"/>
                  <a:gd name="connsiteX18" fmla="*/ 1702894 w 4420373"/>
                  <a:gd name="connsiteY18" fmla="*/ 4159231 h 4398526"/>
                  <a:gd name="connsiteX19" fmla="*/ 1839172 w 4420373"/>
                  <a:gd name="connsiteY19" fmla="*/ 4022953 h 4398526"/>
                  <a:gd name="connsiteX20" fmla="*/ 1839171 w 4420373"/>
                  <a:gd name="connsiteY20" fmla="*/ 3402786 h 4398526"/>
                  <a:gd name="connsiteX21" fmla="*/ 1839171 w 4420373"/>
                  <a:gd name="connsiteY21" fmla="*/ 3349532 h 4398526"/>
                  <a:gd name="connsiteX22" fmla="*/ 1698288 w 4420373"/>
                  <a:gd name="connsiteY22" fmla="*/ 3208649 h 4398526"/>
                  <a:gd name="connsiteX23" fmla="*/ 1108972 w 4420373"/>
                  <a:gd name="connsiteY23" fmla="*/ 3797965 h 4398526"/>
                  <a:gd name="connsiteX24" fmla="*/ 1064276 w 4420373"/>
                  <a:gd name="connsiteY24" fmla="*/ 3765105 h 4398526"/>
                  <a:gd name="connsiteX25" fmla="*/ 837558 w 4420373"/>
                  <a:gd name="connsiteY25" fmla="*/ 3560183 h 4398526"/>
                  <a:gd name="connsiteX26" fmla="*/ 632635 w 4420373"/>
                  <a:gd name="connsiteY26" fmla="*/ 3333465 h 4398526"/>
                  <a:gd name="connsiteX27" fmla="*/ 594242 w 4420373"/>
                  <a:gd name="connsiteY27" fmla="*/ 3281241 h 4398526"/>
                  <a:gd name="connsiteX28" fmla="*/ 1182561 w 4420373"/>
                  <a:gd name="connsiteY28" fmla="*/ 2692922 h 4398526"/>
                  <a:gd name="connsiteX29" fmla="*/ 1026945 w 4420373"/>
                  <a:gd name="connsiteY29" fmla="*/ 2537306 h 4398526"/>
                  <a:gd name="connsiteX30" fmla="*/ 758167 w 4420373"/>
                  <a:gd name="connsiteY30" fmla="*/ 2537306 h 4398526"/>
                  <a:gd name="connsiteX31" fmla="*/ 382993 w 4420373"/>
                  <a:gd name="connsiteY31" fmla="*/ 2537306 h 4398526"/>
                  <a:gd name="connsiteX32" fmla="*/ 234371 w 4420373"/>
                  <a:gd name="connsiteY32" fmla="*/ 2685928 h 4398526"/>
                  <a:gd name="connsiteX33" fmla="*/ 181806 w 4420373"/>
                  <a:gd name="connsiteY33" fmla="*/ 2572672 h 4398526"/>
                  <a:gd name="connsiteX34" fmla="*/ 17868 w 4420373"/>
                  <a:gd name="connsiteY34" fmla="*/ 2019499 h 4398526"/>
                  <a:gd name="connsiteX35" fmla="*/ 0 w 4420373"/>
                  <a:gd name="connsiteY35" fmla="*/ 1895675 h 43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20373" h="4398526">
                    <a:moveTo>
                      <a:pt x="81038" y="1814636"/>
                    </a:moveTo>
                    <a:lnTo>
                      <a:pt x="2090009" y="1814636"/>
                    </a:lnTo>
                    <a:lnTo>
                      <a:pt x="2340641" y="1564005"/>
                    </a:lnTo>
                    <a:lnTo>
                      <a:pt x="2822413" y="1082232"/>
                    </a:lnTo>
                    <a:lnTo>
                      <a:pt x="3610867" y="293778"/>
                    </a:lnTo>
                    <a:lnTo>
                      <a:pt x="3383797" y="66707"/>
                    </a:lnTo>
                    <a:lnTo>
                      <a:pt x="4420373" y="0"/>
                    </a:lnTo>
                    <a:lnTo>
                      <a:pt x="4353665" y="1036575"/>
                    </a:lnTo>
                    <a:lnTo>
                      <a:pt x="4126594" y="809505"/>
                    </a:lnTo>
                    <a:lnTo>
                      <a:pt x="3338140" y="1597959"/>
                    </a:lnTo>
                    <a:lnTo>
                      <a:pt x="2856368" y="2079732"/>
                    </a:lnTo>
                    <a:lnTo>
                      <a:pt x="2586217" y="2349882"/>
                    </a:lnTo>
                    <a:lnTo>
                      <a:pt x="2586219" y="4307360"/>
                    </a:lnTo>
                    <a:lnTo>
                      <a:pt x="2568520" y="4325059"/>
                    </a:lnTo>
                    <a:cubicBezTo>
                      <a:pt x="2568520" y="4329210"/>
                      <a:pt x="2568519" y="4333361"/>
                      <a:pt x="2568519" y="4337512"/>
                    </a:cubicBezTo>
                    <a:lnTo>
                      <a:pt x="2507505" y="4398526"/>
                    </a:lnTo>
                    <a:lnTo>
                      <a:pt x="2378242" y="4379872"/>
                    </a:lnTo>
                    <a:cubicBezTo>
                      <a:pt x="2190078" y="4343442"/>
                      <a:pt x="2004744" y="4288796"/>
                      <a:pt x="1825069" y="4215935"/>
                    </a:cubicBezTo>
                    <a:lnTo>
                      <a:pt x="1702894" y="4159231"/>
                    </a:lnTo>
                    <a:lnTo>
                      <a:pt x="1839172" y="4022953"/>
                    </a:lnTo>
                    <a:cubicBezTo>
                      <a:pt x="1839172" y="3816231"/>
                      <a:pt x="1839171" y="3609508"/>
                      <a:pt x="1839171" y="3402786"/>
                    </a:cubicBezTo>
                    <a:lnTo>
                      <a:pt x="1839171" y="3349532"/>
                    </a:lnTo>
                    <a:lnTo>
                      <a:pt x="1698288" y="3208649"/>
                    </a:lnTo>
                    <a:lnTo>
                      <a:pt x="1108972" y="3797965"/>
                    </a:lnTo>
                    <a:lnTo>
                      <a:pt x="1064276" y="3765105"/>
                    </a:lnTo>
                    <a:cubicBezTo>
                      <a:pt x="986110" y="3701352"/>
                      <a:pt x="910419" y="3633044"/>
                      <a:pt x="837558" y="3560183"/>
                    </a:cubicBezTo>
                    <a:cubicBezTo>
                      <a:pt x="764696" y="3487322"/>
                      <a:pt x="696389" y="3411631"/>
                      <a:pt x="632635" y="3333465"/>
                    </a:cubicBezTo>
                    <a:lnTo>
                      <a:pt x="594242" y="3281241"/>
                    </a:lnTo>
                    <a:lnTo>
                      <a:pt x="1182561" y="2692922"/>
                    </a:lnTo>
                    <a:lnTo>
                      <a:pt x="1026945" y="2537306"/>
                    </a:lnTo>
                    <a:lnTo>
                      <a:pt x="758167" y="2537306"/>
                    </a:lnTo>
                    <a:lnTo>
                      <a:pt x="382993" y="2537306"/>
                    </a:lnTo>
                    <a:lnTo>
                      <a:pt x="234371" y="2685928"/>
                    </a:lnTo>
                    <a:lnTo>
                      <a:pt x="181806" y="2572672"/>
                    </a:lnTo>
                    <a:cubicBezTo>
                      <a:pt x="108945" y="2392997"/>
                      <a:pt x="54299" y="2207663"/>
                      <a:pt x="17868" y="2019499"/>
                    </a:cubicBezTo>
                    <a:lnTo>
                      <a:pt x="0" y="1895675"/>
                    </a:lnTo>
                    <a:close/>
                  </a:path>
                </a:pathLst>
              </a:custGeom>
              <a:solidFill>
                <a:schemeClr val="accent5"/>
              </a:solidFill>
              <a:ln>
                <a:noFill/>
              </a:ln>
              <a:effectLst/>
              <a:sp3d prstMaterial="plastic">
                <a:bevelT w="63500" h="107950"/>
                <a:bevelB w="57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886ACA7F-7449-4125-A1CA-A1356C68C455}"/>
                </a:ext>
              </a:extLst>
            </p:cNvPr>
            <p:cNvGrpSpPr/>
            <p:nvPr/>
          </p:nvGrpSpPr>
          <p:grpSpPr>
            <a:xfrm>
              <a:off x="1258788" y="1977616"/>
              <a:ext cx="10624120" cy="4114579"/>
              <a:chOff x="1884818" y="2000970"/>
              <a:chExt cx="10624120" cy="4114579"/>
            </a:xfrm>
          </p:grpSpPr>
          <p:sp>
            <p:nvSpPr>
              <p:cNvPr id="11" name="Rectangle 10">
                <a:extLst>
                  <a:ext uri="{FF2B5EF4-FFF2-40B4-BE49-F238E27FC236}">
                    <a16:creationId xmlns:a16="http://schemas.microsoft.com/office/drawing/2014/main" id="{28F02F15-D0FA-4884-949C-8E6420DCEE96}"/>
                  </a:ext>
                </a:extLst>
              </p:cNvPr>
              <p:cNvSpPr/>
              <p:nvPr/>
            </p:nvSpPr>
            <p:spPr>
              <a:xfrm flipH="1">
                <a:off x="1888947" y="2000970"/>
                <a:ext cx="3262243" cy="523220"/>
              </a:xfrm>
              <a:prstGeom prst="rect">
                <a:avLst/>
              </a:prstGeom>
            </p:spPr>
            <p:txBody>
              <a:bodyPr wrap="square">
                <a:spAutoFit/>
              </a:bodyPr>
              <a:lstStyle/>
              <a:p>
                <a:pPr algn="ctr">
                  <a:defRPr/>
                </a:pPr>
                <a:r>
                  <a:rPr lang="en-US" sz="2800" kern="0" dirty="0">
                    <a:solidFill>
                      <a:schemeClr val="bg1"/>
                    </a:solidFill>
                    <a:latin typeface="Arial" panose="020B0604020202020204" pitchFamily="34" charset="0"/>
                    <a:cs typeface="Arial" panose="020B0604020202020204" pitchFamily="34" charset="0"/>
                  </a:rPr>
                  <a:t>Needs</a:t>
                </a:r>
              </a:p>
            </p:txBody>
          </p:sp>
          <p:sp>
            <p:nvSpPr>
              <p:cNvPr id="12" name="Rectangle 11">
                <a:extLst>
                  <a:ext uri="{FF2B5EF4-FFF2-40B4-BE49-F238E27FC236}">
                    <a16:creationId xmlns:a16="http://schemas.microsoft.com/office/drawing/2014/main" id="{4BC8A289-F33B-4285-8E97-EA1233E5B044}"/>
                  </a:ext>
                </a:extLst>
              </p:cNvPr>
              <p:cNvSpPr/>
              <p:nvPr/>
            </p:nvSpPr>
            <p:spPr>
              <a:xfrm flipH="1">
                <a:off x="1884818" y="3594069"/>
                <a:ext cx="3270501" cy="523220"/>
              </a:xfrm>
              <a:prstGeom prst="rect">
                <a:avLst/>
              </a:prstGeom>
            </p:spPr>
            <p:txBody>
              <a:bodyPr wrap="square">
                <a:spAutoFit/>
              </a:bodyPr>
              <a:lstStyle/>
              <a:p>
                <a:pPr algn="ctr">
                  <a:defRPr/>
                </a:pPr>
                <a:r>
                  <a:rPr lang="en-US" sz="2800" kern="0" dirty="0">
                    <a:solidFill>
                      <a:schemeClr val="bg1"/>
                    </a:solidFill>
                    <a:latin typeface="Arial" panose="020B0604020202020204" pitchFamily="34" charset="0"/>
                    <a:cs typeface="Arial" panose="020B0604020202020204" pitchFamily="34" charset="0"/>
                  </a:rPr>
                  <a:t>Goals</a:t>
                </a:r>
              </a:p>
            </p:txBody>
          </p:sp>
          <p:sp>
            <p:nvSpPr>
              <p:cNvPr id="13" name="Rectangle 12">
                <a:extLst>
                  <a:ext uri="{FF2B5EF4-FFF2-40B4-BE49-F238E27FC236}">
                    <a16:creationId xmlns:a16="http://schemas.microsoft.com/office/drawing/2014/main" id="{70A0B865-F409-4E04-A118-2D432B48A1BF}"/>
                  </a:ext>
                </a:extLst>
              </p:cNvPr>
              <p:cNvSpPr/>
              <p:nvPr/>
            </p:nvSpPr>
            <p:spPr>
              <a:xfrm flipH="1">
                <a:off x="1888947" y="5194912"/>
                <a:ext cx="3262243" cy="523220"/>
              </a:xfrm>
              <a:prstGeom prst="rect">
                <a:avLst/>
              </a:prstGeom>
            </p:spPr>
            <p:txBody>
              <a:bodyPr wrap="square">
                <a:spAutoFit/>
              </a:bodyPr>
              <a:lstStyle/>
              <a:p>
                <a:pPr algn="ctr">
                  <a:defRPr/>
                </a:pPr>
                <a:r>
                  <a:rPr lang="en-US" sz="2800" kern="0" dirty="0">
                    <a:solidFill>
                      <a:schemeClr val="bg1"/>
                    </a:solidFill>
                    <a:latin typeface="Arial" panose="020B0604020202020204" pitchFamily="34" charset="0"/>
                    <a:cs typeface="Arial" panose="020B0604020202020204" pitchFamily="34" charset="0"/>
                  </a:rPr>
                  <a:t>Barriers</a:t>
                </a:r>
              </a:p>
            </p:txBody>
          </p:sp>
          <p:sp>
            <p:nvSpPr>
              <p:cNvPr id="14" name="Rectangle 13">
                <a:extLst>
                  <a:ext uri="{FF2B5EF4-FFF2-40B4-BE49-F238E27FC236}">
                    <a16:creationId xmlns:a16="http://schemas.microsoft.com/office/drawing/2014/main" id="{1D78AA3F-1DB9-4B6A-9616-89220614C9F2}"/>
                  </a:ext>
                </a:extLst>
              </p:cNvPr>
              <p:cNvSpPr/>
              <p:nvPr/>
            </p:nvSpPr>
            <p:spPr>
              <a:xfrm flipH="1">
                <a:off x="10617011" y="5038523"/>
                <a:ext cx="1891927" cy="1077026"/>
              </a:xfrm>
              <a:prstGeom prst="rect">
                <a:avLst/>
              </a:prstGeom>
            </p:spPr>
            <p:txBody>
              <a:bodyPr wrap="square">
                <a:spAutoFit/>
              </a:bodyPr>
              <a:lstStyle/>
              <a:p>
                <a:pPr algn="ctr">
                  <a:defRPr/>
                </a:pPr>
                <a:r>
                  <a:rPr lang="en-US" sz="2133" b="1" kern="0" dirty="0">
                    <a:solidFill>
                      <a:schemeClr val="accent5"/>
                    </a:solidFill>
                    <a:latin typeface="Arial" panose="020B0604020202020204" pitchFamily="34" charset="0"/>
                    <a:cs typeface="Arial" panose="020B0604020202020204" pitchFamily="34" charset="0"/>
                  </a:rPr>
                  <a:t>EFFECTIVE </a:t>
                </a:r>
              </a:p>
              <a:p>
                <a:pPr algn="ctr">
                  <a:defRPr/>
                </a:pPr>
                <a:r>
                  <a:rPr lang="en-US" sz="2133" b="1" kern="0" dirty="0">
                    <a:solidFill>
                      <a:schemeClr val="accent5"/>
                    </a:solidFill>
                    <a:latin typeface="Arial" panose="020B0604020202020204" pitchFamily="34" charset="0"/>
                    <a:cs typeface="Arial" panose="020B0604020202020204" pitchFamily="34" charset="0"/>
                  </a:rPr>
                  <a:t>(Learned)</a:t>
                </a:r>
              </a:p>
              <a:p>
                <a:pPr algn="ctr">
                  <a:defRPr/>
                </a:pPr>
                <a:r>
                  <a:rPr lang="en-US" sz="2133" b="1" kern="0" dirty="0">
                    <a:solidFill>
                      <a:schemeClr val="accent5"/>
                    </a:solidFill>
                    <a:latin typeface="Arial" panose="020B0604020202020204" pitchFamily="34" charset="0"/>
                    <a:cs typeface="Arial" panose="020B0604020202020204" pitchFamily="34" charset="0"/>
                  </a:rPr>
                  <a:t>LESSONS</a:t>
                </a:r>
              </a:p>
            </p:txBody>
          </p:sp>
        </p:grpSp>
      </p:grpSp>
      <p:sp>
        <p:nvSpPr>
          <p:cNvPr id="21" name="TextBox 20">
            <a:extLst>
              <a:ext uri="{FF2B5EF4-FFF2-40B4-BE49-F238E27FC236}">
                <a16:creationId xmlns:a16="http://schemas.microsoft.com/office/drawing/2014/main" id="{F51A0513-CFFF-49E0-B168-59F3278AC283}"/>
              </a:ext>
            </a:extLst>
          </p:cNvPr>
          <p:cNvSpPr txBox="1"/>
          <p:nvPr/>
        </p:nvSpPr>
        <p:spPr>
          <a:xfrm>
            <a:off x="5295420" y="6167592"/>
            <a:ext cx="6714565" cy="643766"/>
          </a:xfrm>
          <a:prstGeom prst="rect">
            <a:avLst/>
          </a:prstGeom>
          <a:noFill/>
        </p:spPr>
        <p:txBody>
          <a:bodyPr wrap="square" rtlCol="0" anchor="ctr">
            <a:spAutoFit/>
          </a:bodyPr>
          <a:lstStyle/>
          <a:p>
            <a:pPr>
              <a:lnSpc>
                <a:spcPts val="4300"/>
              </a:lnSpc>
            </a:pPr>
            <a:r>
              <a:rPr lang="en-US" sz="1051" dirty="0">
                <a:latin typeface="Avenir Book" charset="0"/>
                <a:ea typeface="Avenir Book" charset="0"/>
                <a:cs typeface="Avenir Book" charset="0"/>
              </a:rPr>
              <a:t>*Source: Adapted from Dr. Allen Goben’s Trust &amp; Empowerment: A Declaration of Interdependence (2016)</a:t>
            </a:r>
          </a:p>
        </p:txBody>
      </p:sp>
      <p:pic>
        <p:nvPicPr>
          <p:cNvPr id="6152" name="Picture 8" descr="Image result for big ide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2789" y="3387609"/>
            <a:ext cx="1602072" cy="160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790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054389" cy="1620254"/>
          </a:xfrm>
        </p:spPr>
        <p:txBody>
          <a:bodyPr>
            <a:normAutofit/>
          </a:bodyPr>
          <a:lstStyle/>
          <a:p>
            <a:pPr algn="ctr"/>
            <a:r>
              <a:rPr lang="en-US" b="1" dirty="0"/>
              <a:t>6 Annual Sessions Framework</a:t>
            </a:r>
          </a:p>
        </p:txBody>
      </p:sp>
      <p:sp>
        <p:nvSpPr>
          <p:cNvPr id="3" name="Content Placeholder 2"/>
          <p:cNvSpPr>
            <a:spLocks noGrp="1"/>
          </p:cNvSpPr>
          <p:nvPr>
            <p:ph idx="1"/>
          </p:nvPr>
        </p:nvSpPr>
        <p:spPr>
          <a:xfrm>
            <a:off x="320842" y="790689"/>
            <a:ext cx="11582400" cy="5276624"/>
          </a:xfrm>
        </p:spPr>
        <p:txBody>
          <a:bodyPr/>
          <a:lstStyle/>
          <a:p>
            <a:pPr marL="0" indent="0">
              <a:buNone/>
            </a:pPr>
            <a:r>
              <a:rPr lang="en-US" b="1" u="sng" dirty="0"/>
              <a:t>Fall Sessions</a:t>
            </a:r>
            <a:r>
              <a:rPr lang="en-US" b="1" dirty="0"/>
              <a:t>					</a:t>
            </a:r>
            <a:r>
              <a:rPr lang="en-US" b="1" u="sng" dirty="0"/>
              <a:t>Spring Sessions</a:t>
            </a:r>
          </a:p>
          <a:p>
            <a:pPr marL="0" indent="0">
              <a:buNone/>
            </a:pPr>
            <a:r>
              <a:rPr lang="en-US" b="1" dirty="0"/>
              <a:t>Engagement</a:t>
            </a:r>
            <a:r>
              <a:rPr lang="en-US" dirty="0"/>
              <a:t> </a:t>
            </a:r>
            <a:r>
              <a:rPr lang="en-US" dirty="0" smtClean="0"/>
              <a:t>		</a:t>
            </a:r>
            <a:r>
              <a:rPr lang="en-US" dirty="0"/>
              <a:t>			</a:t>
            </a:r>
            <a:r>
              <a:rPr lang="en-US" b="1" dirty="0"/>
              <a:t>Rigor </a:t>
            </a:r>
            <a:r>
              <a:rPr lang="en-US" dirty="0" smtClean="0"/>
              <a:t> </a:t>
            </a:r>
          </a:p>
          <a:p>
            <a:pPr marL="0" indent="0">
              <a:buNone/>
            </a:pPr>
            <a:r>
              <a:rPr lang="en-US" b="1" dirty="0" smtClean="0"/>
              <a:t>Pedagogy</a:t>
            </a:r>
            <a:r>
              <a:rPr lang="en-US" dirty="0" smtClean="0"/>
              <a:t> 		</a:t>
            </a:r>
            <a:r>
              <a:rPr lang="en-US" dirty="0"/>
              <a:t>			</a:t>
            </a:r>
            <a:r>
              <a:rPr lang="en-US" b="1" dirty="0"/>
              <a:t>Equity </a:t>
            </a:r>
            <a:endParaRPr lang="en-US" b="1" dirty="0" smtClean="0"/>
          </a:p>
          <a:p>
            <a:pPr marL="0" indent="0">
              <a:buNone/>
            </a:pPr>
            <a:r>
              <a:rPr lang="en-US" b="1" dirty="0" smtClean="0"/>
              <a:t>Student </a:t>
            </a:r>
            <a:r>
              <a:rPr lang="en-US" b="1" dirty="0"/>
              <a:t>Success </a:t>
            </a:r>
            <a:r>
              <a:rPr lang="en-US" b="1" dirty="0" smtClean="0"/>
              <a:t>		</a:t>
            </a:r>
            <a:r>
              <a:rPr lang="en-US" dirty="0"/>
              <a:t>		</a:t>
            </a:r>
            <a:r>
              <a:rPr lang="en-US" b="1" dirty="0" smtClean="0"/>
              <a:t>Retention</a:t>
            </a:r>
            <a:endParaRPr lang="en-US" dirty="0"/>
          </a:p>
        </p:txBody>
      </p:sp>
    </p:spTree>
    <p:extLst>
      <p:ext uri="{BB962C8B-B14F-4D97-AF65-F5344CB8AC3E}">
        <p14:creationId xmlns:p14="http://schemas.microsoft.com/office/powerpoint/2010/main" val="8301589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HCC Colors">
      <a:dk1>
        <a:srgbClr val="000000"/>
      </a:dk1>
      <a:lt1>
        <a:srgbClr val="FFFFFF"/>
      </a:lt1>
      <a:dk2>
        <a:srgbClr val="555659"/>
      </a:dk2>
      <a:lt2>
        <a:srgbClr val="8A8A8D"/>
      </a:lt2>
      <a:accent1>
        <a:srgbClr val="FFB819"/>
      </a:accent1>
      <a:accent2>
        <a:srgbClr val="EF7622"/>
      </a:accent2>
      <a:accent3>
        <a:srgbClr val="D9272E"/>
      </a:accent3>
      <a:accent4>
        <a:srgbClr val="6CC049"/>
      </a:accent4>
      <a:accent5>
        <a:srgbClr val="0093C9"/>
      </a:accent5>
      <a:accent6>
        <a:srgbClr val="E56385"/>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nSpc>
            <a:spcPts val="4300"/>
          </a:lnSpc>
          <a:defRPr sz="3600" dirty="0" smtClean="0">
            <a:latin typeface="Avenir Book" charset="0"/>
            <a:ea typeface="Avenir Book" charset="0"/>
            <a:cs typeface="Avenir Book" charset="0"/>
          </a:defRPr>
        </a:defPPr>
      </a:lstStyle>
    </a:txDef>
  </a:objectDefaults>
  <a:extraClrSchemeLst/>
  <a:extLst>
    <a:ext uri="{05A4C25C-085E-4340-85A3-A5531E510DB2}">
      <thm15:themeFamily xmlns:thm15="http://schemas.microsoft.com/office/thememl/2012/main" name="HCC-2022.powerpoint-template" id="{FA5A9C09-E34E-C245-A7C0-D5F4D3531F7C}" vid="{62989AFD-F599-B84D-9692-54BFBA9CD793}"/>
    </a:ext>
  </a:extLst>
</a:theme>
</file>

<file path=ppt/theme/theme2.xml><?xml version="1.0" encoding="utf-8"?>
<a:theme xmlns:a="http://schemas.openxmlformats.org/drawingml/2006/main" name="Top Bar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338132CE-374E-1144-8D78-75B4D0B08C45}"/>
    </a:ext>
  </a:extLst>
</a:theme>
</file>

<file path=ppt/theme/theme3.xml><?xml version="1.0" encoding="utf-8"?>
<a:theme xmlns:a="http://schemas.openxmlformats.org/drawingml/2006/main" name="Top Bar - Black">
  <a:themeElements>
    <a:clrScheme name="HCC Pallet 1">
      <a:dk1>
        <a:srgbClr val="000000"/>
      </a:dk1>
      <a:lt1>
        <a:srgbClr val="FFFFFF"/>
      </a:lt1>
      <a:dk2>
        <a:srgbClr val="44546A"/>
      </a:dk2>
      <a:lt2>
        <a:srgbClr val="E7E6E6"/>
      </a:lt2>
      <a:accent1>
        <a:srgbClr val="FFB819"/>
      </a:accent1>
      <a:accent2>
        <a:srgbClr val="D9272E"/>
      </a:accent2>
      <a:accent3>
        <a:srgbClr val="E56385"/>
      </a:accent3>
      <a:accent4>
        <a:srgbClr val="EF7622"/>
      </a:accent4>
      <a:accent5>
        <a:srgbClr val="6CC049"/>
      </a:accent5>
      <a:accent6>
        <a:srgbClr val="0093C9"/>
      </a:accent6>
      <a:hlink>
        <a:srgbClr val="0075C9"/>
      </a:hlink>
      <a:folHlink>
        <a:srgbClr val="490D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C-2022.powerpoint-template" id="{FA5A9C09-E34E-C245-A7C0-D5F4D3531F7C}" vid="{17CBF1D4-905A-C640-9DF0-EE43C28B05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E619B176124E4AA9CA6BEB33D47E81" ma:contentTypeVersion="14" ma:contentTypeDescription="Create a new document." ma:contentTypeScope="" ma:versionID="83e785ddd7a4f4cb7efd2c6b3becbf37">
  <xsd:schema xmlns:xsd="http://www.w3.org/2001/XMLSchema" xmlns:xs="http://www.w3.org/2001/XMLSchema" xmlns:p="http://schemas.microsoft.com/office/2006/metadata/properties" xmlns:ns3="2ec4a09b-e716-43c0-bd9a-092031d0118f" xmlns:ns4="c5f6006f-90f3-4725-a279-6ed5547e0077" targetNamespace="http://schemas.microsoft.com/office/2006/metadata/properties" ma:root="true" ma:fieldsID="67972e8a13e3d50b287d4bdc4bb711e9" ns3:_="" ns4:_="">
    <xsd:import namespace="2ec4a09b-e716-43c0-bd9a-092031d0118f"/>
    <xsd:import namespace="c5f6006f-90f3-4725-a279-6ed5547e00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4a09b-e716-43c0-bd9a-092031d011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6006f-90f3-4725-a279-6ed5547e007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1CE463-18A2-4921-BE4F-DA11F7648A66}">
  <ds:schemaRefs>
    <ds:schemaRef ds:uri="http://purl.org/dc/elements/1.1/"/>
    <ds:schemaRef ds:uri="c5f6006f-90f3-4725-a279-6ed5547e0077"/>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2ec4a09b-e716-43c0-bd9a-092031d0118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04D532A-FFF3-4E3B-AEA5-49C6C7B172C4}">
  <ds:schemaRefs>
    <ds:schemaRef ds:uri="http://schemas.microsoft.com/sharepoint/v3/contenttype/forms"/>
  </ds:schemaRefs>
</ds:datastoreItem>
</file>

<file path=customXml/itemProps3.xml><?xml version="1.0" encoding="utf-8"?>
<ds:datastoreItem xmlns:ds="http://schemas.openxmlformats.org/officeDocument/2006/customXml" ds:itemID="{1D90037A-6CB6-49F8-B5A2-1CA1E6AD0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4a09b-e716-43c0-bd9a-092031d0118f"/>
    <ds:schemaRef ds:uri="c5f6006f-90f3-4725-a279-6ed5547e0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HCC-2022.powerpoint-template (1)</Template>
  <TotalTime>1084</TotalTime>
  <Words>1824</Words>
  <Application>Microsoft Office PowerPoint</Application>
  <PresentationFormat>Widescreen</PresentationFormat>
  <Paragraphs>183</Paragraphs>
  <Slides>22</Slides>
  <Notes>1</Notes>
  <HiddenSlides>2</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Arial</vt:lpstr>
      <vt:lpstr>Avenir Book</vt:lpstr>
      <vt:lpstr>Avenir Heavy</vt:lpstr>
      <vt:lpstr>Avenir Medium</vt:lpstr>
      <vt:lpstr>Calibri</vt:lpstr>
      <vt:lpstr>Cambria Math</vt:lpstr>
      <vt:lpstr>Gill Sans MT</vt:lpstr>
      <vt:lpstr>Gotham Black</vt:lpstr>
      <vt:lpstr>LucidaGrande</vt:lpstr>
      <vt:lpstr>Times New Roman</vt:lpstr>
      <vt:lpstr>Wingdings</vt:lpstr>
      <vt:lpstr>Office Theme</vt:lpstr>
      <vt:lpstr>Top Bar - White</vt:lpstr>
      <vt:lpstr>Top Bar - Black</vt:lpstr>
      <vt:lpstr>PowerPoint Presentation</vt:lpstr>
      <vt:lpstr>Expected Outcomes</vt:lpstr>
      <vt:lpstr>Expected Outcomes</vt:lpstr>
      <vt:lpstr>Guiding Principles</vt:lpstr>
      <vt:lpstr>Faculty and Staff-led Model</vt:lpstr>
      <vt:lpstr>Let’s Talk  Expected Outcome Understand the components of the professional  development framework  How the topic relates to Student Success How the topic is connected to Equity and Equity-Mindedness Results that show evidence of success/equitable outcomes </vt:lpstr>
      <vt:lpstr>Approach</vt:lpstr>
      <vt:lpstr>NGB^2 I* Process</vt:lpstr>
      <vt:lpstr>6 Annual Sessions Framework</vt:lpstr>
      <vt:lpstr>Assigned Session Developers</vt:lpstr>
      <vt:lpstr>Session Format</vt:lpstr>
      <vt:lpstr>Let’s Talk  Expected Outcome Understand the components of the professional  development framework  </vt:lpstr>
      <vt:lpstr>PowerPoint Presentation</vt:lpstr>
      <vt:lpstr>PowerPoint Presentation</vt:lpstr>
      <vt:lpstr>PowerPoint Presentation</vt:lpstr>
      <vt:lpstr>Let’s Talk  Expected Outcome Learn about HCC’s approach in using relevant data to inform decision-making  Expected Outcome Explore student outcomes in co-requisite courses prior to and after professional development framework implementation  </vt:lpstr>
      <vt:lpstr>PowerPoint Presentation</vt:lpstr>
      <vt:lpstr>PowerPoint Presentation</vt:lpstr>
      <vt:lpstr>PowerPoint Presentation</vt:lpstr>
      <vt:lpstr>Let’s Talk  Expected Outcome Understand the components of the professional  development framework  Expected Outcome Learn about HCC’s approach in using relevant data to inform decision-making  Expected Outcome Explore student outcomes in co-requisite courses prior to and after professional development framework implementation   </vt:lpstr>
      <vt:lpstr>Conclusions:</vt:lpstr>
      <vt:lpstr>PowerPoint Presentation</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betty.fortune</dc:creator>
  <cp:lastModifiedBy>NWC</cp:lastModifiedBy>
  <cp:revision>38</cp:revision>
  <dcterms:created xsi:type="dcterms:W3CDTF">2022-11-04T14:34:12Z</dcterms:created>
  <dcterms:modified xsi:type="dcterms:W3CDTF">2023-04-10T20:48:34Z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0x01010062E619B176124E4AA9CA6BEB33D47E81</vt:lpwstr>
  </property>
</Properties>
</file>